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6"/>
  </p:notesMasterIdLst>
  <p:sldIdLst>
    <p:sldId id="266" r:id="rId3"/>
    <p:sldId id="639" r:id="rId4"/>
    <p:sldId id="781" r:id="rId5"/>
    <p:sldId id="780" r:id="rId6"/>
    <p:sldId id="798" r:id="rId7"/>
    <p:sldId id="618" r:id="rId8"/>
    <p:sldId id="263" r:id="rId9"/>
    <p:sldId id="868" r:id="rId10"/>
    <p:sldId id="869" r:id="rId11"/>
    <p:sldId id="775" r:id="rId12"/>
    <p:sldId id="786" r:id="rId13"/>
    <p:sldId id="265" r:id="rId14"/>
    <p:sldId id="459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113" autoAdjust="0"/>
  </p:normalViewPr>
  <p:slideViewPr>
    <p:cSldViewPr snapToGrid="0" snapToObjects="1">
      <p:cViewPr varScale="1">
        <p:scale>
          <a:sx n="96" d="100"/>
          <a:sy n="96" d="100"/>
        </p:scale>
        <p:origin x="1688"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22622-40D6-4589-B4BF-604BAC10465D}" type="datetimeFigureOut">
              <a:rPr lang="en-GB" smtClean="0"/>
              <a:t>02/07/2025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65C6C-09F0-4BF6-B899-09DB0D6D2493}" type="slidenum">
              <a:rPr lang="en-GB" smtClean="0"/>
              <a:t>‹#›</a:t>
            </a:fld>
            <a:endParaRPr lang="en-GB"/>
          </a:p>
        </p:txBody>
      </p:sp>
    </p:spTree>
    <p:extLst>
      <p:ext uri="{BB962C8B-B14F-4D97-AF65-F5344CB8AC3E}">
        <p14:creationId xmlns:p14="http://schemas.microsoft.com/office/powerpoint/2010/main" val="363366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965C6C-09F0-4BF6-B899-09DB0D6D2493}" type="slidenum">
              <a:rPr lang="en-GB" smtClean="0"/>
              <a:t>1</a:t>
            </a:fld>
            <a:endParaRPr lang="en-GB"/>
          </a:p>
        </p:txBody>
      </p:sp>
    </p:spTree>
    <p:extLst>
      <p:ext uri="{BB962C8B-B14F-4D97-AF65-F5344CB8AC3E}">
        <p14:creationId xmlns:p14="http://schemas.microsoft.com/office/powerpoint/2010/main" val="32822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6D5F54-600B-403B-B4B3-2CA6E571E1F9}" type="slidenum">
              <a:rPr lang="en-GB" smtClean="0"/>
              <a:t>3</a:t>
            </a:fld>
            <a:endParaRPr lang="en-GB"/>
          </a:p>
        </p:txBody>
      </p:sp>
    </p:spTree>
    <p:extLst>
      <p:ext uri="{BB962C8B-B14F-4D97-AF65-F5344CB8AC3E}">
        <p14:creationId xmlns:p14="http://schemas.microsoft.com/office/powerpoint/2010/main" val="222703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ighlight>
                  <a:srgbClr val="FFFFFF"/>
                </a:highlight>
                <a:latin typeface="Times New Roman" panose="02020603050405020304" pitchFamily="18" charset="0"/>
                <a:cs typeface="Times New Roman" panose="02020603050405020304" pitchFamily="18" charset="0"/>
              </a:rPr>
              <a:t>Low Impact Design (USA), Sustainable Drainage Systems (SuDS) (England and Wales), Sustainable Urban Drainage Systems (SUDS) (Scotland),Water Sensitive Urban Design (WSUD) (Australia), Best Management Practices (BMPs) (USA), …</a:t>
            </a:r>
          </a:p>
          <a:p>
            <a:endParaRPr lang="en-GB" dirty="0"/>
          </a:p>
        </p:txBody>
      </p:sp>
      <p:sp>
        <p:nvSpPr>
          <p:cNvPr id="4" name="Slide Number Placeholder 3"/>
          <p:cNvSpPr>
            <a:spLocks noGrp="1"/>
          </p:cNvSpPr>
          <p:nvPr>
            <p:ph type="sldNum" sz="quarter" idx="5"/>
          </p:nvPr>
        </p:nvSpPr>
        <p:spPr/>
        <p:txBody>
          <a:bodyPr/>
          <a:lstStyle/>
          <a:p>
            <a:fld id="{F56D5F54-600B-403B-B4B3-2CA6E571E1F9}" type="slidenum">
              <a:rPr lang="en-GB" smtClean="0"/>
              <a:t>4</a:t>
            </a:fld>
            <a:endParaRPr lang="en-GB"/>
          </a:p>
        </p:txBody>
      </p:sp>
    </p:spTree>
    <p:extLst>
      <p:ext uri="{BB962C8B-B14F-4D97-AF65-F5344CB8AC3E}">
        <p14:creationId xmlns:p14="http://schemas.microsoft.com/office/powerpoint/2010/main" val="1058139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965C6C-09F0-4BF6-B899-09DB0D6D2493}" type="slidenum">
              <a:rPr lang="en-GB" smtClean="0"/>
              <a:t>5</a:t>
            </a:fld>
            <a:endParaRPr lang="en-GB"/>
          </a:p>
        </p:txBody>
      </p:sp>
    </p:spTree>
    <p:extLst>
      <p:ext uri="{BB962C8B-B14F-4D97-AF65-F5344CB8AC3E}">
        <p14:creationId xmlns:p14="http://schemas.microsoft.com/office/powerpoint/2010/main" val="335561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965C6C-09F0-4BF6-B899-09DB0D6D2493}" type="slidenum">
              <a:rPr lang="en-GB" smtClean="0"/>
              <a:t>7</a:t>
            </a:fld>
            <a:endParaRPr lang="en-GB"/>
          </a:p>
        </p:txBody>
      </p:sp>
    </p:spTree>
    <p:extLst>
      <p:ext uri="{BB962C8B-B14F-4D97-AF65-F5344CB8AC3E}">
        <p14:creationId xmlns:p14="http://schemas.microsoft.com/office/powerpoint/2010/main" val="314120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C9995-01BD-4C44-9216-28C4234F3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77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965C6C-09F0-4BF6-B899-09DB0D6D2493}" type="slidenum">
              <a:rPr lang="en-GB" smtClean="0"/>
              <a:t>11</a:t>
            </a:fld>
            <a:endParaRPr lang="en-GB"/>
          </a:p>
        </p:txBody>
      </p:sp>
    </p:spTree>
    <p:extLst>
      <p:ext uri="{BB962C8B-B14F-4D97-AF65-F5344CB8AC3E}">
        <p14:creationId xmlns:p14="http://schemas.microsoft.com/office/powerpoint/2010/main" val="1708366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965C6C-09F0-4BF6-B899-09DB0D6D2493}" type="slidenum">
              <a:rPr lang="en-GB" smtClean="0"/>
              <a:t>12</a:t>
            </a:fld>
            <a:endParaRPr lang="en-GB"/>
          </a:p>
        </p:txBody>
      </p:sp>
    </p:spTree>
    <p:extLst>
      <p:ext uri="{BB962C8B-B14F-4D97-AF65-F5344CB8AC3E}">
        <p14:creationId xmlns:p14="http://schemas.microsoft.com/office/powerpoint/2010/main" val="275357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383241" y="5593977"/>
            <a:ext cx="8323730" cy="1201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userDrawn="1"/>
        </p:nvSpPr>
        <p:spPr>
          <a:xfrm>
            <a:off x="6602506" y="62754"/>
            <a:ext cx="2480983" cy="133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46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24800" y="1340768"/>
            <a:ext cx="8280000" cy="828000"/>
          </a:xfrm>
        </p:spPr>
        <p:txBody>
          <a:bodyPr/>
          <a:lstStyle>
            <a:lvl1pPr>
              <a:defRPr cap="none"/>
            </a:lvl1pPr>
          </a:lstStyle>
          <a:p>
            <a:r>
              <a:rPr lang="en-US"/>
              <a:t>Click to add title</a:t>
            </a:r>
            <a:endParaRPr lang="en-GB"/>
          </a:p>
        </p:txBody>
      </p:sp>
      <p:sp>
        <p:nvSpPr>
          <p:cNvPr id="11" name="Content Placeholder 2"/>
          <p:cNvSpPr>
            <a:spLocks noGrp="1"/>
          </p:cNvSpPr>
          <p:nvPr>
            <p:ph idx="11" hasCustomPrompt="1"/>
          </p:nvPr>
        </p:nvSpPr>
        <p:spPr>
          <a:xfrm>
            <a:off x="424800" y="2319968"/>
            <a:ext cx="8280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12013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a:t>Click to add title</a:t>
            </a:r>
            <a:endParaRPr lang="en-GB"/>
          </a:p>
        </p:txBody>
      </p:sp>
      <p:sp>
        <p:nvSpPr>
          <p:cNvPr id="6" name="Content Placeholder 2"/>
          <p:cNvSpPr>
            <a:spLocks noGrp="1"/>
          </p:cNvSpPr>
          <p:nvPr>
            <p:ph idx="11" hasCustomPrompt="1"/>
          </p:nvPr>
        </p:nvSpPr>
        <p:spPr>
          <a:xfrm>
            <a:off x="424800" y="2322040"/>
            <a:ext cx="3888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4581327" y="2322040"/>
            <a:ext cx="3888000" cy="3951304"/>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030497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24800" y="1340768"/>
            <a:ext cx="8280000" cy="828000"/>
          </a:xfrm>
        </p:spPr>
        <p:txBody>
          <a:bodyPr/>
          <a:lstStyle>
            <a:lvl1pPr>
              <a:defRPr cap="none"/>
            </a:lvl1pPr>
          </a:lstStyle>
          <a:p>
            <a:r>
              <a:rPr lang="en-US"/>
              <a:t>Click to add title</a:t>
            </a:r>
            <a:endParaRPr lang="en-GB"/>
          </a:p>
        </p:txBody>
      </p:sp>
      <p:sp>
        <p:nvSpPr>
          <p:cNvPr id="11" name="Content Placeholder 2"/>
          <p:cNvSpPr>
            <a:spLocks noGrp="1"/>
          </p:cNvSpPr>
          <p:nvPr>
            <p:ph idx="11" hasCustomPrompt="1"/>
          </p:nvPr>
        </p:nvSpPr>
        <p:spPr>
          <a:xfrm>
            <a:off x="424800" y="2319968"/>
            <a:ext cx="8280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05905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3028950" algn="l"/>
              </a:tabLst>
              <a:defRPr sz="2850" cap="none" baseline="0">
                <a:solidFill>
                  <a:sysClr val="windowText" lastClr="000000"/>
                </a:solidFill>
              </a:defRPr>
            </a:lvl1pPr>
          </a:lstStyle>
          <a:p>
            <a:pPr lvl="0"/>
            <a:r>
              <a:rPr lang="en-US"/>
              <a:t>Click to add title</a:t>
            </a:r>
            <a:endParaRPr lang="en-GB" altLang="en-US" noProof="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1800">
                <a:solidFill>
                  <a:sysClr val="windowText" lastClr="000000"/>
                </a:solidFill>
              </a:defRPr>
            </a:lvl1pPr>
          </a:lstStyle>
          <a:p>
            <a:pPr lvl="0"/>
            <a:r>
              <a:rPr lang="en-US" altLang="en-US" noProof="0"/>
              <a:t>Click to add subtitle</a:t>
            </a:r>
            <a:endParaRPr lang="en-GB" altLang="en-US" noProof="0"/>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900">
                <a:solidFill>
                  <a:schemeClr val="tx2"/>
                </a:solidFill>
                <a:latin typeface="Arial" panose="020B0604020202020204" pitchFamily="34" charset="0"/>
                <a:cs typeface="Arial" panose="020B0604020202020204" pitchFamily="34" charset="0"/>
              </a:defRPr>
            </a:lvl1pPr>
          </a:lstStyle>
          <a:p>
            <a:r>
              <a:rPr lang="en-GB"/>
              <a:t>Wednesday, 11 June 2014</a:t>
            </a:r>
          </a:p>
        </p:txBody>
      </p:sp>
      <p:pic>
        <p:nvPicPr>
          <p:cNvPr id="15" name="Picture 4" descr="Background image of spiralling trails of light." title="Swirling light"/>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417514" y="4"/>
            <a:ext cx="1832229" cy="713218"/>
          </a:xfrm>
          <a:solidFill>
            <a:srgbClr val="FDE6AB"/>
          </a:solidFill>
        </p:spPr>
        <p:txBody>
          <a:bodyPr wrap="square" lIns="72000" tIns="396000" rIns="72000" bIns="36000">
            <a:spAutoFit/>
          </a:bodyPr>
          <a:lstStyle>
            <a:lvl1pPr marL="0" indent="0">
              <a:buNone/>
              <a:defRPr sz="900">
                <a:solidFill>
                  <a:sysClr val="windowText" lastClr="000000"/>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424801" y="6646911"/>
            <a:ext cx="2016224" cy="92333"/>
          </a:xfrm>
          <a:prstGeom prst="rect">
            <a:avLst/>
          </a:prstGeom>
          <a:noFill/>
        </p:spPr>
        <p:txBody>
          <a:bodyPr wrap="square" lIns="0" tIns="0" rIns="0" bIns="0" rtlCol="0">
            <a:spAutoFit/>
          </a:bodyPr>
          <a:lstStyle/>
          <a:p>
            <a:pPr marL="0" marR="0" lvl="0" indent="0" algn="l" defTabSz="6858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600" b="0"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245879211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251520" y="5785870"/>
            <a:ext cx="8640960" cy="955498"/>
          </a:xfrm>
        </p:spPr>
        <p:txBody>
          <a:bodyPr wrap="square" anchor="t" anchorCtr="0"/>
          <a:lstStyle>
            <a:lvl1pPr>
              <a:lnSpc>
                <a:spcPct val="80000"/>
              </a:lnSpc>
              <a:defRPr sz="2700" cap="none">
                <a:solidFill>
                  <a:schemeClr val="tx2"/>
                </a:solidFill>
              </a:defRPr>
            </a:lvl1pPr>
          </a:lstStyle>
          <a:p>
            <a:r>
              <a:rPr lang="en-US"/>
              <a:t>Click to add title</a:t>
            </a:r>
            <a:endParaRPr lang="en-GB"/>
          </a:p>
        </p:txBody>
      </p:sp>
    </p:spTree>
    <p:extLst>
      <p:ext uri="{BB962C8B-B14F-4D97-AF65-F5344CB8AC3E}">
        <p14:creationId xmlns:p14="http://schemas.microsoft.com/office/powerpoint/2010/main" val="17791216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6095769" cy="6877404"/>
          </a:xfrm>
          <a:solidFill>
            <a:schemeClr val="bg1"/>
          </a:solidFill>
          <a:ln>
            <a:noFill/>
          </a:ln>
        </p:spPr>
        <p:txBody>
          <a:bodyPr/>
          <a:lstStyle>
            <a:lvl1pPr>
              <a:buClrTx/>
              <a:defRPr/>
            </a:lvl1pPr>
          </a:lstStyle>
          <a:p>
            <a:r>
              <a:rPr lang="en-US"/>
              <a:t>Click icon to add picture</a:t>
            </a:r>
            <a:endParaRPr lang="en-GB"/>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2400" cap="none">
                <a:solidFill>
                  <a:schemeClr val="tx2"/>
                </a:solidFill>
              </a:defRPr>
            </a:lvl1pPr>
          </a:lstStyle>
          <a:p>
            <a:r>
              <a:rPr lang="en-US"/>
              <a:t>Click to add title</a:t>
            </a:r>
            <a:endParaRPr lang="en-GB"/>
          </a:p>
        </p:txBody>
      </p:sp>
      <p:sp>
        <p:nvSpPr>
          <p:cNvPr id="7" name="Content Placeholder 2"/>
          <p:cNvSpPr>
            <a:spLocks noGrp="1"/>
          </p:cNvSpPr>
          <p:nvPr>
            <p:ph idx="12" hasCustomPrompt="1"/>
          </p:nvPr>
        </p:nvSpPr>
        <p:spPr>
          <a:xfrm>
            <a:off x="6300192" y="2214000"/>
            <a:ext cx="2592288" cy="4383352"/>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52756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2700" cap="none" baseline="0">
                <a:solidFill>
                  <a:schemeClr val="tx2"/>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5908152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07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50076" y="1506071"/>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8" name="Rectangle 7"/>
          <p:cNvSpPr/>
          <p:nvPr userDrawn="1"/>
        </p:nvSpPr>
        <p:spPr>
          <a:xfrm>
            <a:off x="6689911" y="71719"/>
            <a:ext cx="2380130" cy="1434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48901" y="71718"/>
            <a:ext cx="1995099" cy="932330"/>
          </a:xfrm>
          <a:prstGeom prst="rect">
            <a:avLst/>
          </a:prstGeom>
        </p:spPr>
      </p:pic>
    </p:spTree>
    <p:extLst>
      <p:ext uri="{BB962C8B-B14F-4D97-AF65-F5344CB8AC3E}">
        <p14:creationId xmlns:p14="http://schemas.microsoft.com/office/powerpoint/2010/main" val="449328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AB64-1A8D-46FF-74A3-7C8ADBC947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03393-92CC-7C17-C044-B7BFC34474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40F20D-E758-08F9-E5E2-F235B3892CD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D3ADE4D-615A-191B-59BB-0915C9060A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390DE-912B-B5DE-E9B1-FD1F67738D38}"/>
              </a:ext>
            </a:extLst>
          </p:cNvPr>
          <p:cNvSpPr>
            <a:spLocks noGrp="1"/>
          </p:cNvSpPr>
          <p:nvPr>
            <p:ph type="sldNum" sz="quarter" idx="12"/>
          </p:nvPr>
        </p:nvSpPr>
        <p:spPr/>
        <p:txBody>
          <a:bodyPr/>
          <a:lstStyle/>
          <a:p>
            <a:fld id="{5C07297B-7559-47A1-BF45-D99666E17A6C}" type="slidenum">
              <a:rPr lang="en-GB" smtClean="0"/>
              <a:t>‹#›</a:t>
            </a:fld>
            <a:endParaRPr lang="en-GB"/>
          </a:p>
        </p:txBody>
      </p:sp>
    </p:spTree>
    <p:extLst>
      <p:ext uri="{BB962C8B-B14F-4D97-AF65-F5344CB8AC3E}">
        <p14:creationId xmlns:p14="http://schemas.microsoft.com/office/powerpoint/2010/main" val="362445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E9ACA5-9AA1-9DD8-1877-DA9C69EFC6FE}"/>
              </a:ext>
            </a:extLst>
          </p:cNvPr>
          <p:cNvGrpSpPr/>
          <p:nvPr userDrawn="1"/>
        </p:nvGrpSpPr>
        <p:grpSpPr>
          <a:xfrm>
            <a:off x="-21206" y="5435205"/>
            <a:ext cx="9180000" cy="1102560"/>
            <a:chOff x="-24680" y="5415117"/>
            <a:chExt cx="12240000" cy="1102560"/>
          </a:xfrm>
        </p:grpSpPr>
        <p:sp>
          <p:nvSpPr>
            <p:cNvPr id="3" name="Rectangle 2">
              <a:extLst>
                <a:ext uri="{FF2B5EF4-FFF2-40B4-BE49-F238E27FC236}">
                  <a16:creationId xmlns:a16="http://schemas.microsoft.com/office/drawing/2014/main" id="{53646926-F9C0-234E-0102-515A679EF7EE}"/>
                </a:ext>
              </a:extLst>
            </p:cNvPr>
            <p:cNvSpPr/>
            <p:nvPr/>
          </p:nvSpPr>
          <p:spPr>
            <a:xfrm>
              <a:off x="5980717" y="6217595"/>
              <a:ext cx="246308" cy="300082"/>
            </a:xfrm>
            <a:prstGeom prst="rect">
              <a:avLst/>
            </a:prstGeom>
            <a:solidFill>
              <a:srgbClr val="01CC00"/>
            </a:solidFill>
            <a:ln w="38100">
              <a:noFill/>
            </a:ln>
          </p:spPr>
          <p:txBody>
            <a:bodyPr wrap="none" rtlCol="0" anchor="ctr">
              <a:spAutoFit/>
            </a:bodyPr>
            <a:lstStyle/>
            <a:p>
              <a:pPr algn="ctr"/>
              <a:endParaRPr lang="en-GB" sz="1350">
                <a:solidFill>
                  <a:schemeClr val="tx2"/>
                </a:solidFill>
                <a:latin typeface="+mn-lt"/>
              </a:endParaRPr>
            </a:p>
          </p:txBody>
        </p:sp>
        <p:sp>
          <p:nvSpPr>
            <p:cNvPr id="4" name="Double Wave 3">
              <a:extLst>
                <a:ext uri="{FF2B5EF4-FFF2-40B4-BE49-F238E27FC236}">
                  <a16:creationId xmlns:a16="http://schemas.microsoft.com/office/drawing/2014/main" id="{70D17D84-1D92-6E81-6A6F-BBB202F3EECC}"/>
                </a:ext>
              </a:extLst>
            </p:cNvPr>
            <p:cNvSpPr/>
            <p:nvPr/>
          </p:nvSpPr>
          <p:spPr>
            <a:xfrm>
              <a:off x="-24680" y="5507213"/>
              <a:ext cx="12240000" cy="596101"/>
            </a:xfrm>
            <a:prstGeom prst="doubleWave">
              <a:avLst>
                <a:gd name="adj1" fmla="val 12500"/>
                <a:gd name="adj2" fmla="val 0"/>
              </a:avLst>
            </a:prstGeom>
            <a:solidFill>
              <a:srgbClr val="FFFF01"/>
            </a:solidFill>
            <a:ln w="38100">
              <a:noFill/>
            </a:ln>
          </p:spPr>
          <p:txBody>
            <a:bodyPr wrap="square" rtlCol="0" anchor="ctr">
              <a:spAutoFit/>
            </a:bodyPr>
            <a:lstStyle/>
            <a:p>
              <a:pPr algn="ctr"/>
              <a:endParaRPr lang="en-GB" sz="1350">
                <a:solidFill>
                  <a:schemeClr val="tx2"/>
                </a:solidFill>
                <a:latin typeface="+mn-lt"/>
              </a:endParaRPr>
            </a:p>
          </p:txBody>
        </p:sp>
        <p:sp>
          <p:nvSpPr>
            <p:cNvPr id="5" name="Double Wave 4">
              <a:extLst>
                <a:ext uri="{FF2B5EF4-FFF2-40B4-BE49-F238E27FC236}">
                  <a16:creationId xmlns:a16="http://schemas.microsoft.com/office/drawing/2014/main" id="{0649C562-2EE7-A52E-A100-92472F167E85}"/>
                </a:ext>
              </a:extLst>
            </p:cNvPr>
            <p:cNvSpPr/>
            <p:nvPr/>
          </p:nvSpPr>
          <p:spPr>
            <a:xfrm>
              <a:off x="-24680" y="5415117"/>
              <a:ext cx="12240000" cy="596101"/>
            </a:xfrm>
            <a:prstGeom prst="doubleWave">
              <a:avLst>
                <a:gd name="adj1" fmla="val 12500"/>
                <a:gd name="adj2" fmla="val 0"/>
              </a:avLst>
            </a:prstGeom>
            <a:solidFill>
              <a:srgbClr val="01AFEF"/>
            </a:solidFill>
            <a:ln w="38100">
              <a:noFill/>
            </a:ln>
          </p:spPr>
          <p:txBody>
            <a:bodyPr wrap="square" rtlCol="0" anchor="ctr">
              <a:spAutoFit/>
            </a:bodyPr>
            <a:lstStyle/>
            <a:p>
              <a:pPr algn="ctr"/>
              <a:endParaRPr lang="en-GB" sz="1350">
                <a:solidFill>
                  <a:schemeClr val="tx2"/>
                </a:solidFill>
                <a:latin typeface="+mn-lt"/>
              </a:endParaRPr>
            </a:p>
          </p:txBody>
        </p:sp>
      </p:grpSp>
      <p:grpSp>
        <p:nvGrpSpPr>
          <p:cNvPr id="11" name="Group 10">
            <a:extLst>
              <a:ext uri="{FF2B5EF4-FFF2-40B4-BE49-F238E27FC236}">
                <a16:creationId xmlns:a16="http://schemas.microsoft.com/office/drawing/2014/main" id="{92E77D3A-C0A3-922D-6A5B-B420637F4B48}"/>
              </a:ext>
            </a:extLst>
          </p:cNvPr>
          <p:cNvGrpSpPr/>
          <p:nvPr userDrawn="1"/>
        </p:nvGrpSpPr>
        <p:grpSpPr>
          <a:xfrm>
            <a:off x="5328084" y="5747792"/>
            <a:ext cx="3678800" cy="720000"/>
            <a:chOff x="7104112" y="5747792"/>
            <a:chExt cx="4905066" cy="720000"/>
          </a:xfrm>
        </p:grpSpPr>
        <p:sp>
          <p:nvSpPr>
            <p:cNvPr id="9" name="Rectangle: Rounded Corners 8">
              <a:extLst>
                <a:ext uri="{FF2B5EF4-FFF2-40B4-BE49-F238E27FC236}">
                  <a16:creationId xmlns:a16="http://schemas.microsoft.com/office/drawing/2014/main" id="{A34B498C-65E1-86F6-3357-CF5F97185F90}"/>
                </a:ext>
              </a:extLst>
            </p:cNvPr>
            <p:cNvSpPr/>
            <p:nvPr userDrawn="1"/>
          </p:nvSpPr>
          <p:spPr>
            <a:xfrm>
              <a:off x="7104112" y="5965716"/>
              <a:ext cx="4905066" cy="346517"/>
            </a:xfrm>
            <a:prstGeom prst="roundRect">
              <a:avLst>
                <a:gd name="adj" fmla="val 23383"/>
              </a:avLst>
            </a:prstGeom>
            <a:solidFill>
              <a:schemeClr val="bg1"/>
            </a:solidFill>
            <a:ln w="38100">
              <a:noFill/>
            </a:ln>
          </p:spPr>
          <p:txBody>
            <a:bodyPr wrap="square" rtlCol="0" anchor="ctr">
              <a:spAutoFit/>
            </a:bodyPr>
            <a:lstStyle/>
            <a:p>
              <a:pPr algn="ctr"/>
              <a:endParaRPr lang="en-GB" sz="1350">
                <a:solidFill>
                  <a:schemeClr val="tx2"/>
                </a:solidFill>
                <a:latin typeface="+mn-lt"/>
              </a:endParaRPr>
            </a:p>
          </p:txBody>
        </p:sp>
        <p:sp>
          <p:nvSpPr>
            <p:cNvPr id="12" name="TextBox 11">
              <a:extLst>
                <a:ext uri="{FF2B5EF4-FFF2-40B4-BE49-F238E27FC236}">
                  <a16:creationId xmlns:a16="http://schemas.microsoft.com/office/drawing/2014/main" id="{49301113-BF13-88B5-3D45-75CF30CB33D6}"/>
                </a:ext>
              </a:extLst>
            </p:cNvPr>
            <p:cNvSpPr txBox="1"/>
            <p:nvPr userDrawn="1"/>
          </p:nvSpPr>
          <p:spPr>
            <a:xfrm>
              <a:off x="7170984" y="5747792"/>
              <a:ext cx="1822351" cy="720000"/>
            </a:xfrm>
            <a:prstGeom prst="roundRect">
              <a:avLst/>
            </a:prstGeom>
            <a:noFill/>
          </p:spPr>
          <p:txBody>
            <a:bodyPr wrap="square" lIns="0" tIns="0" rIns="72000" bIns="0">
              <a:noAutofit/>
            </a:bodyPr>
            <a:lstStyle/>
            <a:p>
              <a:pPr algn="r"/>
              <a:r>
                <a:rPr lang="en-GB" sz="1125" b="1" i="0">
                  <a:ln w="3175">
                    <a:noFill/>
                  </a:ln>
                  <a:solidFill>
                    <a:srgbClr val="FFFF01"/>
                  </a:solidFill>
                  <a:effectLst/>
                  <a:highlight>
                    <a:srgbClr val="7F7F7F"/>
                  </a:highlight>
                  <a:latin typeface="Bahnschrift" panose="020B0502040204020203" pitchFamily="34" charset="0"/>
                </a:rPr>
                <a:t>Alliance for </a:t>
              </a:r>
            </a:p>
            <a:p>
              <a:pPr algn="r"/>
              <a:r>
                <a:rPr lang="en-GB" sz="1125" b="1" i="0">
                  <a:ln w="3175">
                    <a:noFill/>
                  </a:ln>
                  <a:solidFill>
                    <a:srgbClr val="FFFF01"/>
                  </a:solidFill>
                  <a:effectLst/>
                  <a:highlight>
                    <a:srgbClr val="7F7F7F"/>
                  </a:highlight>
                  <a:latin typeface="Bahnschrift" panose="020B0502040204020203" pitchFamily="34" charset="0"/>
                </a:rPr>
                <a:t>Water Sensitive </a:t>
              </a:r>
            </a:p>
            <a:p>
              <a:pPr algn="r"/>
              <a:r>
                <a:rPr lang="en-GB" sz="1125" b="1" i="0">
                  <a:ln w="3175">
                    <a:noFill/>
                  </a:ln>
                  <a:solidFill>
                    <a:srgbClr val="FFFF01"/>
                  </a:solidFill>
                  <a:effectLst/>
                  <a:highlight>
                    <a:srgbClr val="7F7F7F"/>
                  </a:highlight>
                  <a:latin typeface="Bahnschrift" panose="020B0502040204020203" pitchFamily="34" charset="0"/>
                </a:rPr>
                <a:t>Design &amp; Planning</a:t>
              </a:r>
            </a:p>
          </p:txBody>
        </p:sp>
      </p:grpSp>
      <p:sp>
        <p:nvSpPr>
          <p:cNvPr id="1026" name="Rectangle 2"/>
          <p:cNvSpPr>
            <a:spLocks noGrp="1" noChangeArrowheads="1"/>
          </p:cNvSpPr>
          <p:nvPr>
            <p:ph type="title"/>
          </p:nvPr>
        </p:nvSpPr>
        <p:spPr bwMode="auto">
          <a:xfrm>
            <a:off x="359532" y="260648"/>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t>Click to add title</a:t>
            </a:r>
            <a:endParaRPr lang="en-GB" altLang="en-US"/>
          </a:p>
        </p:txBody>
      </p:sp>
      <p:sp>
        <p:nvSpPr>
          <p:cNvPr id="1027" name="Rectangle 3"/>
          <p:cNvSpPr>
            <a:spLocks noGrp="1" noChangeArrowheads="1"/>
          </p:cNvSpPr>
          <p:nvPr>
            <p:ph type="body" idx="1"/>
          </p:nvPr>
        </p:nvSpPr>
        <p:spPr bwMode="auto">
          <a:xfrm>
            <a:off x="424800" y="234932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p:txBody>
      </p:sp>
      <p:pic>
        <p:nvPicPr>
          <p:cNvPr id="8" name="Picture 7" descr="A logo with different colors and text&#10;&#10;Description automatically generated">
            <a:extLst>
              <a:ext uri="{FF2B5EF4-FFF2-40B4-BE49-F238E27FC236}">
                <a16:creationId xmlns:a16="http://schemas.microsoft.com/office/drawing/2014/main" id="{7B66819E-CFA2-5821-4BBF-FB1A12DB0F3D}"/>
              </a:ext>
            </a:extLst>
          </p:cNvPr>
          <p:cNvPicPr>
            <a:picLocks noChangeAspect="1"/>
          </p:cNvPicPr>
          <p:nvPr userDrawn="1"/>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51414" y="5776700"/>
            <a:ext cx="1490884" cy="753458"/>
          </a:xfrm>
          <a:prstGeom prst="rect">
            <a:avLst/>
          </a:prstGeom>
        </p:spPr>
      </p:pic>
      <p:pic>
        <p:nvPicPr>
          <p:cNvPr id="2050" name="Picture 2" descr="Anglia Ruskin University">
            <a:extLst>
              <a:ext uri="{FF2B5EF4-FFF2-40B4-BE49-F238E27FC236}">
                <a16:creationId xmlns:a16="http://schemas.microsoft.com/office/drawing/2014/main" id="{F105B638-8110-2927-2E45-A4F93E0B9197}"/>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8328797" y="5775674"/>
            <a:ext cx="675956" cy="721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6614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ransition>
    <p:fade/>
  </p:transition>
  <p:hf hdr="0" ftr="0" dt="0"/>
  <p:txStyles>
    <p:titleStyle>
      <a:lvl1pPr algn="l" rtl="0" eaLnBrk="1" fontAlgn="base" hangingPunct="1">
        <a:spcBef>
          <a:spcPct val="0"/>
        </a:spcBef>
        <a:spcAft>
          <a:spcPct val="0"/>
        </a:spcAft>
        <a:defRPr sz="2850" b="1" cap="none" baseline="0">
          <a:solidFill>
            <a:srgbClr val="01AFEF"/>
          </a:solidFill>
          <a:highlight>
            <a:srgbClr val="FFFF01"/>
          </a:highlight>
          <a:latin typeface="Bahnschrift" panose="020B0502040204020203" pitchFamily="34" charset="0"/>
          <a:ea typeface="+mj-ea"/>
          <a:cs typeface="Arial Bold" panose="020B0704020202020204" pitchFamily="34" charset="0"/>
        </a:defRPr>
      </a:lvl1pPr>
      <a:lvl2pPr algn="l" rtl="0" eaLnBrk="1" fontAlgn="base" hangingPunct="1">
        <a:spcBef>
          <a:spcPct val="0"/>
        </a:spcBef>
        <a:spcAft>
          <a:spcPct val="0"/>
        </a:spcAft>
        <a:defRPr sz="2700">
          <a:solidFill>
            <a:schemeClr val="tx2"/>
          </a:solidFill>
          <a:latin typeface="+mn-lt"/>
        </a:defRPr>
      </a:lvl2pPr>
      <a:lvl3pPr algn="l" rtl="0" eaLnBrk="1" fontAlgn="base" hangingPunct="1">
        <a:spcBef>
          <a:spcPct val="0"/>
        </a:spcBef>
        <a:spcAft>
          <a:spcPct val="0"/>
        </a:spcAft>
        <a:defRPr sz="2700">
          <a:solidFill>
            <a:schemeClr val="tx2"/>
          </a:solidFill>
          <a:latin typeface="+mn-lt"/>
        </a:defRPr>
      </a:lvl3pPr>
      <a:lvl4pPr algn="l" rtl="0" eaLnBrk="1" fontAlgn="base" hangingPunct="1">
        <a:spcBef>
          <a:spcPct val="0"/>
        </a:spcBef>
        <a:spcAft>
          <a:spcPct val="0"/>
        </a:spcAft>
        <a:defRPr sz="2700">
          <a:solidFill>
            <a:schemeClr val="tx2"/>
          </a:solidFill>
          <a:latin typeface="+mn-lt"/>
        </a:defRPr>
      </a:lvl4pPr>
      <a:lvl5pPr algn="l" rtl="0" eaLnBrk="1" fontAlgn="base" hangingPunct="1">
        <a:spcBef>
          <a:spcPct val="0"/>
        </a:spcBef>
        <a:spcAft>
          <a:spcPct val="0"/>
        </a:spcAft>
        <a:defRPr sz="2700">
          <a:solidFill>
            <a:schemeClr val="tx2"/>
          </a:solidFill>
          <a:latin typeface="+mn-lt"/>
        </a:defRPr>
      </a:lvl5pPr>
      <a:lvl6pPr marL="342900" algn="l" rtl="0" eaLnBrk="1" fontAlgn="base" hangingPunct="1">
        <a:spcBef>
          <a:spcPct val="0"/>
        </a:spcBef>
        <a:spcAft>
          <a:spcPct val="0"/>
        </a:spcAft>
        <a:defRPr sz="2700">
          <a:solidFill>
            <a:schemeClr val="tx2"/>
          </a:solidFill>
          <a:latin typeface="+mn-lt"/>
        </a:defRPr>
      </a:lvl6pPr>
      <a:lvl7pPr marL="685800" algn="l" rtl="0" eaLnBrk="1" fontAlgn="base" hangingPunct="1">
        <a:spcBef>
          <a:spcPct val="0"/>
        </a:spcBef>
        <a:spcAft>
          <a:spcPct val="0"/>
        </a:spcAft>
        <a:defRPr sz="2700">
          <a:solidFill>
            <a:schemeClr val="tx2"/>
          </a:solidFill>
          <a:latin typeface="+mn-lt"/>
        </a:defRPr>
      </a:lvl7pPr>
      <a:lvl8pPr marL="1028700" algn="l" rtl="0" eaLnBrk="1" fontAlgn="base" hangingPunct="1">
        <a:spcBef>
          <a:spcPct val="0"/>
        </a:spcBef>
        <a:spcAft>
          <a:spcPct val="0"/>
        </a:spcAft>
        <a:defRPr sz="2700">
          <a:solidFill>
            <a:schemeClr val="tx2"/>
          </a:solidFill>
          <a:latin typeface="+mn-lt"/>
        </a:defRPr>
      </a:lvl8pPr>
      <a:lvl9pPr marL="1371600" algn="l" rtl="0" eaLnBrk="1" fontAlgn="base" hangingPunct="1">
        <a:spcBef>
          <a:spcPct val="0"/>
        </a:spcBef>
        <a:spcAft>
          <a:spcPct val="0"/>
        </a:spcAft>
        <a:defRPr sz="2700">
          <a:solidFill>
            <a:schemeClr val="tx2"/>
          </a:solidFill>
          <a:latin typeface="+mn-lt"/>
        </a:defRPr>
      </a:lvl9pPr>
    </p:titleStyle>
    <p:bodyStyle>
      <a:lvl1pPr marL="135000" marR="0" indent="-135000" algn="l" defTabSz="685800" rtl="0" eaLnBrk="1" fontAlgn="base" latinLnBrk="0" hangingPunct="1">
        <a:lnSpc>
          <a:spcPct val="100000"/>
        </a:lnSpc>
        <a:spcBef>
          <a:spcPct val="20000"/>
        </a:spcBef>
        <a:spcAft>
          <a:spcPct val="0"/>
        </a:spcAft>
        <a:buClr>
          <a:srgbClr val="01AFEF"/>
        </a:buClr>
        <a:buSzTx/>
        <a:buFont typeface="Wingdings" panose="05000000000000000000" pitchFamily="2" charset="2"/>
        <a:buChar char="§"/>
        <a:tabLst/>
        <a:defRPr sz="1800" baseline="0">
          <a:solidFill>
            <a:schemeClr val="tx2"/>
          </a:solidFill>
          <a:latin typeface="Bahnschrift" panose="020B0502040204020203" pitchFamily="34" charset="0"/>
          <a:ea typeface="+mn-ea"/>
          <a:cs typeface="Arial" panose="020B0604020202020204" pitchFamily="34" charset="0"/>
        </a:defRPr>
      </a:lvl1pPr>
      <a:lvl2pPr marL="405000" marR="0" indent="-135000" algn="l" defTabSz="685800" rtl="0" eaLnBrk="1" fontAlgn="base" latinLnBrk="0" hangingPunct="1">
        <a:lnSpc>
          <a:spcPct val="100000"/>
        </a:lnSpc>
        <a:spcBef>
          <a:spcPct val="20000"/>
        </a:spcBef>
        <a:spcAft>
          <a:spcPct val="0"/>
        </a:spcAft>
        <a:buClr>
          <a:srgbClr val="7F7F7F"/>
        </a:buClr>
        <a:buSzTx/>
        <a:buFont typeface="Wingdings" panose="05000000000000000000" pitchFamily="2" charset="2"/>
        <a:buChar char="§"/>
        <a:tabLst/>
        <a:defRPr sz="1800" baseline="0">
          <a:solidFill>
            <a:schemeClr val="tx2"/>
          </a:solidFill>
          <a:latin typeface="Bahnschrift" panose="020B0502040204020203" pitchFamily="34" charset="0"/>
          <a:cs typeface="Arial" panose="020B0604020202020204" pitchFamily="34" charset="0"/>
        </a:defRPr>
      </a:lvl2pPr>
      <a:lvl3pPr marL="675000" marR="0" indent="-135000" algn="l" defTabSz="685800" rtl="0" eaLnBrk="1" fontAlgn="base" latinLnBrk="0" hangingPunct="1">
        <a:lnSpc>
          <a:spcPct val="100000"/>
        </a:lnSpc>
        <a:spcBef>
          <a:spcPct val="20000"/>
        </a:spcBef>
        <a:spcAft>
          <a:spcPct val="0"/>
        </a:spcAft>
        <a:buClrTx/>
        <a:buSzTx/>
        <a:buFont typeface="Effra" panose="020B0603020203020204" pitchFamily="34" charset="0"/>
        <a:buChar char="•"/>
        <a:tabLst/>
        <a:defRPr sz="1800" baseline="0">
          <a:solidFill>
            <a:schemeClr val="tx2"/>
          </a:solidFill>
          <a:latin typeface="Arial" panose="020B0604020202020204" pitchFamily="34" charset="0"/>
          <a:cs typeface="Arial" panose="020B0604020202020204" pitchFamily="34" charset="0"/>
        </a:defRPr>
      </a:lvl3pPr>
      <a:lvl4pPr marL="945000" marR="0" indent="-135000" algn="l" defTabSz="685800" rtl="0" eaLnBrk="1" fontAlgn="base" latinLnBrk="0" hangingPunct="1">
        <a:lnSpc>
          <a:spcPct val="100000"/>
        </a:lnSpc>
        <a:spcBef>
          <a:spcPct val="20000"/>
        </a:spcBef>
        <a:spcAft>
          <a:spcPct val="0"/>
        </a:spcAft>
        <a:buClrTx/>
        <a:buSzTx/>
        <a:buFont typeface="Effra" panose="020B0603020203020204" pitchFamily="34" charset="0"/>
        <a:buChar char="&gt;"/>
        <a:tabLst/>
        <a:defRPr sz="1800" baseline="0">
          <a:solidFill>
            <a:schemeClr val="tx2"/>
          </a:solidFill>
          <a:latin typeface="Arial" panose="020B0604020202020204" pitchFamily="34" charset="0"/>
          <a:cs typeface="Arial" panose="020B0604020202020204" pitchFamily="34" charset="0"/>
        </a:defRPr>
      </a:lvl4pPr>
      <a:lvl5pPr marL="1215000" marR="0" indent="-135000" algn="l" defTabSz="685800" rtl="0" eaLnBrk="1" fontAlgn="base" latinLnBrk="0" hangingPunct="1">
        <a:lnSpc>
          <a:spcPct val="100000"/>
        </a:lnSpc>
        <a:spcBef>
          <a:spcPct val="20000"/>
        </a:spcBef>
        <a:spcAft>
          <a:spcPct val="0"/>
        </a:spcAft>
        <a:buClrTx/>
        <a:buSzTx/>
        <a:buFont typeface="Effra" panose="020B0603020203020204" pitchFamily="34" charset="0"/>
        <a:buChar char="-"/>
        <a:tabLst/>
        <a:defRPr sz="1800" baseline="0">
          <a:solidFill>
            <a:schemeClr val="tx2"/>
          </a:solidFill>
          <a:latin typeface="Arial" panose="020B0604020202020204" pitchFamily="34" charset="0"/>
          <a:cs typeface="Arial" panose="020B0604020202020204" pitchFamily="34" charset="0"/>
        </a:defRPr>
      </a:lvl5pPr>
      <a:lvl6pPr marL="1885950" indent="-171450" algn="l" rtl="0" eaLnBrk="1" fontAlgn="base" hangingPunct="1">
        <a:lnSpc>
          <a:spcPct val="110000"/>
        </a:lnSpc>
        <a:spcBef>
          <a:spcPct val="10000"/>
        </a:spcBef>
        <a:spcAft>
          <a:spcPct val="0"/>
        </a:spcAft>
        <a:buClr>
          <a:schemeClr val="tx2"/>
        </a:buClr>
        <a:buFont typeface="Effra" pitchFamily="2" charset="0"/>
        <a:buChar char="»"/>
        <a:defRPr sz="1500">
          <a:solidFill>
            <a:schemeClr val="tx1"/>
          </a:solidFill>
          <a:latin typeface="+mn-lt"/>
        </a:defRPr>
      </a:lvl6pPr>
      <a:lvl7pPr marL="2228850" indent="-171450" algn="l" rtl="0" eaLnBrk="1" fontAlgn="base" hangingPunct="1">
        <a:lnSpc>
          <a:spcPct val="110000"/>
        </a:lnSpc>
        <a:spcBef>
          <a:spcPct val="10000"/>
        </a:spcBef>
        <a:spcAft>
          <a:spcPct val="0"/>
        </a:spcAft>
        <a:buClr>
          <a:schemeClr val="tx2"/>
        </a:buClr>
        <a:buFont typeface="Effra" pitchFamily="2" charset="0"/>
        <a:buChar char="»"/>
        <a:defRPr sz="1500">
          <a:solidFill>
            <a:schemeClr val="tx1"/>
          </a:solidFill>
          <a:latin typeface="+mn-lt"/>
        </a:defRPr>
      </a:lvl7pPr>
      <a:lvl8pPr marL="2571750" indent="-171450" algn="l" rtl="0" eaLnBrk="1" fontAlgn="base" hangingPunct="1">
        <a:lnSpc>
          <a:spcPct val="110000"/>
        </a:lnSpc>
        <a:spcBef>
          <a:spcPct val="10000"/>
        </a:spcBef>
        <a:spcAft>
          <a:spcPct val="0"/>
        </a:spcAft>
        <a:buClr>
          <a:schemeClr val="tx2"/>
        </a:buClr>
        <a:buFont typeface="Effra" pitchFamily="2" charset="0"/>
        <a:buChar char="»"/>
        <a:defRPr sz="1500">
          <a:solidFill>
            <a:schemeClr val="tx1"/>
          </a:solidFill>
          <a:latin typeface="+mn-lt"/>
        </a:defRPr>
      </a:lvl8pPr>
      <a:lvl9pPr marL="2914650" indent="-171450" algn="l" rtl="0" eaLnBrk="1" fontAlgn="base" hangingPunct="1">
        <a:lnSpc>
          <a:spcPct val="110000"/>
        </a:lnSpc>
        <a:spcBef>
          <a:spcPct val="10000"/>
        </a:spcBef>
        <a:spcAft>
          <a:spcPct val="0"/>
        </a:spcAft>
        <a:buClr>
          <a:schemeClr val="tx2"/>
        </a:buClr>
        <a:buFont typeface="Effra" pitchFamily="2" charset="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Maryam.Imani@aru.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63.jpe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12.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aryam.Imani@aru.ac.uk"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1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25.jpe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www.tobermore.co.uk/professional/project/monkwearmouth-hospital/"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2.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a:extLst>
              <a:ext uri="{FF2B5EF4-FFF2-40B4-BE49-F238E27FC236}">
                <a16:creationId xmlns:a16="http://schemas.microsoft.com/office/drawing/2014/main" id="{A769978C-8D6B-91EF-7F95-CFC3EF186237}"/>
              </a:ext>
            </a:extLst>
          </p:cNvPr>
          <p:cNvPicPr>
            <a:picLocks noChangeAspect="1" noChangeArrowheads="1"/>
          </p:cNvPicPr>
          <p:nvPr/>
        </p:nvPicPr>
        <p:blipFill rotWithShape="1">
          <a:blip r:embed="rId3" cstate="print">
            <a:alphaModFix amt="35000"/>
            <a:extLst>
              <a:ext uri="{28A0092B-C50C-407E-A947-70E740481C1C}">
                <a14:useLocalDpi xmlns:a14="http://schemas.microsoft.com/office/drawing/2010/main"/>
              </a:ext>
            </a:extLst>
          </a:blip>
          <a:srcRect/>
          <a:stretch/>
        </p:blipFill>
        <p:spPr bwMode="auto">
          <a:xfrm>
            <a:off x="0" y="10406"/>
            <a:ext cx="9236466" cy="5857597"/>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EB39687D-6927-739C-810E-53AF8AF14EAF}"/>
              </a:ext>
            </a:extLst>
          </p:cNvPr>
          <p:cNvSpPr>
            <a:spLocks noGrp="1"/>
          </p:cNvSpPr>
          <p:nvPr>
            <p:ph type="subTitle" idx="1"/>
          </p:nvPr>
        </p:nvSpPr>
        <p:spPr>
          <a:xfrm>
            <a:off x="2740387" y="5246014"/>
            <a:ext cx="3803587" cy="346249"/>
          </a:xfrm>
        </p:spPr>
        <p:txBody>
          <a:bodyPr>
            <a:normAutofit/>
          </a:bodyPr>
          <a:lstStyle/>
          <a:p>
            <a:r>
              <a:rPr lang="en-GB" sz="1600" dirty="0">
                <a:solidFill>
                  <a:schemeClr val="tx2">
                    <a:lumMod val="90000"/>
                    <a:lumOff val="10000"/>
                  </a:schemeClr>
                </a:solidFill>
                <a:latin typeface="Aptos "/>
                <a:hlinkClick r:id="rId4">
                  <a:extLst>
                    <a:ext uri="{A12FA001-AC4F-418D-AE19-62706E023703}">
                      <ahyp:hlinkClr xmlns:ahyp="http://schemas.microsoft.com/office/drawing/2018/hyperlinkcolor" val="tx"/>
                    </a:ext>
                  </a:extLst>
                </a:hlinkClick>
              </a:rPr>
              <a:t>Maryam.Imani@aru.ac.uk</a:t>
            </a:r>
            <a:endParaRPr lang="en-GB" sz="1200" dirty="0">
              <a:solidFill>
                <a:schemeClr val="tx2">
                  <a:lumMod val="90000"/>
                  <a:lumOff val="10000"/>
                </a:schemeClr>
              </a:solidFill>
              <a:latin typeface="Aptos "/>
            </a:endParaRPr>
          </a:p>
        </p:txBody>
      </p:sp>
      <p:sp>
        <p:nvSpPr>
          <p:cNvPr id="7" name="TextBox 6">
            <a:extLst>
              <a:ext uri="{FF2B5EF4-FFF2-40B4-BE49-F238E27FC236}">
                <a16:creationId xmlns:a16="http://schemas.microsoft.com/office/drawing/2014/main" id="{9BC75441-59D2-CAB0-371E-B9B39096B192}"/>
              </a:ext>
            </a:extLst>
          </p:cNvPr>
          <p:cNvSpPr txBox="1"/>
          <p:nvPr/>
        </p:nvSpPr>
        <p:spPr>
          <a:xfrm>
            <a:off x="353290" y="1704991"/>
            <a:ext cx="8437419" cy="848950"/>
          </a:xfrm>
          <a:prstGeom prst="rect">
            <a:avLst/>
          </a:prstGeom>
          <a:solidFill>
            <a:schemeClr val="bg1"/>
          </a:solidFill>
        </p:spPr>
        <p:txBody>
          <a:bodyPr wrap="square">
            <a:spAutoFit/>
          </a:bodyPr>
          <a:lstStyle/>
          <a:p>
            <a:pPr algn="ctr">
              <a:spcAft>
                <a:spcPts val="1125"/>
              </a:spcAft>
            </a:pPr>
            <a:r>
              <a:rPr lang="en-GB" sz="2000" b="1" dirty="0">
                <a:solidFill>
                  <a:schemeClr val="tx2">
                    <a:lumMod val="90000"/>
                    <a:lumOff val="10000"/>
                  </a:schemeClr>
                </a:solidFill>
                <a:latin typeface="Aptos "/>
              </a:rPr>
              <a:t>Embedding monitoring of implementation for good governance </a:t>
            </a:r>
          </a:p>
          <a:p>
            <a:pPr algn="ctr">
              <a:spcAft>
                <a:spcPts val="1125"/>
              </a:spcAft>
            </a:pPr>
            <a:r>
              <a:rPr lang="en-GB" sz="2000" b="1" dirty="0">
                <a:solidFill>
                  <a:schemeClr val="tx2">
                    <a:lumMod val="90000"/>
                    <a:lumOff val="10000"/>
                  </a:schemeClr>
                </a:solidFill>
                <a:latin typeface="Aptos "/>
              </a:rPr>
              <a:t>Case Study of Sustainable Drainage Systems (SuDS) at ARU campuses</a:t>
            </a:r>
            <a:endParaRPr lang="en-GB" sz="2000" dirty="0">
              <a:solidFill>
                <a:schemeClr val="tx2">
                  <a:lumMod val="90000"/>
                  <a:lumOff val="10000"/>
                </a:schemeClr>
              </a:solidFill>
              <a:latin typeface="Aptos "/>
            </a:endParaRPr>
          </a:p>
        </p:txBody>
      </p:sp>
      <p:sp>
        <p:nvSpPr>
          <p:cNvPr id="4" name="TextBox 3">
            <a:extLst>
              <a:ext uri="{FF2B5EF4-FFF2-40B4-BE49-F238E27FC236}">
                <a16:creationId xmlns:a16="http://schemas.microsoft.com/office/drawing/2014/main" id="{7C177743-8C38-EF82-C419-8235FC91D004}"/>
              </a:ext>
            </a:extLst>
          </p:cNvPr>
          <p:cNvSpPr txBox="1"/>
          <p:nvPr/>
        </p:nvSpPr>
        <p:spPr>
          <a:xfrm>
            <a:off x="3354514" y="5544377"/>
            <a:ext cx="2281238" cy="338554"/>
          </a:xfrm>
          <a:prstGeom prst="rect">
            <a:avLst/>
          </a:prstGeom>
          <a:noFill/>
        </p:spPr>
        <p:txBody>
          <a:bodyPr wrap="square">
            <a:spAutoFit/>
          </a:bodyPr>
          <a:lstStyle/>
          <a:p>
            <a:pPr algn="ctr"/>
            <a:r>
              <a:rPr lang="en-GB" sz="1600" dirty="0">
                <a:solidFill>
                  <a:schemeClr val="tx2">
                    <a:lumMod val="90000"/>
                    <a:lumOff val="10000"/>
                  </a:schemeClr>
                </a:solidFill>
                <a:latin typeface="Aptos "/>
              </a:rPr>
              <a:t>25 June 2025</a:t>
            </a:r>
          </a:p>
        </p:txBody>
      </p:sp>
      <p:sp>
        <p:nvSpPr>
          <p:cNvPr id="6" name="TextBox 5">
            <a:extLst>
              <a:ext uri="{FF2B5EF4-FFF2-40B4-BE49-F238E27FC236}">
                <a16:creationId xmlns:a16="http://schemas.microsoft.com/office/drawing/2014/main" id="{8F856B04-3232-863B-6A8C-88EF5330B662}"/>
              </a:ext>
            </a:extLst>
          </p:cNvPr>
          <p:cNvSpPr txBox="1"/>
          <p:nvPr/>
        </p:nvSpPr>
        <p:spPr>
          <a:xfrm>
            <a:off x="3153846" y="3957056"/>
            <a:ext cx="3338173" cy="400110"/>
          </a:xfrm>
          <a:prstGeom prst="rect">
            <a:avLst/>
          </a:prstGeom>
          <a:noFill/>
        </p:spPr>
        <p:txBody>
          <a:bodyPr wrap="square">
            <a:spAutoFit/>
          </a:bodyPr>
          <a:lstStyle/>
          <a:p>
            <a:pPr algn="ctr">
              <a:spcAft>
                <a:spcPts val="900"/>
              </a:spcAft>
            </a:pPr>
            <a:r>
              <a:rPr lang="en-GB" sz="2000" b="1" dirty="0">
                <a:solidFill>
                  <a:schemeClr val="tx2">
                    <a:lumMod val="90000"/>
                    <a:lumOff val="10000"/>
                  </a:schemeClr>
                </a:solidFill>
                <a:latin typeface="Aptos "/>
              </a:rPr>
              <a:t>Dr Maryam Imani</a:t>
            </a:r>
          </a:p>
        </p:txBody>
      </p:sp>
      <p:sp>
        <p:nvSpPr>
          <p:cNvPr id="10" name="TextBox 9">
            <a:extLst>
              <a:ext uri="{FF2B5EF4-FFF2-40B4-BE49-F238E27FC236}">
                <a16:creationId xmlns:a16="http://schemas.microsoft.com/office/drawing/2014/main" id="{2B1EACB4-B618-7AA0-C2D0-2FFEB16450FA}"/>
              </a:ext>
            </a:extLst>
          </p:cNvPr>
          <p:cNvSpPr txBox="1"/>
          <p:nvPr/>
        </p:nvSpPr>
        <p:spPr>
          <a:xfrm>
            <a:off x="1720014" y="4399094"/>
            <a:ext cx="6291132" cy="405560"/>
          </a:xfrm>
          <a:prstGeom prst="rect">
            <a:avLst/>
          </a:prstGeom>
          <a:noFill/>
        </p:spPr>
        <p:txBody>
          <a:bodyPr wrap="square">
            <a:spAutoFit/>
          </a:bodyPr>
          <a:lstStyle/>
          <a:p>
            <a:pPr algn="ctr">
              <a:lnSpc>
                <a:spcPct val="120000"/>
              </a:lnSpc>
            </a:pPr>
            <a:r>
              <a:rPr lang="en-GB" dirty="0">
                <a:solidFill>
                  <a:schemeClr val="tx2">
                    <a:lumMod val="90000"/>
                    <a:lumOff val="10000"/>
                  </a:schemeClr>
                </a:solidFill>
                <a:latin typeface="Aptos "/>
              </a:rPr>
              <a:t>Associate Professor of Water Systems Engineering </a:t>
            </a:r>
          </a:p>
        </p:txBody>
      </p:sp>
      <p:sp>
        <p:nvSpPr>
          <p:cNvPr id="12" name="TextBox 11">
            <a:extLst>
              <a:ext uri="{FF2B5EF4-FFF2-40B4-BE49-F238E27FC236}">
                <a16:creationId xmlns:a16="http://schemas.microsoft.com/office/drawing/2014/main" id="{05EAC44C-BC00-5ADF-F082-0F31B137A8BA}"/>
              </a:ext>
            </a:extLst>
          </p:cNvPr>
          <p:cNvSpPr txBox="1"/>
          <p:nvPr/>
        </p:nvSpPr>
        <p:spPr>
          <a:xfrm>
            <a:off x="3192005" y="4833279"/>
            <a:ext cx="2775658" cy="370807"/>
          </a:xfrm>
          <a:prstGeom prst="rect">
            <a:avLst/>
          </a:prstGeom>
          <a:noFill/>
        </p:spPr>
        <p:txBody>
          <a:bodyPr wrap="square">
            <a:spAutoFit/>
          </a:bodyPr>
          <a:lstStyle/>
          <a:p>
            <a:pPr algn="ctr">
              <a:lnSpc>
                <a:spcPct val="120000"/>
              </a:lnSpc>
            </a:pPr>
            <a:r>
              <a:rPr lang="en-GB" sz="1600" dirty="0">
                <a:solidFill>
                  <a:schemeClr val="tx2">
                    <a:lumMod val="90000"/>
                    <a:lumOff val="10000"/>
                  </a:schemeClr>
                </a:solidFill>
                <a:latin typeface="Aptos "/>
              </a:rPr>
              <a:t>Anglia Ruskin University</a:t>
            </a:r>
          </a:p>
        </p:txBody>
      </p:sp>
      <p:sp>
        <p:nvSpPr>
          <p:cNvPr id="8" name="TextBox 7">
            <a:extLst>
              <a:ext uri="{FF2B5EF4-FFF2-40B4-BE49-F238E27FC236}">
                <a16:creationId xmlns:a16="http://schemas.microsoft.com/office/drawing/2014/main" id="{6973CB57-DEDE-7040-8F9F-1441B7D79ACF}"/>
              </a:ext>
            </a:extLst>
          </p:cNvPr>
          <p:cNvSpPr txBox="1"/>
          <p:nvPr/>
        </p:nvSpPr>
        <p:spPr>
          <a:xfrm>
            <a:off x="285855" y="191465"/>
            <a:ext cx="8834197" cy="400110"/>
          </a:xfrm>
          <a:prstGeom prst="rect">
            <a:avLst/>
          </a:prstGeom>
          <a:solidFill>
            <a:schemeClr val="bg1"/>
          </a:solidFill>
        </p:spPr>
        <p:txBody>
          <a:bodyPr wrap="square">
            <a:spAutoFit/>
          </a:bodyPr>
          <a:lstStyle/>
          <a:p>
            <a:pPr>
              <a:spcBef>
                <a:spcPts val="225"/>
              </a:spcBef>
              <a:spcAft>
                <a:spcPts val="225"/>
              </a:spcAft>
            </a:pPr>
            <a:r>
              <a:rPr lang="en-GB" sz="2000" b="1" dirty="0">
                <a:solidFill>
                  <a:schemeClr val="tx2">
                    <a:lumMod val="90000"/>
                    <a:lumOff val="10000"/>
                  </a:schemeClr>
                </a:solidFill>
                <a:latin typeface="Aptos "/>
              </a:rPr>
              <a:t>Webinar 4: Embedding climate adaptation action within health systems</a:t>
            </a:r>
          </a:p>
        </p:txBody>
      </p:sp>
      <p:pic>
        <p:nvPicPr>
          <p:cNvPr id="13" name="Picture 12">
            <a:extLst>
              <a:ext uri="{FF2B5EF4-FFF2-40B4-BE49-F238E27FC236}">
                <a16:creationId xmlns:a16="http://schemas.microsoft.com/office/drawing/2014/main" id="{82E5A151-CB17-1AAB-C160-5B9A53D3FEA3}"/>
              </a:ext>
            </a:extLst>
          </p:cNvPr>
          <p:cNvPicPr>
            <a:picLocks noChangeAspect="1"/>
          </p:cNvPicPr>
          <p:nvPr/>
        </p:nvPicPr>
        <p:blipFill>
          <a:blip r:embed="rId5"/>
          <a:stretch>
            <a:fillRect/>
          </a:stretch>
        </p:blipFill>
        <p:spPr>
          <a:xfrm>
            <a:off x="2801161" y="6293990"/>
            <a:ext cx="2777887" cy="500129"/>
          </a:xfrm>
          <a:prstGeom prst="rect">
            <a:avLst/>
          </a:prstGeom>
        </p:spPr>
      </p:pic>
      <p:pic>
        <p:nvPicPr>
          <p:cNvPr id="15" name="Picture 14">
            <a:extLst>
              <a:ext uri="{FF2B5EF4-FFF2-40B4-BE49-F238E27FC236}">
                <a16:creationId xmlns:a16="http://schemas.microsoft.com/office/drawing/2014/main" id="{A5B93211-2CCA-DCF1-A384-1D249E7F27F5}"/>
              </a:ext>
            </a:extLst>
          </p:cNvPr>
          <p:cNvPicPr>
            <a:picLocks noChangeAspect="1"/>
          </p:cNvPicPr>
          <p:nvPr/>
        </p:nvPicPr>
        <p:blipFill>
          <a:blip r:embed="rId6"/>
          <a:stretch>
            <a:fillRect/>
          </a:stretch>
        </p:blipFill>
        <p:spPr>
          <a:xfrm>
            <a:off x="6689448" y="6271913"/>
            <a:ext cx="1138238" cy="542648"/>
          </a:xfrm>
          <a:prstGeom prst="rect">
            <a:avLst/>
          </a:prstGeom>
        </p:spPr>
      </p:pic>
      <p:pic>
        <p:nvPicPr>
          <p:cNvPr id="19" name="Picture 18">
            <a:extLst>
              <a:ext uri="{FF2B5EF4-FFF2-40B4-BE49-F238E27FC236}">
                <a16:creationId xmlns:a16="http://schemas.microsoft.com/office/drawing/2014/main" id="{EF1CCFEC-3177-FB1A-A9F9-0489CED128F9}"/>
              </a:ext>
            </a:extLst>
          </p:cNvPr>
          <p:cNvPicPr>
            <a:picLocks noChangeAspect="1"/>
          </p:cNvPicPr>
          <p:nvPr/>
        </p:nvPicPr>
        <p:blipFill>
          <a:blip r:embed="rId7"/>
          <a:stretch>
            <a:fillRect/>
          </a:stretch>
        </p:blipFill>
        <p:spPr>
          <a:xfrm>
            <a:off x="5714998" y="6131733"/>
            <a:ext cx="641352" cy="662910"/>
          </a:xfrm>
          <a:prstGeom prst="rect">
            <a:avLst/>
          </a:prstGeom>
        </p:spPr>
      </p:pic>
      <p:pic>
        <p:nvPicPr>
          <p:cNvPr id="21" name="Picture 20">
            <a:extLst>
              <a:ext uri="{FF2B5EF4-FFF2-40B4-BE49-F238E27FC236}">
                <a16:creationId xmlns:a16="http://schemas.microsoft.com/office/drawing/2014/main" id="{C03ADB8A-49CE-3BE5-27FB-041AF52B067A}"/>
              </a:ext>
            </a:extLst>
          </p:cNvPr>
          <p:cNvPicPr>
            <a:picLocks noChangeAspect="1"/>
          </p:cNvPicPr>
          <p:nvPr/>
        </p:nvPicPr>
        <p:blipFill>
          <a:blip r:embed="rId8"/>
          <a:stretch>
            <a:fillRect/>
          </a:stretch>
        </p:blipFill>
        <p:spPr>
          <a:xfrm>
            <a:off x="1190458" y="6311189"/>
            <a:ext cx="1474753" cy="523154"/>
          </a:xfrm>
          <a:prstGeom prst="rect">
            <a:avLst/>
          </a:prstGeom>
        </p:spPr>
      </p:pic>
    </p:spTree>
    <p:extLst>
      <p:ext uri="{BB962C8B-B14F-4D97-AF65-F5344CB8AC3E}">
        <p14:creationId xmlns:p14="http://schemas.microsoft.com/office/powerpoint/2010/main" val="332168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46CEC-8294-43D8-8EB3-C92A5FB344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4600" y="1126583"/>
            <a:ext cx="5638588" cy="5080396"/>
          </a:xfrm>
          <a:prstGeom prst="rect">
            <a:avLst/>
          </a:prstGeom>
        </p:spPr>
      </p:pic>
      <p:pic>
        <p:nvPicPr>
          <p:cNvPr id="3" name="Picture 2">
            <a:extLst>
              <a:ext uri="{FF2B5EF4-FFF2-40B4-BE49-F238E27FC236}">
                <a16:creationId xmlns:a16="http://schemas.microsoft.com/office/drawing/2014/main" id="{D5364C9F-CE48-B159-8C4E-AF67B6DD32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97483" y="1149737"/>
            <a:ext cx="1178137" cy="4838461"/>
          </a:xfrm>
          <a:prstGeom prst="rect">
            <a:avLst/>
          </a:prstGeom>
        </p:spPr>
      </p:pic>
      <p:pic>
        <p:nvPicPr>
          <p:cNvPr id="8194" name="Picture 2">
            <a:extLst>
              <a:ext uri="{FF2B5EF4-FFF2-40B4-BE49-F238E27FC236}">
                <a16:creationId xmlns:a16="http://schemas.microsoft.com/office/drawing/2014/main" id="{65F59F77-BC41-0D0C-302D-B8CB57C1E96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829" y="3618432"/>
            <a:ext cx="4118131" cy="2119657"/>
          </a:xfrm>
          <a:prstGeom prst="rect">
            <a:avLst/>
          </a:prstGeom>
          <a:ln w="12700">
            <a:solidFill>
              <a:srgbClr val="000000"/>
            </a:solidFill>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FA0CEDA-4302-BC42-7C3D-47004B93663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0521" y="795326"/>
            <a:ext cx="3511565" cy="2633674"/>
          </a:xfrm>
          <a:prstGeom prst="rect">
            <a:avLst/>
          </a:prstGeom>
          <a:ln w="12700">
            <a:solidFill>
              <a:srgbClr val="000000"/>
            </a:solidFill>
          </a:ln>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DDDBF141-C4DD-DB4D-4F83-1D03F07BDC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7" name="Group 6">
            <a:extLst>
              <a:ext uri="{FF2B5EF4-FFF2-40B4-BE49-F238E27FC236}">
                <a16:creationId xmlns:a16="http://schemas.microsoft.com/office/drawing/2014/main" id="{B8BE981C-9D76-A099-3119-0C547BCE3A19}"/>
              </a:ext>
            </a:extLst>
          </p:cNvPr>
          <p:cNvGrpSpPr/>
          <p:nvPr/>
        </p:nvGrpSpPr>
        <p:grpSpPr>
          <a:xfrm>
            <a:off x="88322" y="651022"/>
            <a:ext cx="8967355" cy="46029"/>
            <a:chOff x="660400" y="787400"/>
            <a:chExt cx="10807702" cy="66262"/>
          </a:xfrm>
        </p:grpSpPr>
        <p:cxnSp>
          <p:nvCxnSpPr>
            <p:cNvPr id="8" name="Straight Connector 7">
              <a:extLst>
                <a:ext uri="{FF2B5EF4-FFF2-40B4-BE49-F238E27FC236}">
                  <a16:creationId xmlns:a16="http://schemas.microsoft.com/office/drawing/2014/main" id="{211A16D0-1947-CA44-FB5B-A05B8F29B433}"/>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9140155-29D6-317B-2424-AFCBA4FED4E2}"/>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
        <p:nvSpPr>
          <p:cNvPr id="11" name="Title 1">
            <a:extLst>
              <a:ext uri="{FF2B5EF4-FFF2-40B4-BE49-F238E27FC236}">
                <a16:creationId xmlns:a16="http://schemas.microsoft.com/office/drawing/2014/main" id="{E818C60D-8FF6-5DDE-470D-E9742D12C1AE}"/>
              </a:ext>
            </a:extLst>
          </p:cNvPr>
          <p:cNvSpPr txBox="1">
            <a:spLocks/>
          </p:cNvSpPr>
          <p:nvPr/>
        </p:nvSpPr>
        <p:spPr>
          <a:xfrm>
            <a:off x="-494025" y="87087"/>
            <a:ext cx="5277838" cy="512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tx2">
                    <a:lumMod val="90000"/>
                    <a:lumOff val="10000"/>
                  </a:schemeClr>
                </a:solidFill>
                <a:ea typeface="+mn-ea"/>
                <a:cs typeface="+mn-cs"/>
              </a:rPr>
              <a:t>ARU Chelmsford SuDS Lab</a:t>
            </a:r>
          </a:p>
        </p:txBody>
      </p:sp>
    </p:spTree>
    <p:extLst>
      <p:ext uri="{BB962C8B-B14F-4D97-AF65-F5344CB8AC3E}">
        <p14:creationId xmlns:p14="http://schemas.microsoft.com/office/powerpoint/2010/main" val="147950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site&#10;&#10;Description automatically generated">
            <a:extLst>
              <a:ext uri="{FF2B5EF4-FFF2-40B4-BE49-F238E27FC236}">
                <a16:creationId xmlns:a16="http://schemas.microsoft.com/office/drawing/2014/main" id="{50BBBE93-BD6B-E699-E014-EBE7CF5FC8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9081" y="2292612"/>
            <a:ext cx="2452209" cy="1980044"/>
          </a:xfrm>
          <a:prstGeom prst="rect">
            <a:avLst/>
          </a:prstGeom>
          <a:ln w="15875">
            <a:solidFill>
              <a:schemeClr val="tx1"/>
            </a:solidFill>
          </a:ln>
        </p:spPr>
      </p:pic>
      <p:pic>
        <p:nvPicPr>
          <p:cNvPr id="17" name="Picture 16">
            <a:extLst>
              <a:ext uri="{FF2B5EF4-FFF2-40B4-BE49-F238E27FC236}">
                <a16:creationId xmlns:a16="http://schemas.microsoft.com/office/drawing/2014/main" id="{9AB9EEE8-8B19-92D0-7066-5F517835C1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3412" y="4382750"/>
            <a:ext cx="2452209" cy="2415625"/>
          </a:xfrm>
          <a:prstGeom prst="rect">
            <a:avLst/>
          </a:prstGeom>
          <a:ln w="15875">
            <a:solidFill>
              <a:schemeClr val="tx1"/>
            </a:solidFill>
          </a:ln>
        </p:spPr>
      </p:pic>
      <p:pic>
        <p:nvPicPr>
          <p:cNvPr id="7" name="Picture 6">
            <a:extLst>
              <a:ext uri="{FF2B5EF4-FFF2-40B4-BE49-F238E27FC236}">
                <a16:creationId xmlns:a16="http://schemas.microsoft.com/office/drawing/2014/main" id="{D05829D0-F4AB-1B88-6BC4-02C99C483B36}"/>
              </a:ext>
            </a:extLst>
          </p:cNvPr>
          <p:cNvPicPr>
            <a:picLocks noChangeAspect="1"/>
          </p:cNvPicPr>
          <p:nvPr/>
        </p:nvPicPr>
        <p:blipFill>
          <a:blip r:embed="rId5"/>
          <a:stretch>
            <a:fillRect/>
          </a:stretch>
        </p:blipFill>
        <p:spPr>
          <a:xfrm>
            <a:off x="249525" y="3298388"/>
            <a:ext cx="5754820" cy="3403995"/>
          </a:xfrm>
          <a:prstGeom prst="rect">
            <a:avLst/>
          </a:prstGeom>
        </p:spPr>
      </p:pic>
      <p:sp>
        <p:nvSpPr>
          <p:cNvPr id="8" name="TextBox 7">
            <a:extLst>
              <a:ext uri="{FF2B5EF4-FFF2-40B4-BE49-F238E27FC236}">
                <a16:creationId xmlns:a16="http://schemas.microsoft.com/office/drawing/2014/main" id="{DC9F5B85-028B-918C-89A3-ED84059A22F8}"/>
              </a:ext>
            </a:extLst>
          </p:cNvPr>
          <p:cNvSpPr txBox="1"/>
          <p:nvPr/>
        </p:nvSpPr>
        <p:spPr>
          <a:xfrm>
            <a:off x="129002" y="848559"/>
            <a:ext cx="4473477" cy="1177245"/>
          </a:xfrm>
          <a:prstGeom prst="rect">
            <a:avLst/>
          </a:prstGeom>
          <a:noFill/>
        </p:spPr>
        <p:txBody>
          <a:bodyPr wrap="square" lIns="68580" tIns="34290" rIns="68580" bIns="34290" rtlCol="0" anchor="t">
            <a:spAutoFit/>
          </a:bodyPr>
          <a:lstStyle/>
          <a:p>
            <a:pPr marL="257175" indent="-257175">
              <a:buFont typeface="Arial" panose="020B0604020202020204" pitchFamily="34" charset="0"/>
              <a:buChar char="•"/>
            </a:pPr>
            <a:r>
              <a:rPr lang="en-GB" dirty="0">
                <a:solidFill>
                  <a:schemeClr val="tx2"/>
                </a:solidFill>
              </a:rPr>
              <a:t>Ongoing &amp; increased Flooding</a:t>
            </a:r>
            <a:endParaRPr lang="en-US" dirty="0">
              <a:solidFill>
                <a:schemeClr val="tx2"/>
              </a:solidFill>
            </a:endParaRPr>
          </a:p>
          <a:p>
            <a:pPr marL="257175" indent="-257175">
              <a:buFont typeface="Arial" panose="020B0604020202020204" pitchFamily="34" charset="0"/>
              <a:buChar char="•"/>
            </a:pPr>
            <a:r>
              <a:rPr lang="en-GB" dirty="0">
                <a:solidFill>
                  <a:schemeClr val="tx2"/>
                </a:solidFill>
              </a:rPr>
              <a:t>Surface water pollution </a:t>
            </a:r>
            <a:endParaRPr lang="en-GB" dirty="0">
              <a:solidFill>
                <a:schemeClr val="tx2"/>
              </a:solidFill>
              <a:ea typeface="Calibri"/>
              <a:cs typeface="Calibri"/>
            </a:endParaRPr>
          </a:p>
          <a:p>
            <a:pPr marL="257175" indent="-257175">
              <a:buFont typeface="Arial" panose="020B0604020202020204" pitchFamily="34" charset="0"/>
              <a:buChar char="•"/>
            </a:pPr>
            <a:r>
              <a:rPr lang="en-GB" dirty="0">
                <a:solidFill>
                  <a:schemeClr val="tx2"/>
                </a:solidFill>
              </a:rPr>
              <a:t>Loss of biodiversity &amp; ecosystem degradation</a:t>
            </a:r>
            <a:endParaRPr lang="en-GB" dirty="0">
              <a:solidFill>
                <a:schemeClr val="tx2"/>
              </a:solidFill>
              <a:ea typeface="Calibri"/>
              <a:cs typeface="Calibri"/>
            </a:endParaRPr>
          </a:p>
        </p:txBody>
      </p:sp>
      <p:pic>
        <p:nvPicPr>
          <p:cNvPr id="11266" name="Picture 2" descr="Essex County Council">
            <a:extLst>
              <a:ext uri="{FF2B5EF4-FFF2-40B4-BE49-F238E27FC236}">
                <a16:creationId xmlns:a16="http://schemas.microsoft.com/office/drawing/2014/main" id="{E99C9C07-9CB3-7BF5-AE78-C291F28C630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8549" t="21328" r="17686" b="21109"/>
          <a:stretch/>
        </p:blipFill>
        <p:spPr bwMode="auto">
          <a:xfrm>
            <a:off x="249525" y="2959201"/>
            <a:ext cx="963303" cy="4869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nglian Water - Wikipedia">
            <a:extLst>
              <a:ext uri="{FF2B5EF4-FFF2-40B4-BE49-F238E27FC236}">
                <a16:creationId xmlns:a16="http://schemas.microsoft.com/office/drawing/2014/main" id="{50604BE2-F173-129D-29F5-F92D7CDB40F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26935" y="2951282"/>
            <a:ext cx="1700423" cy="63845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Environment Agency – Civil Service ...">
            <a:extLst>
              <a:ext uri="{FF2B5EF4-FFF2-40B4-BE49-F238E27FC236}">
                <a16:creationId xmlns:a16="http://schemas.microsoft.com/office/drawing/2014/main" id="{C98431EB-1209-0538-0580-E310A87976E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58751" y="2579708"/>
            <a:ext cx="1366557" cy="70292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ssex &amp; Suffolk Water Community Fund ...">
            <a:extLst>
              <a:ext uri="{FF2B5EF4-FFF2-40B4-BE49-F238E27FC236}">
                <a16:creationId xmlns:a16="http://schemas.microsoft.com/office/drawing/2014/main" id="{607B9FE9-1925-2CE0-94DE-DE2A20360A8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30616" b="30981"/>
          <a:stretch/>
        </p:blipFill>
        <p:spPr bwMode="auto">
          <a:xfrm>
            <a:off x="3064517" y="2309171"/>
            <a:ext cx="1871663" cy="529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night sky&#10;&#10;Description automatically generated">
            <a:extLst>
              <a:ext uri="{FF2B5EF4-FFF2-40B4-BE49-F238E27FC236}">
                <a16:creationId xmlns:a16="http://schemas.microsoft.com/office/drawing/2014/main" id="{D37612CA-0827-F44E-7826-BE2028BDD35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5" name="Group 4">
            <a:extLst>
              <a:ext uri="{FF2B5EF4-FFF2-40B4-BE49-F238E27FC236}">
                <a16:creationId xmlns:a16="http://schemas.microsoft.com/office/drawing/2014/main" id="{9408646D-EEB6-1704-8198-F7DD83ECE7EF}"/>
              </a:ext>
            </a:extLst>
          </p:cNvPr>
          <p:cNvGrpSpPr/>
          <p:nvPr/>
        </p:nvGrpSpPr>
        <p:grpSpPr>
          <a:xfrm>
            <a:off x="88322" y="651022"/>
            <a:ext cx="8967355" cy="46029"/>
            <a:chOff x="660400" y="787400"/>
            <a:chExt cx="10807702" cy="66262"/>
          </a:xfrm>
        </p:grpSpPr>
        <p:cxnSp>
          <p:nvCxnSpPr>
            <p:cNvPr id="6" name="Straight Connector 5">
              <a:extLst>
                <a:ext uri="{FF2B5EF4-FFF2-40B4-BE49-F238E27FC236}">
                  <a16:creationId xmlns:a16="http://schemas.microsoft.com/office/drawing/2014/main" id="{B5480DE0-9433-4652-9CC2-3521248DC099}"/>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0338ABA-EA03-AA3D-8560-EB9F5461FC04}"/>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
        <p:nvSpPr>
          <p:cNvPr id="11" name="Title 1">
            <a:extLst>
              <a:ext uri="{FF2B5EF4-FFF2-40B4-BE49-F238E27FC236}">
                <a16:creationId xmlns:a16="http://schemas.microsoft.com/office/drawing/2014/main" id="{04960011-A7DA-5FCA-A542-F9BDFAE0E48F}"/>
              </a:ext>
            </a:extLst>
          </p:cNvPr>
          <p:cNvSpPr txBox="1">
            <a:spLocks/>
          </p:cNvSpPr>
          <p:nvPr/>
        </p:nvSpPr>
        <p:spPr>
          <a:xfrm>
            <a:off x="-494026" y="87087"/>
            <a:ext cx="6541535" cy="512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tx2">
                    <a:lumMod val="90000"/>
                    <a:lumOff val="10000"/>
                  </a:schemeClr>
                </a:solidFill>
                <a:ea typeface="+mn-ea"/>
                <a:cs typeface="+mn-cs"/>
              </a:rPr>
              <a:t>ARU Writtle NBS Demonstration Lab </a:t>
            </a:r>
          </a:p>
        </p:txBody>
      </p:sp>
      <p:pic>
        <p:nvPicPr>
          <p:cNvPr id="10242" name="Picture 2" descr="Water charity / EssexSuffolkRiversTrust ...">
            <a:extLst>
              <a:ext uri="{FF2B5EF4-FFF2-40B4-BE49-F238E27FC236}">
                <a16:creationId xmlns:a16="http://schemas.microsoft.com/office/drawing/2014/main" id="{59A153D1-25EC-A032-BEF8-1A4E88D80AF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30163" b="28553"/>
          <a:stretch/>
        </p:blipFill>
        <p:spPr bwMode="auto">
          <a:xfrm>
            <a:off x="4849847" y="2157664"/>
            <a:ext cx="1626746" cy="67160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helmsford City Council Logo | electric ...">
            <a:extLst>
              <a:ext uri="{FF2B5EF4-FFF2-40B4-BE49-F238E27FC236}">
                <a16:creationId xmlns:a16="http://schemas.microsoft.com/office/drawing/2014/main" id="{58BE181B-397F-9515-7E13-2ABC44B2B230}"/>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t="31385" b="32659"/>
          <a:stretch/>
        </p:blipFill>
        <p:spPr bwMode="auto">
          <a:xfrm>
            <a:off x="88324" y="2330486"/>
            <a:ext cx="1413293" cy="508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1828AF8-CBBC-58EB-3026-0348FB9E4006}"/>
              </a:ext>
            </a:extLst>
          </p:cNvPr>
          <p:cNvPicPr>
            <a:picLocks noChangeAspect="1"/>
          </p:cNvPicPr>
          <p:nvPr/>
        </p:nvPicPr>
        <p:blipFill>
          <a:blip r:embed="rId13"/>
          <a:stretch>
            <a:fillRect/>
          </a:stretch>
        </p:blipFill>
        <p:spPr>
          <a:xfrm>
            <a:off x="2128685" y="1709525"/>
            <a:ext cx="1871664" cy="520221"/>
          </a:xfrm>
          <a:prstGeom prst="rect">
            <a:avLst/>
          </a:prstGeom>
        </p:spPr>
      </p:pic>
      <p:sp>
        <p:nvSpPr>
          <p:cNvPr id="9" name="TextBox 8">
            <a:extLst>
              <a:ext uri="{FF2B5EF4-FFF2-40B4-BE49-F238E27FC236}">
                <a16:creationId xmlns:a16="http://schemas.microsoft.com/office/drawing/2014/main" id="{8F494A7A-CA3D-4A55-A690-26D7BB4FF7CC}"/>
              </a:ext>
            </a:extLst>
          </p:cNvPr>
          <p:cNvSpPr txBox="1"/>
          <p:nvPr/>
        </p:nvSpPr>
        <p:spPr>
          <a:xfrm>
            <a:off x="4936181" y="805902"/>
            <a:ext cx="3803904" cy="1200329"/>
          </a:xfrm>
          <a:prstGeom prst="rect">
            <a:avLst/>
          </a:prstGeom>
          <a:noFill/>
        </p:spPr>
        <p:txBody>
          <a:bodyPr wrap="square" rtlCol="0">
            <a:spAutoFit/>
          </a:bodyPr>
          <a:lstStyle/>
          <a:p>
            <a:r>
              <a:rPr lang="en-GB" b="1" dirty="0">
                <a:solidFill>
                  <a:schemeClr val="tx2"/>
                </a:solidFill>
              </a:rPr>
              <a:t>Vision</a:t>
            </a:r>
            <a:r>
              <a:rPr lang="en-GB" dirty="0">
                <a:solidFill>
                  <a:schemeClr val="tx2"/>
                </a:solidFill>
              </a:rPr>
              <a:t>: Create a space to showcase, test, and promote practical applications of NBS for environmental, social, and climate challenges.</a:t>
            </a:r>
          </a:p>
        </p:txBody>
      </p:sp>
    </p:spTree>
    <p:extLst>
      <p:ext uri="{BB962C8B-B14F-4D97-AF65-F5344CB8AC3E}">
        <p14:creationId xmlns:p14="http://schemas.microsoft.com/office/powerpoint/2010/main" val="139660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ight sky&#10;&#10;Description automatically generated">
            <a:extLst>
              <a:ext uri="{FF2B5EF4-FFF2-40B4-BE49-F238E27FC236}">
                <a16:creationId xmlns:a16="http://schemas.microsoft.com/office/drawing/2014/main" id="{03A5A50A-4990-536C-EE24-3B5069C2E0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5" name="Group 4">
            <a:extLst>
              <a:ext uri="{FF2B5EF4-FFF2-40B4-BE49-F238E27FC236}">
                <a16:creationId xmlns:a16="http://schemas.microsoft.com/office/drawing/2014/main" id="{33F75EC8-F1C6-1B15-933E-BE085053000D}"/>
              </a:ext>
            </a:extLst>
          </p:cNvPr>
          <p:cNvGrpSpPr/>
          <p:nvPr/>
        </p:nvGrpSpPr>
        <p:grpSpPr>
          <a:xfrm>
            <a:off x="88322" y="651022"/>
            <a:ext cx="8967355" cy="46029"/>
            <a:chOff x="660400" y="787400"/>
            <a:chExt cx="10807702" cy="66262"/>
          </a:xfrm>
        </p:grpSpPr>
        <p:cxnSp>
          <p:nvCxnSpPr>
            <p:cNvPr id="6" name="Straight Connector 5">
              <a:extLst>
                <a:ext uri="{FF2B5EF4-FFF2-40B4-BE49-F238E27FC236}">
                  <a16:creationId xmlns:a16="http://schemas.microsoft.com/office/drawing/2014/main" id="{50DE93A8-689C-3C92-4B56-298AE8711D12}"/>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4944B28-46F0-9CC3-B063-FC4FF67A5DAC}"/>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
        <p:nvSpPr>
          <p:cNvPr id="8" name="Title 1">
            <a:extLst>
              <a:ext uri="{FF2B5EF4-FFF2-40B4-BE49-F238E27FC236}">
                <a16:creationId xmlns:a16="http://schemas.microsoft.com/office/drawing/2014/main" id="{33664FF0-25B7-B779-786E-F42B5A9580D0}"/>
              </a:ext>
            </a:extLst>
          </p:cNvPr>
          <p:cNvSpPr txBox="1">
            <a:spLocks/>
          </p:cNvSpPr>
          <p:nvPr/>
        </p:nvSpPr>
        <p:spPr>
          <a:xfrm>
            <a:off x="20781" y="147278"/>
            <a:ext cx="7304809" cy="4717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solidFill>
                  <a:schemeClr val="tx2">
                    <a:lumMod val="90000"/>
                    <a:lumOff val="10000"/>
                  </a:schemeClr>
                </a:solidFill>
                <a:ea typeface="+mn-ea"/>
                <a:cs typeface="+mn-cs"/>
              </a:rPr>
              <a:t>Embedding SuDS Monitoring for Good Governance….</a:t>
            </a:r>
          </a:p>
        </p:txBody>
      </p:sp>
      <p:pic>
        <p:nvPicPr>
          <p:cNvPr id="12" name="Picture 11">
            <a:extLst>
              <a:ext uri="{FF2B5EF4-FFF2-40B4-BE49-F238E27FC236}">
                <a16:creationId xmlns:a16="http://schemas.microsoft.com/office/drawing/2014/main" id="{D8554544-E097-5594-08A3-B7DE60754AFB}"/>
              </a:ext>
            </a:extLst>
          </p:cNvPr>
          <p:cNvPicPr>
            <a:picLocks noChangeAspect="1"/>
          </p:cNvPicPr>
          <p:nvPr/>
        </p:nvPicPr>
        <p:blipFill>
          <a:blip r:embed="rId4"/>
          <a:stretch>
            <a:fillRect/>
          </a:stretch>
        </p:blipFill>
        <p:spPr>
          <a:xfrm>
            <a:off x="211991" y="5174473"/>
            <a:ext cx="6172200" cy="1362075"/>
          </a:xfrm>
          <a:prstGeom prst="rect">
            <a:avLst/>
          </a:prstGeom>
          <a:solidFill>
            <a:schemeClr val="tx2"/>
          </a:solidFill>
        </p:spPr>
      </p:pic>
      <p:pic>
        <p:nvPicPr>
          <p:cNvPr id="13" name="Picture 12">
            <a:extLst>
              <a:ext uri="{FF2B5EF4-FFF2-40B4-BE49-F238E27FC236}">
                <a16:creationId xmlns:a16="http://schemas.microsoft.com/office/drawing/2014/main" id="{D1D265DE-2ECA-7743-7DE4-BCA882D246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5756" y="4946789"/>
            <a:ext cx="1296253" cy="1817444"/>
          </a:xfrm>
          <a:prstGeom prst="rect">
            <a:avLst/>
          </a:prstGeom>
          <a:ln w="19050">
            <a:solidFill>
              <a:schemeClr val="tx1"/>
            </a:solidFill>
          </a:ln>
        </p:spPr>
      </p:pic>
      <p:sp>
        <p:nvSpPr>
          <p:cNvPr id="22" name="Rectangle 3">
            <a:extLst>
              <a:ext uri="{FF2B5EF4-FFF2-40B4-BE49-F238E27FC236}">
                <a16:creationId xmlns:a16="http://schemas.microsoft.com/office/drawing/2014/main" id="{C8131D3C-7987-6E08-AB79-FE4593E4265B}"/>
              </a:ext>
            </a:extLst>
          </p:cNvPr>
          <p:cNvSpPr>
            <a:spLocks noChangeArrowheads="1"/>
          </p:cNvSpPr>
          <p:nvPr/>
        </p:nvSpPr>
        <p:spPr bwMode="auto">
          <a:xfrm>
            <a:off x="25979" y="848601"/>
            <a:ext cx="911802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b="1" dirty="0">
                <a:solidFill>
                  <a:schemeClr val="tx2"/>
                </a:solidFill>
                <a:latin typeface="+mj-lt"/>
              </a:rPr>
              <a:t>From Compliance to Performance</a:t>
            </a:r>
          </a:p>
          <a:p>
            <a:pPr marR="0" lvl="0" algn="l" defTabSz="914400" rtl="0" eaLnBrk="0" fontAlgn="base" latinLnBrk="0" hangingPunct="0">
              <a:lnSpc>
                <a:spcPct val="100000"/>
              </a:lnSpc>
              <a:spcBef>
                <a:spcPct val="0"/>
              </a:spcBef>
              <a:spcAft>
                <a:spcPct val="0"/>
              </a:spcAft>
              <a:buClrTx/>
              <a:buSzTx/>
              <a:tabLst/>
            </a:pPr>
            <a:r>
              <a:rPr lang="en-GB" sz="2000" b="1" dirty="0">
                <a:solidFill>
                  <a:schemeClr val="tx2"/>
                </a:solidFill>
                <a:latin typeface="+mj-lt"/>
              </a:rPr>
              <a:t>     </a:t>
            </a:r>
            <a:r>
              <a:rPr lang="en-GB" sz="2000" dirty="0">
                <a:solidFill>
                  <a:schemeClr val="tx2"/>
                </a:solidFill>
                <a:latin typeface="+mj-lt"/>
              </a:rPr>
              <a:t>Moves governance beyond tick-boxes to accountability through evidence.</a:t>
            </a:r>
          </a:p>
          <a:p>
            <a:pPr marL="342900" indent="-342900" defTabSz="914400" eaLnBrk="0" fontAlgn="base" hangingPunct="0">
              <a:spcBef>
                <a:spcPct val="0"/>
              </a:spcBef>
              <a:spcAft>
                <a:spcPct val="0"/>
              </a:spcAft>
              <a:buFont typeface="Arial" panose="020B0604020202020204" pitchFamily="34" charset="0"/>
              <a:buChar char="•"/>
            </a:pPr>
            <a:r>
              <a:rPr lang="en-GB" sz="2000" b="1" dirty="0">
                <a:solidFill>
                  <a:schemeClr val="tx2"/>
                </a:solidFill>
                <a:latin typeface="+mj-lt"/>
              </a:rPr>
              <a:t>Data Drives Decisions</a:t>
            </a:r>
          </a:p>
          <a:p>
            <a:pPr marR="0" lvl="0" algn="l" defTabSz="914400" rtl="0" eaLnBrk="0" fontAlgn="base" latinLnBrk="0" hangingPunct="0">
              <a:lnSpc>
                <a:spcPct val="100000"/>
              </a:lnSpc>
              <a:spcBef>
                <a:spcPct val="0"/>
              </a:spcBef>
              <a:spcAft>
                <a:spcPct val="0"/>
              </a:spcAft>
              <a:buClrTx/>
              <a:buSzTx/>
              <a:tabLst/>
            </a:pPr>
            <a:r>
              <a:rPr lang="en-GB" sz="2000" dirty="0">
                <a:solidFill>
                  <a:schemeClr val="tx2"/>
                </a:solidFill>
                <a:latin typeface="+mj-lt"/>
              </a:rPr>
              <a:t>     Informs all life cycle stages including investment in better climate-resilience 	strategies.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b="1" dirty="0">
                <a:solidFill>
                  <a:schemeClr val="tx2"/>
                </a:solidFill>
                <a:latin typeface="+mj-lt"/>
              </a:rPr>
              <a:t>Enables What Works</a:t>
            </a:r>
          </a:p>
          <a:p>
            <a:pPr marR="0" lvl="0" algn="l" defTabSz="914400" rtl="0" eaLnBrk="0" fontAlgn="base" latinLnBrk="0" hangingPunct="0">
              <a:lnSpc>
                <a:spcPct val="100000"/>
              </a:lnSpc>
              <a:spcBef>
                <a:spcPct val="0"/>
              </a:spcBef>
              <a:spcAft>
                <a:spcPct val="0"/>
              </a:spcAft>
              <a:buClrTx/>
              <a:buSzTx/>
              <a:tabLst/>
            </a:pPr>
            <a:r>
              <a:rPr lang="en-GB" sz="2000" dirty="0">
                <a:solidFill>
                  <a:schemeClr val="tx2"/>
                </a:solidFill>
                <a:latin typeface="+mj-lt"/>
              </a:rPr>
              <a:t>     Supports replication of best practice across the NHS and public infrastructure.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b="1" dirty="0">
                <a:solidFill>
                  <a:schemeClr val="tx2"/>
                </a:solidFill>
                <a:latin typeface="+mj-lt"/>
              </a:rPr>
              <a:t>Strategic &amp; Essential</a:t>
            </a:r>
          </a:p>
          <a:p>
            <a:pPr marR="0" lvl="0" algn="l" defTabSz="914400" rtl="0" eaLnBrk="0" fontAlgn="base" latinLnBrk="0" hangingPunct="0">
              <a:lnSpc>
                <a:spcPct val="100000"/>
              </a:lnSpc>
              <a:spcBef>
                <a:spcPct val="0"/>
              </a:spcBef>
              <a:spcAft>
                <a:spcPct val="0"/>
              </a:spcAft>
              <a:buClrTx/>
              <a:buSzTx/>
              <a:tabLst/>
            </a:pPr>
            <a:r>
              <a:rPr lang="en-GB" sz="2000" dirty="0">
                <a:solidFill>
                  <a:schemeClr val="tx2"/>
                </a:solidFill>
                <a:latin typeface="+mj-lt"/>
              </a:rPr>
              <a:t>     Monitoring needs planning, funding, and skills—not optional, but vital.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2"/>
                </a:solidFill>
                <a:effectLst/>
                <a:latin typeface="+mj-lt"/>
              </a:rPr>
              <a:t>The government’s £6 billion/year NHS capital </a:t>
            </a:r>
            <a:r>
              <a:rPr kumimoji="0" lang="en-US" altLang="en-US" sz="2000" b="1" i="0" u="none" strike="noStrike" cap="none" normalizeH="0" baseline="0" dirty="0">
                <a:ln>
                  <a:noFill/>
                </a:ln>
                <a:solidFill>
                  <a:schemeClr val="tx2"/>
                </a:solidFill>
                <a:effectLst/>
                <a:latin typeface="+mj-lt"/>
              </a:rPr>
              <a:t>investment</a:t>
            </a:r>
            <a:r>
              <a:rPr kumimoji="0" lang="en-US" altLang="en-US" sz="2000" i="0" u="none" strike="noStrike" cap="none" normalizeH="0" baseline="0" dirty="0">
                <a:ln>
                  <a:noFill/>
                </a:ln>
                <a:solidFill>
                  <a:schemeClr val="tx2"/>
                </a:solidFill>
                <a:effectLst/>
                <a:latin typeface="+mj-lt"/>
              </a:rPr>
              <a:t> is a strategic opportunity to deliver resilient, green, and adaptive facilities.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2000" b="1" dirty="0">
                <a:solidFill>
                  <a:schemeClr val="tx2"/>
                </a:solidFill>
                <a:latin typeface="+mj-lt"/>
              </a:rPr>
              <a:t>Builds Trust &amp; Collaboration</a:t>
            </a:r>
            <a:br>
              <a:rPr lang="en-GB" sz="2000" dirty="0">
                <a:solidFill>
                  <a:schemeClr val="tx2"/>
                </a:solidFill>
                <a:latin typeface="+mj-lt"/>
              </a:rPr>
            </a:br>
            <a:r>
              <a:rPr lang="en-GB" sz="2000" dirty="0">
                <a:solidFill>
                  <a:schemeClr val="tx2"/>
                </a:solidFill>
                <a:latin typeface="+mj-lt"/>
              </a:rPr>
              <a:t>Evidence empowers cross-sector coordination and long-term impact.</a:t>
            </a:r>
            <a:endParaRPr kumimoji="0" lang="en-US" altLang="en-US" sz="2000" i="0" u="none" strike="noStrike" cap="none" normalizeH="0" baseline="0" dirty="0">
              <a:ln>
                <a:noFill/>
              </a:ln>
              <a:solidFill>
                <a:schemeClr val="tx2"/>
              </a:solidFill>
              <a:effectLst/>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286F6-5341-4E76-7429-64FC2F5A3A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A41711-6BB6-550B-F6A6-84A2684729C7}"/>
              </a:ext>
            </a:extLst>
          </p:cNvPr>
          <p:cNvSpPr>
            <a:spLocks noGrp="1"/>
          </p:cNvSpPr>
          <p:nvPr>
            <p:ph type="subTitle" idx="1"/>
          </p:nvPr>
        </p:nvSpPr>
        <p:spPr>
          <a:xfrm>
            <a:off x="2670205" y="4577980"/>
            <a:ext cx="3803587" cy="346249"/>
          </a:xfrm>
        </p:spPr>
        <p:txBody>
          <a:bodyPr>
            <a:normAutofit/>
          </a:bodyPr>
          <a:lstStyle/>
          <a:p>
            <a:r>
              <a:rPr lang="en-GB" sz="1600" dirty="0">
                <a:solidFill>
                  <a:schemeClr val="tx2">
                    <a:lumMod val="90000"/>
                    <a:lumOff val="10000"/>
                  </a:schemeClr>
                </a:solidFill>
                <a:latin typeface="Aptos "/>
                <a:hlinkClick r:id="rId2">
                  <a:extLst>
                    <a:ext uri="{A12FA001-AC4F-418D-AE19-62706E023703}">
                      <ahyp:hlinkClr xmlns:ahyp="http://schemas.microsoft.com/office/drawing/2018/hyperlinkcolor" val="tx"/>
                    </a:ext>
                  </a:extLst>
                </a:hlinkClick>
              </a:rPr>
              <a:t>Maryam.Imani@aru.ac.uk</a:t>
            </a:r>
            <a:endParaRPr lang="en-GB" sz="1200" dirty="0">
              <a:solidFill>
                <a:schemeClr val="tx2">
                  <a:lumMod val="90000"/>
                  <a:lumOff val="10000"/>
                </a:schemeClr>
              </a:solidFill>
              <a:latin typeface="Aptos "/>
            </a:endParaRPr>
          </a:p>
        </p:txBody>
      </p:sp>
      <p:sp>
        <p:nvSpPr>
          <p:cNvPr id="7" name="TextBox 6">
            <a:extLst>
              <a:ext uri="{FF2B5EF4-FFF2-40B4-BE49-F238E27FC236}">
                <a16:creationId xmlns:a16="http://schemas.microsoft.com/office/drawing/2014/main" id="{CBD1F2BF-D08E-54DB-8B87-300482AC9023}"/>
              </a:ext>
            </a:extLst>
          </p:cNvPr>
          <p:cNvSpPr txBox="1"/>
          <p:nvPr/>
        </p:nvSpPr>
        <p:spPr>
          <a:xfrm>
            <a:off x="2042586" y="1886338"/>
            <a:ext cx="5058827" cy="1107996"/>
          </a:xfrm>
          <a:prstGeom prst="rect">
            <a:avLst/>
          </a:prstGeom>
          <a:noFill/>
        </p:spPr>
        <p:txBody>
          <a:bodyPr wrap="square">
            <a:spAutoFit/>
          </a:bodyPr>
          <a:lstStyle/>
          <a:p>
            <a:pPr algn="ctr">
              <a:spcAft>
                <a:spcPts val="1125"/>
              </a:spcAft>
            </a:pPr>
            <a:r>
              <a:rPr lang="en-GB" sz="6600" b="1" dirty="0">
                <a:solidFill>
                  <a:schemeClr val="tx2">
                    <a:lumMod val="90000"/>
                    <a:lumOff val="10000"/>
                  </a:schemeClr>
                </a:solidFill>
                <a:latin typeface="Aptos "/>
              </a:rPr>
              <a:t>Thank you</a:t>
            </a:r>
            <a:endParaRPr lang="en-GB" sz="6600" dirty="0">
              <a:solidFill>
                <a:schemeClr val="tx2">
                  <a:lumMod val="90000"/>
                  <a:lumOff val="10000"/>
                </a:schemeClr>
              </a:solidFill>
              <a:latin typeface="Aptos "/>
            </a:endParaRPr>
          </a:p>
        </p:txBody>
      </p:sp>
      <p:sp>
        <p:nvSpPr>
          <p:cNvPr id="4" name="TextBox 3">
            <a:extLst>
              <a:ext uri="{FF2B5EF4-FFF2-40B4-BE49-F238E27FC236}">
                <a16:creationId xmlns:a16="http://schemas.microsoft.com/office/drawing/2014/main" id="{ACF62315-3252-3C12-F45B-9D1CF934B5A3}"/>
              </a:ext>
            </a:extLst>
          </p:cNvPr>
          <p:cNvSpPr txBox="1"/>
          <p:nvPr/>
        </p:nvSpPr>
        <p:spPr>
          <a:xfrm>
            <a:off x="3431379" y="5299988"/>
            <a:ext cx="2281238" cy="338554"/>
          </a:xfrm>
          <a:prstGeom prst="rect">
            <a:avLst/>
          </a:prstGeom>
          <a:noFill/>
        </p:spPr>
        <p:txBody>
          <a:bodyPr wrap="square">
            <a:spAutoFit/>
          </a:bodyPr>
          <a:lstStyle/>
          <a:p>
            <a:pPr algn="ctr"/>
            <a:r>
              <a:rPr lang="en-GB" sz="1600" dirty="0">
                <a:solidFill>
                  <a:schemeClr val="tx2">
                    <a:lumMod val="90000"/>
                    <a:lumOff val="10000"/>
                  </a:schemeClr>
                </a:solidFill>
                <a:latin typeface="Aptos "/>
              </a:rPr>
              <a:t>25 June 2025</a:t>
            </a:r>
          </a:p>
        </p:txBody>
      </p:sp>
      <p:sp>
        <p:nvSpPr>
          <p:cNvPr id="6" name="TextBox 5">
            <a:extLst>
              <a:ext uri="{FF2B5EF4-FFF2-40B4-BE49-F238E27FC236}">
                <a16:creationId xmlns:a16="http://schemas.microsoft.com/office/drawing/2014/main" id="{BDA4881B-0CAC-2BDC-C971-689BD9BBE659}"/>
              </a:ext>
            </a:extLst>
          </p:cNvPr>
          <p:cNvSpPr txBox="1"/>
          <p:nvPr/>
        </p:nvSpPr>
        <p:spPr>
          <a:xfrm>
            <a:off x="3754436" y="3155781"/>
            <a:ext cx="2004814" cy="707886"/>
          </a:xfrm>
          <a:prstGeom prst="rect">
            <a:avLst/>
          </a:prstGeom>
          <a:noFill/>
        </p:spPr>
        <p:txBody>
          <a:bodyPr wrap="square">
            <a:spAutoFit/>
          </a:bodyPr>
          <a:lstStyle/>
          <a:p>
            <a:pPr>
              <a:spcAft>
                <a:spcPts val="900"/>
              </a:spcAft>
            </a:pPr>
            <a:r>
              <a:rPr lang="en-GB" sz="4000" b="1" dirty="0">
                <a:solidFill>
                  <a:schemeClr val="tx2">
                    <a:lumMod val="90000"/>
                    <a:lumOff val="10000"/>
                  </a:schemeClr>
                </a:solidFill>
                <a:latin typeface="Aptos "/>
              </a:rPr>
              <a:t>Q &amp; A</a:t>
            </a:r>
          </a:p>
        </p:txBody>
      </p:sp>
      <p:pic>
        <p:nvPicPr>
          <p:cNvPr id="13" name="Picture 12">
            <a:extLst>
              <a:ext uri="{FF2B5EF4-FFF2-40B4-BE49-F238E27FC236}">
                <a16:creationId xmlns:a16="http://schemas.microsoft.com/office/drawing/2014/main" id="{23200262-F02D-421C-7D3D-8E5936372F21}"/>
              </a:ext>
            </a:extLst>
          </p:cNvPr>
          <p:cNvPicPr>
            <a:picLocks noChangeAspect="1"/>
          </p:cNvPicPr>
          <p:nvPr/>
        </p:nvPicPr>
        <p:blipFill>
          <a:blip r:embed="rId3"/>
          <a:stretch>
            <a:fillRect/>
          </a:stretch>
        </p:blipFill>
        <p:spPr>
          <a:xfrm>
            <a:off x="2801161" y="6293990"/>
            <a:ext cx="2777887" cy="500129"/>
          </a:xfrm>
          <a:prstGeom prst="rect">
            <a:avLst/>
          </a:prstGeom>
        </p:spPr>
      </p:pic>
      <p:pic>
        <p:nvPicPr>
          <p:cNvPr id="15" name="Picture 14">
            <a:extLst>
              <a:ext uri="{FF2B5EF4-FFF2-40B4-BE49-F238E27FC236}">
                <a16:creationId xmlns:a16="http://schemas.microsoft.com/office/drawing/2014/main" id="{7CED5D66-BCDE-7661-53C1-44BB8D80E78D}"/>
              </a:ext>
            </a:extLst>
          </p:cNvPr>
          <p:cNvPicPr>
            <a:picLocks noChangeAspect="1"/>
          </p:cNvPicPr>
          <p:nvPr/>
        </p:nvPicPr>
        <p:blipFill>
          <a:blip r:embed="rId4"/>
          <a:stretch>
            <a:fillRect/>
          </a:stretch>
        </p:blipFill>
        <p:spPr>
          <a:xfrm>
            <a:off x="6689448" y="6271913"/>
            <a:ext cx="1138238" cy="542648"/>
          </a:xfrm>
          <a:prstGeom prst="rect">
            <a:avLst/>
          </a:prstGeom>
        </p:spPr>
      </p:pic>
      <p:pic>
        <p:nvPicPr>
          <p:cNvPr id="19" name="Picture 18">
            <a:extLst>
              <a:ext uri="{FF2B5EF4-FFF2-40B4-BE49-F238E27FC236}">
                <a16:creationId xmlns:a16="http://schemas.microsoft.com/office/drawing/2014/main" id="{7E0A1934-53D1-D710-C4E5-969CA562DC42}"/>
              </a:ext>
            </a:extLst>
          </p:cNvPr>
          <p:cNvPicPr>
            <a:picLocks noChangeAspect="1"/>
          </p:cNvPicPr>
          <p:nvPr/>
        </p:nvPicPr>
        <p:blipFill>
          <a:blip r:embed="rId5"/>
          <a:stretch>
            <a:fillRect/>
          </a:stretch>
        </p:blipFill>
        <p:spPr>
          <a:xfrm>
            <a:off x="5714998" y="6131733"/>
            <a:ext cx="641352" cy="662910"/>
          </a:xfrm>
          <a:prstGeom prst="rect">
            <a:avLst/>
          </a:prstGeom>
        </p:spPr>
      </p:pic>
      <p:pic>
        <p:nvPicPr>
          <p:cNvPr id="21" name="Picture 20">
            <a:extLst>
              <a:ext uri="{FF2B5EF4-FFF2-40B4-BE49-F238E27FC236}">
                <a16:creationId xmlns:a16="http://schemas.microsoft.com/office/drawing/2014/main" id="{E45C21CE-4675-E651-7CA4-AA4507B772E5}"/>
              </a:ext>
            </a:extLst>
          </p:cNvPr>
          <p:cNvPicPr>
            <a:picLocks noChangeAspect="1"/>
          </p:cNvPicPr>
          <p:nvPr/>
        </p:nvPicPr>
        <p:blipFill>
          <a:blip r:embed="rId6"/>
          <a:stretch>
            <a:fillRect/>
          </a:stretch>
        </p:blipFill>
        <p:spPr>
          <a:xfrm>
            <a:off x="1190458" y="6311189"/>
            <a:ext cx="1474753" cy="523154"/>
          </a:xfrm>
          <a:prstGeom prst="rect">
            <a:avLst/>
          </a:prstGeom>
        </p:spPr>
      </p:pic>
    </p:spTree>
    <p:extLst>
      <p:ext uri="{BB962C8B-B14F-4D97-AF65-F5344CB8AC3E}">
        <p14:creationId xmlns:p14="http://schemas.microsoft.com/office/powerpoint/2010/main" val="83130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79DC-72DD-820C-8395-47265140C1C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CC814244-D7AD-4D76-A102-F6EF10D15EE5}"/>
              </a:ext>
            </a:extLst>
          </p:cNvPr>
          <p:cNvGrpSpPr/>
          <p:nvPr/>
        </p:nvGrpSpPr>
        <p:grpSpPr>
          <a:xfrm>
            <a:off x="88322" y="651022"/>
            <a:ext cx="8967355" cy="46029"/>
            <a:chOff x="660400" y="787400"/>
            <a:chExt cx="10807702" cy="66262"/>
          </a:xfrm>
        </p:grpSpPr>
        <p:cxnSp>
          <p:nvCxnSpPr>
            <p:cNvPr id="5" name="Straight Connector 4">
              <a:extLst>
                <a:ext uri="{FF2B5EF4-FFF2-40B4-BE49-F238E27FC236}">
                  <a16:creationId xmlns:a16="http://schemas.microsoft.com/office/drawing/2014/main" id="{C2852184-0295-0C5D-851A-A65975DBB860}"/>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3954CEE-E530-0313-A714-7F248DF764AE}"/>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pic>
        <p:nvPicPr>
          <p:cNvPr id="10" name="Picture 9" descr="A blue logo with a bird on it&#10;&#10;AI-generated content may be incorrect.">
            <a:extLst>
              <a:ext uri="{FF2B5EF4-FFF2-40B4-BE49-F238E27FC236}">
                <a16:creationId xmlns:a16="http://schemas.microsoft.com/office/drawing/2014/main" id="{BB8C70D2-3084-B9D6-04B6-D5D5EBFFEC33}"/>
              </a:ext>
            </a:extLst>
          </p:cNvPr>
          <p:cNvPicPr>
            <a:picLocks noChangeAspect="1"/>
          </p:cNvPicPr>
          <p:nvPr/>
        </p:nvPicPr>
        <p:blipFill>
          <a:blip r:embed="rId2" cstate="print">
            <a:extLst>
              <a:ext uri="{28A0092B-C50C-407E-A947-70E740481C1C}">
                <a14:useLocalDpi xmlns:a14="http://schemas.microsoft.com/office/drawing/2010/main"/>
              </a:ext>
            </a:extLst>
          </a:blip>
          <a:srcRect l="12843" r="11171"/>
          <a:stretch/>
        </p:blipFill>
        <p:spPr>
          <a:xfrm>
            <a:off x="8285056" y="56247"/>
            <a:ext cx="705679" cy="500063"/>
          </a:xfrm>
          <a:prstGeom prst="rect">
            <a:avLst/>
          </a:prstGeom>
        </p:spPr>
      </p:pic>
      <p:sp>
        <p:nvSpPr>
          <p:cNvPr id="11" name="TextBox 10">
            <a:extLst>
              <a:ext uri="{FF2B5EF4-FFF2-40B4-BE49-F238E27FC236}">
                <a16:creationId xmlns:a16="http://schemas.microsoft.com/office/drawing/2014/main" id="{125563A9-209C-1F36-B7E3-7B5B4700189B}"/>
              </a:ext>
            </a:extLst>
          </p:cNvPr>
          <p:cNvSpPr txBox="1"/>
          <p:nvPr/>
        </p:nvSpPr>
        <p:spPr>
          <a:xfrm>
            <a:off x="98713" y="223340"/>
            <a:ext cx="6079227" cy="321755"/>
          </a:xfrm>
          <a:prstGeom prst="rect">
            <a:avLst/>
          </a:prstGeom>
          <a:noFill/>
        </p:spPr>
        <p:txBody>
          <a:bodyPr wrap="square">
            <a:spAutoFit/>
          </a:bodyPr>
          <a:lstStyle/>
          <a:p>
            <a:pPr>
              <a:lnSpc>
                <a:spcPts val="1406"/>
              </a:lnSpc>
              <a:spcAft>
                <a:spcPts val="1125"/>
              </a:spcAft>
            </a:pPr>
            <a:r>
              <a:rPr lang="en-GB" sz="2800" b="1" dirty="0">
                <a:solidFill>
                  <a:schemeClr val="tx2">
                    <a:lumMod val="90000"/>
                    <a:lumOff val="10000"/>
                  </a:schemeClr>
                </a:solidFill>
                <a:latin typeface="+mj-lt"/>
              </a:rPr>
              <a:t>Background</a:t>
            </a:r>
            <a:endParaRPr lang="en-GB" sz="2800" dirty="0">
              <a:solidFill>
                <a:schemeClr val="tx2">
                  <a:lumMod val="90000"/>
                  <a:lumOff val="10000"/>
                </a:schemeClr>
              </a:solidFill>
              <a:latin typeface="+mj-lt"/>
            </a:endParaRPr>
          </a:p>
        </p:txBody>
      </p:sp>
      <p:sp>
        <p:nvSpPr>
          <p:cNvPr id="31" name="TextBox 30">
            <a:extLst>
              <a:ext uri="{FF2B5EF4-FFF2-40B4-BE49-F238E27FC236}">
                <a16:creationId xmlns:a16="http://schemas.microsoft.com/office/drawing/2014/main" id="{1036BAB5-1E67-34A2-EA32-8CEF70B3C473}"/>
              </a:ext>
            </a:extLst>
          </p:cNvPr>
          <p:cNvSpPr txBox="1"/>
          <p:nvPr/>
        </p:nvSpPr>
        <p:spPr>
          <a:xfrm>
            <a:off x="146122" y="945011"/>
            <a:ext cx="6697902" cy="1323439"/>
          </a:xfrm>
          <a:prstGeom prst="rect">
            <a:avLst/>
          </a:prstGeom>
          <a:noFill/>
        </p:spPr>
        <p:txBody>
          <a:bodyPr wrap="square">
            <a:spAutoFit/>
          </a:bodyPr>
          <a:lstStyle/>
          <a:p>
            <a:pPr algn="l" rtl="0" fontAlgn="base"/>
            <a:r>
              <a:rPr lang="en-GB" sz="2000" dirty="0">
                <a:solidFill>
                  <a:schemeClr val="tx2">
                    <a:lumMod val="90000"/>
                    <a:lumOff val="10000"/>
                  </a:schemeClr>
                </a:solidFill>
                <a:latin typeface="Aptos "/>
              </a:rPr>
              <a:t>Associate Professor of Water Systems Engineering</a:t>
            </a:r>
            <a:r>
              <a:rPr lang="en-US" sz="2000" dirty="0">
                <a:solidFill>
                  <a:schemeClr val="tx2">
                    <a:lumMod val="90000"/>
                    <a:lumOff val="10000"/>
                  </a:schemeClr>
                </a:solidFill>
                <a:latin typeface="Aptos "/>
              </a:rPr>
              <a:t>​, </a:t>
            </a:r>
          </a:p>
          <a:p>
            <a:pPr algn="l" rtl="0" fontAlgn="base"/>
            <a:endParaRPr lang="en-US" sz="2000" dirty="0">
              <a:solidFill>
                <a:schemeClr val="tx2">
                  <a:lumMod val="90000"/>
                  <a:lumOff val="10000"/>
                </a:schemeClr>
              </a:solidFill>
              <a:latin typeface="Aptos "/>
            </a:endParaRPr>
          </a:p>
          <a:p>
            <a:pPr algn="l" rtl="0" fontAlgn="base"/>
            <a:r>
              <a:rPr lang="en-US" sz="2000" dirty="0">
                <a:solidFill>
                  <a:schemeClr val="tx2">
                    <a:lumMod val="90000"/>
                    <a:lumOff val="10000"/>
                  </a:schemeClr>
                </a:solidFill>
                <a:latin typeface="Aptos "/>
              </a:rPr>
              <a:t>School of Engineering &amp; the Built Environment, Anglia Ruskin University</a:t>
            </a:r>
          </a:p>
        </p:txBody>
      </p:sp>
      <p:pic>
        <p:nvPicPr>
          <p:cNvPr id="36" name="Picture 35" descr="A person with dark hair wearing a white jacket&#10;&#10;AI-generated content may be incorrect.">
            <a:extLst>
              <a:ext uri="{FF2B5EF4-FFF2-40B4-BE49-F238E27FC236}">
                <a16:creationId xmlns:a16="http://schemas.microsoft.com/office/drawing/2014/main" id="{98BA7822-FF96-537C-19A9-DD4787858E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92386" y="853469"/>
            <a:ext cx="1671638" cy="1671638"/>
          </a:xfrm>
          <a:prstGeom prst="rect">
            <a:avLst/>
          </a:prstGeom>
          <a:ln w="12700">
            <a:solidFill>
              <a:schemeClr val="tx1"/>
            </a:solidFill>
          </a:ln>
        </p:spPr>
      </p:pic>
      <p:sp>
        <p:nvSpPr>
          <p:cNvPr id="41" name="TextBox 40">
            <a:extLst>
              <a:ext uri="{FF2B5EF4-FFF2-40B4-BE49-F238E27FC236}">
                <a16:creationId xmlns:a16="http://schemas.microsoft.com/office/drawing/2014/main" id="{3F136306-3422-7464-5FB0-F5798DE3F14D}"/>
              </a:ext>
            </a:extLst>
          </p:cNvPr>
          <p:cNvSpPr txBox="1"/>
          <p:nvPr/>
        </p:nvSpPr>
        <p:spPr>
          <a:xfrm>
            <a:off x="98713" y="2881391"/>
            <a:ext cx="8967353" cy="3416320"/>
          </a:xfrm>
          <a:prstGeom prst="rect">
            <a:avLst/>
          </a:prstGeom>
          <a:noFill/>
        </p:spPr>
        <p:txBody>
          <a:bodyPr wrap="square">
            <a:spAutoFit/>
          </a:bodyPr>
          <a:lstStyle/>
          <a:p>
            <a:pPr marL="214313" indent="-214313" fontAlgn="base">
              <a:buFont typeface="Arial" panose="020B0604020202020204" pitchFamily="34" charset="0"/>
              <a:buChar char="•"/>
            </a:pPr>
            <a:r>
              <a:rPr lang="en-GB" b="1" dirty="0">
                <a:solidFill>
                  <a:schemeClr val="tx2">
                    <a:lumMod val="90000"/>
                    <a:lumOff val="10000"/>
                  </a:schemeClr>
                </a:solidFill>
                <a:latin typeface="Aptos "/>
              </a:rPr>
              <a:t>Chair</a:t>
            </a:r>
            <a:r>
              <a:rPr lang="en-GB" dirty="0">
                <a:solidFill>
                  <a:schemeClr val="tx2">
                    <a:lumMod val="90000"/>
                    <a:lumOff val="10000"/>
                  </a:schemeClr>
                </a:solidFill>
                <a:latin typeface="Aptos "/>
              </a:rPr>
              <a:t> of the International Water Association (IWA) ‘Alliance on Water Sensitive Design &amp; Planning (WSDP BrUKInd)’ Working Group</a:t>
            </a:r>
            <a:r>
              <a:rPr lang="en-US" dirty="0">
                <a:solidFill>
                  <a:schemeClr val="tx2">
                    <a:lumMod val="90000"/>
                    <a:lumOff val="10000"/>
                  </a:schemeClr>
                </a:solidFill>
                <a:latin typeface="Aptos "/>
              </a:rPr>
              <a:t>​</a:t>
            </a:r>
          </a:p>
          <a:p>
            <a:pPr marL="214313" indent="-214313" fontAlgn="base">
              <a:buFont typeface="Arial" panose="020B0604020202020204" pitchFamily="34" charset="0"/>
              <a:buChar char="•"/>
            </a:pPr>
            <a:r>
              <a:rPr lang="en-US" b="1" dirty="0">
                <a:solidFill>
                  <a:schemeClr val="tx2">
                    <a:lumMod val="90000"/>
                    <a:lumOff val="10000"/>
                  </a:schemeClr>
                </a:solidFill>
                <a:latin typeface="Aptos "/>
              </a:rPr>
              <a:t>Core Committee member </a:t>
            </a:r>
            <a:r>
              <a:rPr lang="en-US" dirty="0">
                <a:solidFill>
                  <a:schemeClr val="tx2">
                    <a:lumMod val="90000"/>
                    <a:lumOff val="10000"/>
                  </a:schemeClr>
                </a:solidFill>
                <a:latin typeface="Aptos "/>
              </a:rPr>
              <a:t>of the IWA Nature Based Solutions Cluster</a:t>
            </a:r>
          </a:p>
          <a:p>
            <a:pPr marL="214313" indent="-214313" fontAlgn="base">
              <a:buFont typeface="Arial" panose="020B0604020202020204" pitchFamily="34" charset="0"/>
              <a:buChar char="•"/>
            </a:pPr>
            <a:r>
              <a:rPr lang="en-US" b="1" dirty="0">
                <a:solidFill>
                  <a:schemeClr val="tx2">
                    <a:lumMod val="90000"/>
                    <a:lumOff val="10000"/>
                  </a:schemeClr>
                </a:solidFill>
                <a:latin typeface="Aptos "/>
              </a:rPr>
              <a:t>Member</a:t>
            </a:r>
            <a:r>
              <a:rPr lang="en-US" dirty="0">
                <a:solidFill>
                  <a:schemeClr val="tx2">
                    <a:lumMod val="90000"/>
                    <a:lumOff val="10000"/>
                  </a:schemeClr>
                </a:solidFill>
                <a:latin typeface="Aptos "/>
              </a:rPr>
              <a:t> of the Highway Drainage Task Force</a:t>
            </a:r>
          </a:p>
          <a:p>
            <a:pPr marL="214313" indent="-214313" fontAlgn="base">
              <a:buFont typeface="Arial" panose="020B0604020202020204" pitchFamily="34" charset="0"/>
              <a:buChar char="•"/>
            </a:pPr>
            <a:r>
              <a:rPr lang="en-GB" b="1" dirty="0">
                <a:solidFill>
                  <a:schemeClr val="tx2">
                    <a:lumMod val="90000"/>
                    <a:lumOff val="10000"/>
                  </a:schemeClr>
                </a:solidFill>
                <a:latin typeface="Aptos "/>
              </a:rPr>
              <a:t>Member</a:t>
            </a:r>
            <a:r>
              <a:rPr lang="en-GB" dirty="0">
                <a:solidFill>
                  <a:schemeClr val="tx2">
                    <a:lumMod val="90000"/>
                    <a:lumOff val="10000"/>
                  </a:schemeClr>
                </a:solidFill>
                <a:latin typeface="Aptos "/>
              </a:rPr>
              <a:t> of the UK’s Charted Institute of Water &amp; Environmental Management (CIWEM) </a:t>
            </a:r>
            <a:r>
              <a:rPr lang="en-US" dirty="0">
                <a:solidFill>
                  <a:schemeClr val="tx2">
                    <a:lumMod val="90000"/>
                    <a:lumOff val="10000"/>
                  </a:schemeClr>
                </a:solidFill>
                <a:latin typeface="Aptos "/>
              </a:rPr>
              <a:t>​</a:t>
            </a:r>
          </a:p>
          <a:p>
            <a:pPr marL="214313" indent="-214313" fontAlgn="base">
              <a:buFont typeface="Arial" panose="020B0604020202020204" pitchFamily="34" charset="0"/>
              <a:buChar char="•"/>
            </a:pPr>
            <a:r>
              <a:rPr lang="en-GB" b="1" dirty="0">
                <a:solidFill>
                  <a:schemeClr val="tx2">
                    <a:lumMod val="90000"/>
                    <a:lumOff val="10000"/>
                  </a:schemeClr>
                </a:solidFill>
                <a:latin typeface="Aptos "/>
              </a:rPr>
              <a:t>Advisory Board Member </a:t>
            </a:r>
            <a:r>
              <a:rPr lang="en-GB" dirty="0">
                <a:solidFill>
                  <a:schemeClr val="tx2">
                    <a:lumMod val="90000"/>
                    <a:lumOff val="10000"/>
                  </a:schemeClr>
                </a:solidFill>
                <a:latin typeface="Aptos "/>
              </a:rPr>
              <a:t>of the EU Horizon Europe Project Nature Demo project</a:t>
            </a:r>
          </a:p>
          <a:p>
            <a:pPr marL="214313" indent="-214313" fontAlgn="base">
              <a:buFont typeface="Arial" panose="020B0604020202020204" pitchFamily="34" charset="0"/>
              <a:buChar char="•"/>
            </a:pPr>
            <a:r>
              <a:rPr lang="en-US" b="1" dirty="0">
                <a:solidFill>
                  <a:schemeClr val="tx2">
                    <a:lumMod val="90000"/>
                    <a:lumOff val="10000"/>
                  </a:schemeClr>
                </a:solidFill>
                <a:latin typeface="Aptos "/>
              </a:rPr>
              <a:t>Advisory &amp; Technical Board member </a:t>
            </a:r>
            <a:r>
              <a:rPr lang="en-US" dirty="0">
                <a:solidFill>
                  <a:schemeClr val="tx2">
                    <a:lumMod val="90000"/>
                    <a:lumOff val="10000"/>
                  </a:schemeClr>
                </a:solidFill>
                <a:latin typeface="Aptos "/>
              </a:rPr>
              <a:t>for the EA-funded Nene Water Management Strategy</a:t>
            </a:r>
          </a:p>
          <a:p>
            <a:pPr marL="214313" indent="-214313" fontAlgn="base">
              <a:buFont typeface="Arial" panose="020B0604020202020204" pitchFamily="34" charset="0"/>
              <a:buChar char="•"/>
            </a:pPr>
            <a:endParaRPr lang="en-GB" b="1" dirty="0">
              <a:solidFill>
                <a:schemeClr val="tx2">
                  <a:lumMod val="90000"/>
                  <a:lumOff val="10000"/>
                </a:schemeClr>
              </a:solidFill>
              <a:latin typeface="Aptos "/>
            </a:endParaRPr>
          </a:p>
          <a:p>
            <a:pPr algn="l" rtl="0" fontAlgn="base"/>
            <a:r>
              <a:rPr lang="en-GB" b="1" dirty="0">
                <a:solidFill>
                  <a:schemeClr val="tx2">
                    <a:lumMod val="90000"/>
                    <a:lumOff val="10000"/>
                  </a:schemeClr>
                </a:solidFill>
                <a:latin typeface="Aptos "/>
              </a:rPr>
              <a:t>Research Interest</a:t>
            </a:r>
            <a:r>
              <a:rPr lang="en-GB" dirty="0">
                <a:solidFill>
                  <a:schemeClr val="tx2">
                    <a:lumMod val="90000"/>
                    <a:lumOff val="10000"/>
                  </a:schemeClr>
                </a:solidFill>
                <a:latin typeface="Aptos "/>
              </a:rPr>
              <a:t>: Water/Wastewater Infrastructure Resilience, Optimisation, and adaptation (with particular focus on SuDS/Blue-Green-Grey Infrastructure/Nature-Based Solutions)​</a:t>
            </a:r>
          </a:p>
        </p:txBody>
      </p:sp>
    </p:spTree>
    <p:extLst>
      <p:ext uri="{BB962C8B-B14F-4D97-AF65-F5344CB8AC3E}">
        <p14:creationId xmlns:p14="http://schemas.microsoft.com/office/powerpoint/2010/main" val="231688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3DE19E-0073-403A-A7FA-3BD6C8E3D151}"/>
              </a:ext>
            </a:extLst>
          </p:cNvPr>
          <p:cNvSpPr txBox="1">
            <a:spLocks/>
          </p:cNvSpPr>
          <p:nvPr/>
        </p:nvSpPr>
        <p:spPr>
          <a:xfrm>
            <a:off x="88322" y="295901"/>
            <a:ext cx="6978161" cy="321755"/>
          </a:xfrm>
          <a:prstGeom prst="rect">
            <a:avLst/>
          </a:prstGeom>
          <a:noFill/>
        </p:spPr>
        <p:txBody>
          <a:bodyPr wrap="square">
            <a:spAutoFit/>
          </a:bodyPr>
          <a:lstStyle>
            <a:defPPr>
              <a:defRPr lang="en-US"/>
            </a:defPPr>
            <a:lvl1pPr>
              <a:lnSpc>
                <a:spcPts val="1406"/>
              </a:lnSpc>
              <a:spcAft>
                <a:spcPts val="1125"/>
              </a:spcAft>
              <a:defRPr sz="2800" b="1">
                <a:solidFill>
                  <a:schemeClr val="tx2">
                    <a:lumMod val="90000"/>
                    <a:lumOff val="10000"/>
                  </a:schemeClr>
                </a:solidFill>
                <a:latin typeface="+mj-lt"/>
              </a:defRPr>
            </a:lvl1pPr>
          </a:lstStyle>
          <a:p>
            <a:r>
              <a:rPr lang="en-GB" dirty="0"/>
              <a:t>Water-Related Challenges</a:t>
            </a:r>
          </a:p>
        </p:txBody>
      </p:sp>
      <p:pic>
        <p:nvPicPr>
          <p:cNvPr id="20" name="Picture 19" descr="A picture containing text, night sky&#10;&#10;Description automatically generated">
            <a:extLst>
              <a:ext uri="{FF2B5EF4-FFF2-40B4-BE49-F238E27FC236}">
                <a16:creationId xmlns:a16="http://schemas.microsoft.com/office/drawing/2014/main" id="{4C46B923-E5A0-59A5-F1CF-777D2CC1C6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2" name="Group 1">
            <a:extLst>
              <a:ext uri="{FF2B5EF4-FFF2-40B4-BE49-F238E27FC236}">
                <a16:creationId xmlns:a16="http://schemas.microsoft.com/office/drawing/2014/main" id="{72725941-68EF-53B9-D1DF-022136B0F2B0}"/>
              </a:ext>
            </a:extLst>
          </p:cNvPr>
          <p:cNvGrpSpPr/>
          <p:nvPr/>
        </p:nvGrpSpPr>
        <p:grpSpPr>
          <a:xfrm>
            <a:off x="88322" y="651022"/>
            <a:ext cx="8967355" cy="46029"/>
            <a:chOff x="660400" y="787400"/>
            <a:chExt cx="10807702" cy="66262"/>
          </a:xfrm>
        </p:grpSpPr>
        <p:cxnSp>
          <p:nvCxnSpPr>
            <p:cNvPr id="3" name="Straight Connector 2">
              <a:extLst>
                <a:ext uri="{FF2B5EF4-FFF2-40B4-BE49-F238E27FC236}">
                  <a16:creationId xmlns:a16="http://schemas.microsoft.com/office/drawing/2014/main" id="{BA16F3EA-DECD-3813-1D28-513F18A18623}"/>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47D0104-C4E5-6EBB-2302-E269C775C54E}"/>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pic>
        <p:nvPicPr>
          <p:cNvPr id="6" name="Picture 5" descr="A group of images of water&#10;&#10;AI-generated content may be incorrect.">
            <a:extLst>
              <a:ext uri="{FF2B5EF4-FFF2-40B4-BE49-F238E27FC236}">
                <a16:creationId xmlns:a16="http://schemas.microsoft.com/office/drawing/2014/main" id="{CBC6E5C1-9923-944E-1226-7671DB2DC7E3}"/>
              </a:ext>
            </a:extLst>
          </p:cNvPr>
          <p:cNvPicPr>
            <a:picLocks noChangeAspect="1"/>
          </p:cNvPicPr>
          <p:nvPr/>
        </p:nvPicPr>
        <p:blipFill>
          <a:blip r:embed="rId4"/>
          <a:stretch>
            <a:fillRect/>
          </a:stretch>
        </p:blipFill>
        <p:spPr>
          <a:xfrm>
            <a:off x="1477668" y="1366113"/>
            <a:ext cx="6188659" cy="4125773"/>
          </a:xfrm>
          <a:prstGeom prst="rect">
            <a:avLst/>
          </a:prstGeom>
        </p:spPr>
      </p:pic>
    </p:spTree>
    <p:extLst>
      <p:ext uri="{BB962C8B-B14F-4D97-AF65-F5344CB8AC3E}">
        <p14:creationId xmlns:p14="http://schemas.microsoft.com/office/powerpoint/2010/main" val="1956481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CA6CABB-9E03-4E80-084B-DF6870D5993B}"/>
              </a:ext>
            </a:extLst>
          </p:cNvPr>
          <p:cNvSpPr txBox="1">
            <a:spLocks/>
          </p:cNvSpPr>
          <p:nvPr/>
        </p:nvSpPr>
        <p:spPr>
          <a:xfrm>
            <a:off x="24746" y="1004196"/>
            <a:ext cx="3497069" cy="39667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1800" b="1" dirty="0">
              <a:latin typeface="Times New Roman" panose="02020603050405020304" pitchFamily="18" charset="0"/>
              <a:cs typeface="Times New Roman" panose="02020603050405020304" pitchFamily="18" charset="0"/>
            </a:endParaRPr>
          </a:p>
        </p:txBody>
      </p:sp>
      <p:pic>
        <p:nvPicPr>
          <p:cNvPr id="19" name="Picture 18" descr="A field of grass with trees in the background&#10;&#10;Description automatically generated with low confidence">
            <a:extLst>
              <a:ext uri="{FF2B5EF4-FFF2-40B4-BE49-F238E27FC236}">
                <a16:creationId xmlns:a16="http://schemas.microsoft.com/office/drawing/2014/main" id="{0BB409B5-7930-CAEC-44EA-5733C67DA6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46969" y="3431411"/>
            <a:ext cx="1576772" cy="1238826"/>
          </a:xfrm>
          <a:prstGeom prst="rect">
            <a:avLst/>
          </a:prstGeom>
        </p:spPr>
      </p:pic>
      <p:pic>
        <p:nvPicPr>
          <p:cNvPr id="20" name="Picture 19" descr="A picture containing outdoor, ground, plant, green&#10;&#10;Description automatically generated">
            <a:extLst>
              <a:ext uri="{FF2B5EF4-FFF2-40B4-BE49-F238E27FC236}">
                <a16:creationId xmlns:a16="http://schemas.microsoft.com/office/drawing/2014/main" id="{DDA0F49A-8E4F-FB0F-FB7C-99F05D988C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304" y="4773323"/>
            <a:ext cx="1577653" cy="1239518"/>
          </a:xfrm>
          <a:prstGeom prst="rect">
            <a:avLst/>
          </a:prstGeom>
        </p:spPr>
      </p:pic>
      <p:pic>
        <p:nvPicPr>
          <p:cNvPr id="21" name="Picture 20" descr="A picture containing tree, outdoor, plant, lush&#10;&#10;Description automatically generated">
            <a:extLst>
              <a:ext uri="{FF2B5EF4-FFF2-40B4-BE49-F238E27FC236}">
                <a16:creationId xmlns:a16="http://schemas.microsoft.com/office/drawing/2014/main" id="{6F655F78-FED2-3B99-3DDB-01DD99238C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70096" y="4770815"/>
            <a:ext cx="1577653" cy="1239518"/>
          </a:xfrm>
          <a:prstGeom prst="rect">
            <a:avLst/>
          </a:prstGeom>
        </p:spPr>
      </p:pic>
      <p:pic>
        <p:nvPicPr>
          <p:cNvPr id="22" name="Picture 21" descr="A grassy field with buildings in the background&#10;&#10;Description automatically generated with low confidence">
            <a:extLst>
              <a:ext uri="{FF2B5EF4-FFF2-40B4-BE49-F238E27FC236}">
                <a16:creationId xmlns:a16="http://schemas.microsoft.com/office/drawing/2014/main" id="{2F66BA71-4421-1435-6F8D-FCE6C08BE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46969" y="4772334"/>
            <a:ext cx="1577654" cy="1239518"/>
          </a:xfrm>
          <a:prstGeom prst="rect">
            <a:avLst/>
          </a:prstGeom>
        </p:spPr>
      </p:pic>
      <p:pic>
        <p:nvPicPr>
          <p:cNvPr id="23" name="Picture 22" descr="A picture containing grass, sky, outdoor, house&#10;&#10;Description automatically generated">
            <a:extLst>
              <a:ext uri="{FF2B5EF4-FFF2-40B4-BE49-F238E27FC236}">
                <a16:creationId xmlns:a16="http://schemas.microsoft.com/office/drawing/2014/main" id="{DAFFADEA-A33B-D709-FCC1-02BD1D669C3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70976" y="3431411"/>
            <a:ext cx="1576773" cy="1238826"/>
          </a:xfrm>
          <a:prstGeom prst="rect">
            <a:avLst/>
          </a:prstGeom>
        </p:spPr>
      </p:pic>
      <p:pic>
        <p:nvPicPr>
          <p:cNvPr id="24" name="Picture 23" descr="A picture containing tree, grass, outdoor, sky&#10;&#10;Description automatically generated">
            <a:extLst>
              <a:ext uri="{FF2B5EF4-FFF2-40B4-BE49-F238E27FC236}">
                <a16:creationId xmlns:a16="http://schemas.microsoft.com/office/drawing/2014/main" id="{0328544E-4BF1-D070-4158-70000DEC67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304" y="3424214"/>
            <a:ext cx="1576772" cy="1239518"/>
          </a:xfrm>
          <a:prstGeom prst="rect">
            <a:avLst/>
          </a:prstGeom>
        </p:spPr>
      </p:pic>
      <p:pic>
        <p:nvPicPr>
          <p:cNvPr id="6" name="Picture 5">
            <a:extLst>
              <a:ext uri="{FF2B5EF4-FFF2-40B4-BE49-F238E27FC236}">
                <a16:creationId xmlns:a16="http://schemas.microsoft.com/office/drawing/2014/main" id="{DF4A3D9E-978C-8EBB-D298-BFD09B28C16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32061" y="4012922"/>
            <a:ext cx="3567887" cy="2683509"/>
          </a:xfrm>
          <a:prstGeom prst="rect">
            <a:avLst/>
          </a:prstGeom>
        </p:spPr>
      </p:pic>
      <p:pic>
        <p:nvPicPr>
          <p:cNvPr id="4103" name="Picture 7">
            <a:extLst>
              <a:ext uri="{FF2B5EF4-FFF2-40B4-BE49-F238E27FC236}">
                <a16:creationId xmlns:a16="http://schemas.microsoft.com/office/drawing/2014/main" id="{9EDD7A9B-965A-95C5-6F58-F51883486D4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46644" y="5656734"/>
            <a:ext cx="3073616" cy="1160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night sky&#10;&#10;Description automatically generated">
            <a:extLst>
              <a:ext uri="{FF2B5EF4-FFF2-40B4-BE49-F238E27FC236}">
                <a16:creationId xmlns:a16="http://schemas.microsoft.com/office/drawing/2014/main" id="{9053EB78-CBD3-CF1F-815E-01413424E2B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5" name="Group 4">
            <a:extLst>
              <a:ext uri="{FF2B5EF4-FFF2-40B4-BE49-F238E27FC236}">
                <a16:creationId xmlns:a16="http://schemas.microsoft.com/office/drawing/2014/main" id="{638F9F4B-5170-A627-63F3-AB732D1C8389}"/>
              </a:ext>
            </a:extLst>
          </p:cNvPr>
          <p:cNvGrpSpPr/>
          <p:nvPr/>
        </p:nvGrpSpPr>
        <p:grpSpPr>
          <a:xfrm>
            <a:off x="88322" y="651022"/>
            <a:ext cx="8967355" cy="46029"/>
            <a:chOff x="660400" y="787400"/>
            <a:chExt cx="10807702" cy="66262"/>
          </a:xfrm>
        </p:grpSpPr>
        <p:cxnSp>
          <p:nvCxnSpPr>
            <p:cNvPr id="7" name="Straight Connector 6">
              <a:extLst>
                <a:ext uri="{FF2B5EF4-FFF2-40B4-BE49-F238E27FC236}">
                  <a16:creationId xmlns:a16="http://schemas.microsoft.com/office/drawing/2014/main" id="{78DEFA2A-34FC-B9B4-737A-8A721350A73A}"/>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4FD4978-904E-A91E-38DE-4E23EA7C0132}"/>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
        <p:nvSpPr>
          <p:cNvPr id="9" name="Title 1">
            <a:extLst>
              <a:ext uri="{FF2B5EF4-FFF2-40B4-BE49-F238E27FC236}">
                <a16:creationId xmlns:a16="http://schemas.microsoft.com/office/drawing/2014/main" id="{CA82DBDE-E6F3-0D2D-6736-B4E5B9A376AA}"/>
              </a:ext>
            </a:extLst>
          </p:cNvPr>
          <p:cNvSpPr txBox="1">
            <a:spLocks/>
          </p:cNvSpPr>
          <p:nvPr/>
        </p:nvSpPr>
        <p:spPr>
          <a:xfrm>
            <a:off x="88322" y="295901"/>
            <a:ext cx="8540773" cy="321755"/>
          </a:xfrm>
          <a:prstGeom prst="rect">
            <a:avLst/>
          </a:prstGeom>
          <a:noFill/>
        </p:spPr>
        <p:txBody>
          <a:bodyPr wrap="square">
            <a:spAutoFit/>
          </a:bodyPr>
          <a:lstStyle>
            <a:defPPr>
              <a:defRPr lang="en-US"/>
            </a:defPPr>
            <a:lvl1pPr>
              <a:lnSpc>
                <a:spcPts val="1406"/>
              </a:lnSpc>
              <a:spcAft>
                <a:spcPts val="1125"/>
              </a:spcAft>
              <a:defRPr sz="2800" b="1">
                <a:solidFill>
                  <a:schemeClr val="tx2">
                    <a:lumMod val="90000"/>
                    <a:lumOff val="10000"/>
                  </a:schemeClr>
                </a:solidFill>
                <a:latin typeface="+mj-lt"/>
              </a:defRPr>
            </a:lvl1pPr>
          </a:lstStyle>
          <a:p>
            <a:r>
              <a:rPr lang="en-GB" dirty="0"/>
              <a:t>Sustainable Drainage Systems (SuDS)</a:t>
            </a:r>
          </a:p>
        </p:txBody>
      </p:sp>
      <p:sp>
        <p:nvSpPr>
          <p:cNvPr id="11" name="TextBox 10">
            <a:extLst>
              <a:ext uri="{FF2B5EF4-FFF2-40B4-BE49-F238E27FC236}">
                <a16:creationId xmlns:a16="http://schemas.microsoft.com/office/drawing/2014/main" id="{406D96A8-60E5-D999-886D-DB78119B493C}"/>
              </a:ext>
            </a:extLst>
          </p:cNvPr>
          <p:cNvSpPr txBox="1"/>
          <p:nvPr/>
        </p:nvSpPr>
        <p:spPr>
          <a:xfrm>
            <a:off x="35136" y="727247"/>
            <a:ext cx="6550253" cy="923330"/>
          </a:xfrm>
          <a:prstGeom prst="rect">
            <a:avLst/>
          </a:prstGeom>
          <a:noFill/>
        </p:spPr>
        <p:txBody>
          <a:bodyPr wrap="square">
            <a:spAutoFit/>
          </a:bodyPr>
          <a:lstStyle/>
          <a:p>
            <a:r>
              <a:rPr lang="en-GB" dirty="0">
                <a:solidFill>
                  <a:schemeClr val="tx2">
                    <a:lumMod val="90000"/>
                    <a:lumOff val="10000"/>
                  </a:schemeClr>
                </a:solidFill>
                <a:latin typeface="Aptos "/>
              </a:rPr>
              <a:t>SuDS stands for Sustainable Drainage Systems — a set of techniques used to manage rainwater (surface water runoff) in a natural, sustainable way, especially in urban areas.</a:t>
            </a:r>
          </a:p>
        </p:txBody>
      </p:sp>
      <p:sp>
        <p:nvSpPr>
          <p:cNvPr id="13" name="TextBox 12">
            <a:extLst>
              <a:ext uri="{FF2B5EF4-FFF2-40B4-BE49-F238E27FC236}">
                <a16:creationId xmlns:a16="http://schemas.microsoft.com/office/drawing/2014/main" id="{5E8C4B74-1789-A5AE-4670-F56363840F5D}"/>
              </a:ext>
            </a:extLst>
          </p:cNvPr>
          <p:cNvSpPr txBox="1"/>
          <p:nvPr/>
        </p:nvSpPr>
        <p:spPr>
          <a:xfrm>
            <a:off x="99304" y="1770769"/>
            <a:ext cx="4589754" cy="1477328"/>
          </a:xfrm>
          <a:prstGeom prst="rect">
            <a:avLst/>
          </a:prstGeom>
          <a:noFill/>
        </p:spPr>
        <p:txBody>
          <a:bodyPr wrap="square">
            <a:spAutoFit/>
          </a:bodyPr>
          <a:lstStyle>
            <a:defPPr>
              <a:defRPr lang="en-US"/>
            </a:defPPr>
            <a:lvl1pPr>
              <a:defRPr sz="1500">
                <a:solidFill>
                  <a:schemeClr val="tx2">
                    <a:lumMod val="90000"/>
                    <a:lumOff val="10000"/>
                  </a:schemeClr>
                </a:solidFill>
                <a:latin typeface="Aptos "/>
              </a:defRPr>
            </a:lvl1pPr>
          </a:lstStyle>
          <a:p>
            <a:r>
              <a:rPr lang="en-GB" sz="1800" dirty="0"/>
              <a:t>SuDS mimic natural processes to:</a:t>
            </a:r>
          </a:p>
          <a:p>
            <a:pPr marL="285750" indent="-285750">
              <a:buFont typeface="Arial" panose="020B0604020202020204" pitchFamily="34" charset="0"/>
              <a:buChar char="•"/>
            </a:pPr>
            <a:r>
              <a:rPr lang="en-GB" sz="1800" dirty="0"/>
              <a:t>Slow water down</a:t>
            </a:r>
          </a:p>
          <a:p>
            <a:pPr marL="285750" indent="-285750">
              <a:buFont typeface="Arial" panose="020B0604020202020204" pitchFamily="34" charset="0"/>
              <a:buChar char="•"/>
            </a:pPr>
            <a:r>
              <a:rPr lang="en-GB" sz="1800" dirty="0"/>
              <a:t>Let it soak into the ground</a:t>
            </a:r>
          </a:p>
          <a:p>
            <a:pPr marL="285750" indent="-285750">
              <a:buFont typeface="Arial" panose="020B0604020202020204" pitchFamily="34" charset="0"/>
              <a:buChar char="•"/>
            </a:pPr>
            <a:r>
              <a:rPr lang="en-GB" sz="1800" dirty="0"/>
              <a:t>Store it temporarily</a:t>
            </a:r>
          </a:p>
          <a:p>
            <a:pPr marL="285750" indent="-285750">
              <a:buFont typeface="Arial" panose="020B0604020202020204" pitchFamily="34" charset="0"/>
              <a:buChar char="•"/>
            </a:pPr>
            <a:r>
              <a:rPr lang="en-GB" sz="1800" dirty="0"/>
              <a:t>Clean it naturally before release</a:t>
            </a:r>
          </a:p>
        </p:txBody>
      </p:sp>
      <p:pic>
        <p:nvPicPr>
          <p:cNvPr id="27" name="Picture 26">
            <a:extLst>
              <a:ext uri="{FF2B5EF4-FFF2-40B4-BE49-F238E27FC236}">
                <a16:creationId xmlns:a16="http://schemas.microsoft.com/office/drawing/2014/main" id="{CF90688C-FF33-0164-5A67-29F1BE95B6F9}"/>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452755" y="823234"/>
            <a:ext cx="2591942" cy="2424863"/>
          </a:xfrm>
          <a:prstGeom prst="rect">
            <a:avLst/>
          </a:prstGeom>
        </p:spPr>
      </p:pic>
      <p:sp>
        <p:nvSpPr>
          <p:cNvPr id="29" name="TextBox 28">
            <a:extLst>
              <a:ext uri="{FF2B5EF4-FFF2-40B4-BE49-F238E27FC236}">
                <a16:creationId xmlns:a16="http://schemas.microsoft.com/office/drawing/2014/main" id="{4968708E-D533-90C5-C4D7-5EA52D6D5C51}"/>
              </a:ext>
            </a:extLst>
          </p:cNvPr>
          <p:cNvSpPr txBox="1"/>
          <p:nvPr/>
        </p:nvSpPr>
        <p:spPr>
          <a:xfrm>
            <a:off x="6452755" y="3313205"/>
            <a:ext cx="3407836" cy="338554"/>
          </a:xfrm>
          <a:prstGeom prst="rect">
            <a:avLst/>
          </a:prstGeom>
          <a:noFill/>
        </p:spPr>
        <p:txBody>
          <a:bodyPr wrap="square">
            <a:spAutoFit/>
          </a:bodyPr>
          <a:lstStyle/>
          <a:p>
            <a:r>
              <a:rPr lang="en-GB" sz="1600" dirty="0">
                <a:solidFill>
                  <a:schemeClr val="tx2">
                    <a:lumMod val="90000"/>
                    <a:lumOff val="10000"/>
                  </a:schemeClr>
                </a:solidFill>
                <a:latin typeface="Aptos "/>
              </a:rPr>
              <a:t>Four Pillars of SuDS Design</a:t>
            </a:r>
          </a:p>
        </p:txBody>
      </p:sp>
    </p:spTree>
    <p:extLst>
      <p:ext uri="{BB962C8B-B14F-4D97-AF65-F5344CB8AC3E}">
        <p14:creationId xmlns:p14="http://schemas.microsoft.com/office/powerpoint/2010/main" val="193975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1F016-3C03-B06D-BF0E-34D9337F7A0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8322" y="1468386"/>
            <a:ext cx="2730157" cy="2604849"/>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45FE4F3-BC7C-71B9-C5E3-69DC603CEC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4215" y="1284772"/>
            <a:ext cx="1881518" cy="1270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4" descr="susdrain @ CIRIA on X: &quot;Order your physical copy of The SuDS Manual (C753)  at a discounted price in the @CIRIAupdates #booksale The #guidance covers  the planning, #design, #construction and #maintenance of #">
            <a:extLst>
              <a:ext uri="{FF2B5EF4-FFF2-40B4-BE49-F238E27FC236}">
                <a16:creationId xmlns:a16="http://schemas.microsoft.com/office/drawing/2014/main" id="{94E2DDBE-B729-C60D-A5C3-1739AEAF95C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189950" y="4537655"/>
            <a:ext cx="1554673" cy="224741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775C207-E157-8CDF-1CCC-EC7DEDDECEBD}"/>
              </a:ext>
            </a:extLst>
          </p:cNvPr>
          <p:cNvPicPr>
            <a:picLocks noChangeAspect="1"/>
          </p:cNvPicPr>
          <p:nvPr/>
        </p:nvPicPr>
        <p:blipFill>
          <a:blip r:embed="rId6"/>
          <a:stretch>
            <a:fillRect/>
          </a:stretch>
        </p:blipFill>
        <p:spPr>
          <a:xfrm>
            <a:off x="2879629" y="2779547"/>
            <a:ext cx="4009330" cy="1788661"/>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D3B386A-3088-96D9-960B-42F14BFF305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94215" y="2725271"/>
            <a:ext cx="1795652" cy="1642333"/>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7463B51D-EBC7-F83F-455D-93C76E607D67}"/>
              </a:ext>
            </a:extLst>
          </p:cNvPr>
          <p:cNvSpPr txBox="1"/>
          <p:nvPr/>
        </p:nvSpPr>
        <p:spPr>
          <a:xfrm>
            <a:off x="2879629" y="1468386"/>
            <a:ext cx="4009330" cy="1270447"/>
          </a:xfrm>
          <a:prstGeom prst="rect">
            <a:avLst/>
          </a:prstGeom>
          <a:solidFill>
            <a:srgbClr val="FDE6AB"/>
          </a:solidFill>
          <a:ln w="25400">
            <a:solidFill>
              <a:schemeClr val="dk1"/>
            </a:solidFill>
          </a:ln>
        </p:spPr>
        <p:txBody>
          <a:bodyPr vert="horz" lIns="68580" tIns="34290" rIns="68580" bIns="34290" rtlCol="0">
            <a:noAutofit/>
          </a:bodyPr>
          <a:lstStyle>
            <a:lvl1pPr marL="0" indent="0" defTabSz="914400" eaLnBrk="1" latinLnBrk="0" hangingPunct="1">
              <a:lnSpc>
                <a:spcPct val="90000"/>
              </a:lnSpc>
              <a:spcBef>
                <a:spcPts val="1000"/>
              </a:spcBef>
              <a:buFont typeface="Arial" panose="020B0604020202020204" pitchFamily="34" charset="0"/>
              <a:buNone/>
              <a:defRPr>
                <a:solidFill>
                  <a:schemeClr val="tx1"/>
                </a:solidFill>
              </a:defRPr>
            </a:lvl1pPr>
            <a:lvl2pPr marL="685800" indent="-228600" defTabSz="914400" eaLnBrk="1" latinLnBrk="0" hangingPunct="1">
              <a:lnSpc>
                <a:spcPct val="90000"/>
              </a:lnSpc>
              <a:spcBef>
                <a:spcPts val="500"/>
              </a:spcBef>
              <a:buFont typeface="Arial" panose="020B0604020202020204" pitchFamily="34" charset="0"/>
              <a:buChar char="•"/>
              <a:defRPr sz="2400">
                <a:solidFill>
                  <a:schemeClr val="tx1"/>
                </a:solidFill>
              </a:defRPr>
            </a:lvl2pPr>
            <a:lvl3pPr marL="1143000" indent="-228600" defTabSz="914400" eaLnBrk="1" latinLnBrk="0" hangingPunct="1">
              <a:lnSpc>
                <a:spcPct val="90000"/>
              </a:lnSpc>
              <a:spcBef>
                <a:spcPts val="500"/>
              </a:spcBef>
              <a:buFont typeface="Arial" panose="020B0604020202020204" pitchFamily="34" charset="0"/>
              <a:buChar char="•"/>
              <a:defRPr>
                <a:solidFill>
                  <a:schemeClr val="tx1"/>
                </a:solidFill>
              </a:defRPr>
            </a:lvl3pPr>
            <a:lvl4pPr marL="1600200" indent="-228600" defTabSz="914400" eaLnBrk="1" latinLnBrk="0" hangingPunct="1">
              <a:lnSpc>
                <a:spcPct val="90000"/>
              </a:lnSpc>
              <a:spcBef>
                <a:spcPts val="500"/>
              </a:spcBef>
              <a:buFont typeface="Arial" panose="020B0604020202020204" pitchFamily="34" charset="0"/>
              <a:buChar char="•"/>
              <a:defRPr sz="1800">
                <a:solidFill>
                  <a:schemeClr val="tx1"/>
                </a:solidFill>
              </a:defRPr>
            </a:lvl4pPr>
            <a:lvl5pPr marL="2057400" indent="-228600" defTabSz="914400" eaLnBrk="1" latinLnBrk="0" hangingPunct="1">
              <a:lnSpc>
                <a:spcPct val="90000"/>
              </a:lnSpc>
              <a:spcBef>
                <a:spcPts val="500"/>
              </a:spcBef>
              <a:buFont typeface="Arial" panose="020B0604020202020204" pitchFamily="34" charset="0"/>
              <a:buChar char="•"/>
              <a:defRPr sz="1800">
                <a:solidFill>
                  <a:schemeClr val="tx1"/>
                </a:solidFill>
              </a:defRPr>
            </a:lvl5pPr>
            <a:lvl6pPr marL="2514600" indent="-228600">
              <a:lnSpc>
                <a:spcPct val="90000"/>
              </a:lnSpc>
              <a:spcBef>
                <a:spcPts val="500"/>
              </a:spcBef>
              <a:buFont typeface="Arial" panose="020B0604020202020204" pitchFamily="34" charset="0"/>
              <a:buChar char="•"/>
              <a:defRPr sz="1800">
                <a:solidFill>
                  <a:schemeClr val="tx1"/>
                </a:solidFill>
              </a:defRPr>
            </a:lvl6pPr>
            <a:lvl7pPr marL="2971800" indent="-228600">
              <a:lnSpc>
                <a:spcPct val="90000"/>
              </a:lnSpc>
              <a:spcBef>
                <a:spcPts val="500"/>
              </a:spcBef>
              <a:buFont typeface="Arial" panose="020B0604020202020204" pitchFamily="34" charset="0"/>
              <a:buChar char="•"/>
              <a:defRPr sz="1800">
                <a:solidFill>
                  <a:schemeClr val="tx1"/>
                </a:solidFill>
              </a:defRPr>
            </a:lvl7pPr>
            <a:lvl8pPr marL="3429000" indent="-228600">
              <a:lnSpc>
                <a:spcPct val="90000"/>
              </a:lnSpc>
              <a:spcBef>
                <a:spcPts val="500"/>
              </a:spcBef>
              <a:buFont typeface="Arial" panose="020B0604020202020204" pitchFamily="34" charset="0"/>
              <a:buChar char="•"/>
              <a:defRPr sz="1800">
                <a:solidFill>
                  <a:schemeClr val="tx1"/>
                </a:solidFill>
              </a:defRPr>
            </a:lvl8pPr>
            <a:lvl9pPr marL="3886200" indent="-228600">
              <a:lnSpc>
                <a:spcPct val="90000"/>
              </a:lnSpc>
              <a:spcBef>
                <a:spcPts val="500"/>
              </a:spcBef>
              <a:buFont typeface="Arial" panose="020B0604020202020204" pitchFamily="34" charset="0"/>
              <a:buChar char="•"/>
              <a:defRPr sz="1800">
                <a:solidFill>
                  <a:schemeClr val="tx1"/>
                </a:solidFill>
              </a:defRPr>
            </a:lvl9pPr>
          </a:lstStyle>
          <a:p>
            <a:r>
              <a:rPr lang="en-GB" sz="1350" kern="0" dirty="0">
                <a:solidFill>
                  <a:schemeClr val="tx2"/>
                </a:solidFill>
                <a:latin typeface="Bahnschrift" panose="020B0502040204020203" pitchFamily="34" charset="0"/>
                <a:cs typeface="Arial" panose="020B0604020202020204" pitchFamily="34" charset="0"/>
              </a:rPr>
              <a:t>Surface water management forms part of the local planning requirements for increasing sustainability and managing flood risk. The installation of SuDS on new developments became mandatory in 2023. Full implementation is expected during 2024</a:t>
            </a:r>
            <a:r>
              <a:rPr lang="en-GB" sz="1350" dirty="0"/>
              <a:t>. </a:t>
            </a:r>
          </a:p>
          <a:p>
            <a:endParaRPr lang="en-GB" sz="1350" dirty="0"/>
          </a:p>
        </p:txBody>
      </p:sp>
      <p:pic>
        <p:nvPicPr>
          <p:cNvPr id="14" name="Picture 13">
            <a:extLst>
              <a:ext uri="{FF2B5EF4-FFF2-40B4-BE49-F238E27FC236}">
                <a16:creationId xmlns:a16="http://schemas.microsoft.com/office/drawing/2014/main" id="{76BB1CF4-3D66-7C77-2BE8-84474E5B2582}"/>
              </a:ext>
            </a:extLst>
          </p:cNvPr>
          <p:cNvPicPr>
            <a:picLocks noChangeAspect="1"/>
          </p:cNvPicPr>
          <p:nvPr/>
        </p:nvPicPr>
        <p:blipFill>
          <a:blip r:embed="rId8"/>
          <a:stretch>
            <a:fillRect/>
          </a:stretch>
        </p:blipFill>
        <p:spPr>
          <a:xfrm>
            <a:off x="1831310" y="4568208"/>
            <a:ext cx="1526253" cy="221958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 picture containing text, night sky&#10;&#10;Description automatically generated">
            <a:extLst>
              <a:ext uri="{FF2B5EF4-FFF2-40B4-BE49-F238E27FC236}">
                <a16:creationId xmlns:a16="http://schemas.microsoft.com/office/drawing/2014/main" id="{9461CD2D-9B0E-E2DA-A85B-15757EFFE4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3" name="Group 2">
            <a:extLst>
              <a:ext uri="{FF2B5EF4-FFF2-40B4-BE49-F238E27FC236}">
                <a16:creationId xmlns:a16="http://schemas.microsoft.com/office/drawing/2014/main" id="{6A6D430F-0ED3-B300-7949-4804CBDDE507}"/>
              </a:ext>
            </a:extLst>
          </p:cNvPr>
          <p:cNvGrpSpPr/>
          <p:nvPr/>
        </p:nvGrpSpPr>
        <p:grpSpPr>
          <a:xfrm>
            <a:off x="88322" y="651022"/>
            <a:ext cx="8967355" cy="46029"/>
            <a:chOff x="660400" y="787400"/>
            <a:chExt cx="10807702" cy="66262"/>
          </a:xfrm>
        </p:grpSpPr>
        <p:cxnSp>
          <p:nvCxnSpPr>
            <p:cNvPr id="15" name="Straight Connector 14">
              <a:extLst>
                <a:ext uri="{FF2B5EF4-FFF2-40B4-BE49-F238E27FC236}">
                  <a16:creationId xmlns:a16="http://schemas.microsoft.com/office/drawing/2014/main" id="{109702F2-B8E1-D7E7-B60F-F472E6FA6A12}"/>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BE5BD79-AA47-8D9B-C4A4-0869F6825136}"/>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
        <p:nvSpPr>
          <p:cNvPr id="17" name="Title 1">
            <a:extLst>
              <a:ext uri="{FF2B5EF4-FFF2-40B4-BE49-F238E27FC236}">
                <a16:creationId xmlns:a16="http://schemas.microsoft.com/office/drawing/2014/main" id="{25BC70CC-D6E1-B822-404A-E1870CF3FA7B}"/>
              </a:ext>
            </a:extLst>
          </p:cNvPr>
          <p:cNvSpPr txBox="1">
            <a:spLocks/>
          </p:cNvSpPr>
          <p:nvPr/>
        </p:nvSpPr>
        <p:spPr>
          <a:xfrm>
            <a:off x="88322" y="295901"/>
            <a:ext cx="8540773" cy="321755"/>
          </a:xfrm>
          <a:prstGeom prst="rect">
            <a:avLst/>
          </a:prstGeom>
          <a:noFill/>
        </p:spPr>
        <p:txBody>
          <a:bodyPr wrap="square">
            <a:spAutoFit/>
          </a:bodyPr>
          <a:lstStyle>
            <a:defPPr>
              <a:defRPr lang="en-US"/>
            </a:defPPr>
            <a:lvl1pPr>
              <a:lnSpc>
                <a:spcPts val="1406"/>
              </a:lnSpc>
              <a:spcAft>
                <a:spcPts val="1125"/>
              </a:spcAft>
              <a:defRPr sz="2800" b="1">
                <a:solidFill>
                  <a:schemeClr val="tx2">
                    <a:lumMod val="90000"/>
                    <a:lumOff val="10000"/>
                  </a:schemeClr>
                </a:solidFill>
                <a:latin typeface="+mj-lt"/>
              </a:defRPr>
            </a:lvl1pPr>
          </a:lstStyle>
          <a:p>
            <a:r>
              <a:rPr lang="en-GB" dirty="0"/>
              <a:t>SuDS in the UK</a:t>
            </a:r>
          </a:p>
        </p:txBody>
      </p:sp>
      <p:pic>
        <p:nvPicPr>
          <p:cNvPr id="18" name="Picture 17">
            <a:extLst>
              <a:ext uri="{FF2B5EF4-FFF2-40B4-BE49-F238E27FC236}">
                <a16:creationId xmlns:a16="http://schemas.microsoft.com/office/drawing/2014/main" id="{7E1E2476-3254-47CB-FB4E-BF6758936C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4455" y="4551217"/>
            <a:ext cx="1595186" cy="2236571"/>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34DEE828-81D8-D13A-63A6-1F4ED3A954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45514" y="4537655"/>
            <a:ext cx="1499460" cy="224741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CE79DCDF-DF6B-8349-BE4A-97AA84E5246D}"/>
              </a:ext>
            </a:extLst>
          </p:cNvPr>
          <p:cNvSpPr txBox="1"/>
          <p:nvPr/>
        </p:nvSpPr>
        <p:spPr>
          <a:xfrm>
            <a:off x="111521" y="783028"/>
            <a:ext cx="9209124" cy="646331"/>
          </a:xfrm>
          <a:prstGeom prst="rect">
            <a:avLst/>
          </a:prstGeom>
          <a:noFill/>
        </p:spPr>
        <p:txBody>
          <a:bodyPr wrap="square">
            <a:spAutoFit/>
          </a:bodyPr>
          <a:lstStyle/>
          <a:p>
            <a:r>
              <a:rPr lang="en-GB" sz="1800" dirty="0">
                <a:solidFill>
                  <a:schemeClr val="tx2">
                    <a:lumMod val="90000"/>
                    <a:lumOff val="10000"/>
                  </a:schemeClr>
                </a:solidFill>
                <a:latin typeface="Aptos "/>
              </a:rPr>
              <a:t>In the UK, SuDS are being integrated into urban planning, infrastructure projects, and public services, often mandated by policy or planning conditions</a:t>
            </a:r>
            <a:endParaRPr lang="en-GB" dirty="0"/>
          </a:p>
        </p:txBody>
      </p:sp>
      <p:pic>
        <p:nvPicPr>
          <p:cNvPr id="7" name="Picture 6">
            <a:extLst>
              <a:ext uri="{FF2B5EF4-FFF2-40B4-BE49-F238E27FC236}">
                <a16:creationId xmlns:a16="http://schemas.microsoft.com/office/drawing/2014/main" id="{65EB0220-CB44-8017-2170-FC84CF51CB5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06602" y="4551217"/>
            <a:ext cx="1595397" cy="2247410"/>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454A3216-8173-10D3-EC77-383CF3623375}"/>
              </a:ext>
            </a:extLst>
          </p:cNvPr>
          <p:cNvSpPr txBox="1"/>
          <p:nvPr/>
        </p:nvSpPr>
        <p:spPr>
          <a:xfrm>
            <a:off x="34979" y="4109892"/>
            <a:ext cx="4681104" cy="369332"/>
          </a:xfrm>
          <a:prstGeom prst="rect">
            <a:avLst/>
          </a:prstGeom>
          <a:noFill/>
        </p:spPr>
        <p:txBody>
          <a:bodyPr wrap="square">
            <a:spAutoFit/>
          </a:bodyPr>
          <a:lstStyle/>
          <a:p>
            <a:r>
              <a:rPr lang="en-GB" sz="1800" dirty="0">
                <a:solidFill>
                  <a:schemeClr val="tx2">
                    <a:lumMod val="90000"/>
                    <a:lumOff val="10000"/>
                  </a:schemeClr>
                </a:solidFill>
                <a:latin typeface="Aptos "/>
              </a:rPr>
              <a:t>Four Pillars of SuDS Design</a:t>
            </a:r>
          </a:p>
        </p:txBody>
      </p:sp>
    </p:spTree>
    <p:extLst>
      <p:ext uri="{BB962C8B-B14F-4D97-AF65-F5344CB8AC3E}">
        <p14:creationId xmlns:p14="http://schemas.microsoft.com/office/powerpoint/2010/main" val="251887915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22ACD-7D6A-DEAA-0E15-840ED55D79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AF6158-73BA-6CE3-8034-77D6D82EDA7E}"/>
              </a:ext>
            </a:extLst>
          </p:cNvPr>
          <p:cNvSpPr txBox="1"/>
          <p:nvPr/>
        </p:nvSpPr>
        <p:spPr>
          <a:xfrm>
            <a:off x="83128" y="709080"/>
            <a:ext cx="8823411" cy="1107996"/>
          </a:xfrm>
          <a:prstGeom prst="rect">
            <a:avLst/>
          </a:prstGeom>
          <a:noFill/>
        </p:spPr>
        <p:txBody>
          <a:bodyPr wrap="square">
            <a:spAutoFit/>
          </a:bodyPr>
          <a:lstStyle/>
          <a:p>
            <a:pPr>
              <a:spcAft>
                <a:spcPts val="675"/>
              </a:spcAft>
            </a:pPr>
            <a:r>
              <a:rPr lang="en-GB" sz="2200" b="1" dirty="0">
                <a:solidFill>
                  <a:srgbClr val="FF0000"/>
                </a:solidFill>
              </a:rPr>
              <a:t>Multi-Functional Design:</a:t>
            </a:r>
            <a:r>
              <a:rPr lang="en-GB" sz="2200" dirty="0">
                <a:solidFill>
                  <a:srgbClr val="FF0000"/>
                </a:solidFill>
              </a:rPr>
              <a:t> </a:t>
            </a:r>
            <a:r>
              <a:rPr lang="en-GB" sz="2200" dirty="0">
                <a:solidFill>
                  <a:schemeClr val="tx2">
                    <a:lumMod val="90000"/>
                    <a:lumOff val="10000"/>
                  </a:schemeClr>
                </a:solidFill>
              </a:rPr>
              <a:t>Infrastructure should be designed to serve multiple purposes to ensure multiple benefits, greater return on investment and adaptability to climate change.</a:t>
            </a:r>
          </a:p>
        </p:txBody>
      </p:sp>
      <p:pic>
        <p:nvPicPr>
          <p:cNvPr id="31" name="Picture 30">
            <a:extLst>
              <a:ext uri="{FF2B5EF4-FFF2-40B4-BE49-F238E27FC236}">
                <a16:creationId xmlns:a16="http://schemas.microsoft.com/office/drawing/2014/main" id="{2BFF8CFE-5975-0829-7CDB-1E9920498D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2649" y="4039836"/>
            <a:ext cx="2719281" cy="2434311"/>
          </a:xfrm>
          <a:prstGeom prst="rect">
            <a:avLst/>
          </a:prstGeom>
          <a:ln w="12700">
            <a:solidFill>
              <a:schemeClr val="tx1"/>
            </a:solidFill>
          </a:ln>
        </p:spPr>
      </p:pic>
      <p:sp>
        <p:nvSpPr>
          <p:cNvPr id="33" name="TextBox 32">
            <a:extLst>
              <a:ext uri="{FF2B5EF4-FFF2-40B4-BE49-F238E27FC236}">
                <a16:creationId xmlns:a16="http://schemas.microsoft.com/office/drawing/2014/main" id="{64D6D96E-3A09-393A-66B4-4B3D21ABCDA0}"/>
              </a:ext>
            </a:extLst>
          </p:cNvPr>
          <p:cNvSpPr txBox="1"/>
          <p:nvPr/>
        </p:nvSpPr>
        <p:spPr>
          <a:xfrm>
            <a:off x="0" y="6428233"/>
            <a:ext cx="3746177" cy="369332"/>
          </a:xfrm>
          <a:prstGeom prst="rect">
            <a:avLst/>
          </a:prstGeom>
          <a:noFill/>
        </p:spPr>
        <p:txBody>
          <a:bodyPr wrap="square">
            <a:spAutoFit/>
          </a:bodyPr>
          <a:lstStyle/>
          <a:p>
            <a:pPr>
              <a:spcAft>
                <a:spcPts val="563"/>
              </a:spcAft>
            </a:pPr>
            <a:r>
              <a:rPr lang="en-GB" i="1" dirty="0">
                <a:solidFill>
                  <a:schemeClr val="tx2">
                    <a:lumMod val="90000"/>
                    <a:lumOff val="10000"/>
                  </a:schemeClr>
                </a:solidFill>
              </a:rPr>
              <a:t>Eden Dock - London’s Canary Wharf</a:t>
            </a:r>
          </a:p>
        </p:txBody>
      </p:sp>
      <p:pic>
        <p:nvPicPr>
          <p:cNvPr id="5" name="Picture 4" descr="A picture containing text, night sky&#10;&#10;Description automatically generated">
            <a:extLst>
              <a:ext uri="{FF2B5EF4-FFF2-40B4-BE49-F238E27FC236}">
                <a16:creationId xmlns:a16="http://schemas.microsoft.com/office/drawing/2014/main" id="{7656A6DF-4DB5-A7A8-3A8D-B8F85A15DC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6" name="Group 5">
            <a:extLst>
              <a:ext uri="{FF2B5EF4-FFF2-40B4-BE49-F238E27FC236}">
                <a16:creationId xmlns:a16="http://schemas.microsoft.com/office/drawing/2014/main" id="{D72264DF-48F4-B376-B9DC-D0B47FAB8896}"/>
              </a:ext>
            </a:extLst>
          </p:cNvPr>
          <p:cNvGrpSpPr/>
          <p:nvPr/>
        </p:nvGrpSpPr>
        <p:grpSpPr>
          <a:xfrm>
            <a:off x="88322" y="651022"/>
            <a:ext cx="8967355" cy="46029"/>
            <a:chOff x="660400" y="787400"/>
            <a:chExt cx="10807702" cy="66262"/>
          </a:xfrm>
        </p:grpSpPr>
        <p:cxnSp>
          <p:nvCxnSpPr>
            <p:cNvPr id="7" name="Straight Connector 6">
              <a:extLst>
                <a:ext uri="{FF2B5EF4-FFF2-40B4-BE49-F238E27FC236}">
                  <a16:creationId xmlns:a16="http://schemas.microsoft.com/office/drawing/2014/main" id="{616D5C0E-1DD2-3637-2EF9-81120C817DBF}"/>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8A0E008-A326-A056-373D-E25476000800}"/>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
        <p:nvSpPr>
          <p:cNvPr id="9" name="Title 1">
            <a:extLst>
              <a:ext uri="{FF2B5EF4-FFF2-40B4-BE49-F238E27FC236}">
                <a16:creationId xmlns:a16="http://schemas.microsoft.com/office/drawing/2014/main" id="{31BA8922-AC5B-19DC-2877-0E0C208A3A80}"/>
              </a:ext>
            </a:extLst>
          </p:cNvPr>
          <p:cNvSpPr txBox="1">
            <a:spLocks/>
          </p:cNvSpPr>
          <p:nvPr/>
        </p:nvSpPr>
        <p:spPr>
          <a:xfrm>
            <a:off x="88322" y="295901"/>
            <a:ext cx="8540773" cy="321755"/>
          </a:xfrm>
          <a:prstGeom prst="rect">
            <a:avLst/>
          </a:prstGeom>
          <a:noFill/>
        </p:spPr>
        <p:txBody>
          <a:bodyPr wrap="square">
            <a:spAutoFit/>
          </a:bodyPr>
          <a:lstStyle>
            <a:defPPr>
              <a:defRPr lang="en-US"/>
            </a:defPPr>
            <a:lvl1pPr>
              <a:lnSpc>
                <a:spcPts val="1406"/>
              </a:lnSpc>
              <a:spcAft>
                <a:spcPts val="1125"/>
              </a:spcAft>
              <a:defRPr sz="2800" b="1">
                <a:solidFill>
                  <a:schemeClr val="tx2">
                    <a:lumMod val="90000"/>
                    <a:lumOff val="10000"/>
                  </a:schemeClr>
                </a:solidFill>
                <a:latin typeface="+mj-lt"/>
              </a:defRPr>
            </a:lvl1pPr>
          </a:lstStyle>
          <a:p>
            <a:r>
              <a:rPr lang="en-GB" dirty="0"/>
              <a:t>Exemplar Projects</a:t>
            </a:r>
          </a:p>
        </p:txBody>
      </p:sp>
      <p:pic>
        <p:nvPicPr>
          <p:cNvPr id="11" name="Picture 2">
            <a:extLst>
              <a:ext uri="{FF2B5EF4-FFF2-40B4-BE49-F238E27FC236}">
                <a16:creationId xmlns:a16="http://schemas.microsoft.com/office/drawing/2014/main" id="{9A4D671C-3A3A-9AB6-F000-81525B198C0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5474" y="1944065"/>
            <a:ext cx="4128712" cy="2322400"/>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CA91DB6-BD04-75E0-2BDE-C874E74A316C}"/>
              </a:ext>
            </a:extLst>
          </p:cNvPr>
          <p:cNvSpPr txBox="1"/>
          <p:nvPr/>
        </p:nvSpPr>
        <p:spPr>
          <a:xfrm>
            <a:off x="855474" y="3902671"/>
            <a:ext cx="3274260" cy="369332"/>
          </a:xfrm>
          <a:prstGeom prst="rect">
            <a:avLst/>
          </a:prstGeom>
          <a:noFill/>
        </p:spPr>
        <p:txBody>
          <a:bodyPr wrap="square">
            <a:spAutoFit/>
          </a:bodyPr>
          <a:lstStyle/>
          <a:p>
            <a:r>
              <a:rPr lang="en-GB" i="1" dirty="0">
                <a:solidFill>
                  <a:srgbClr val="FF0000"/>
                </a:solidFill>
              </a:rPr>
              <a:t>Chase Farm Hospital, Enfield</a:t>
            </a:r>
          </a:p>
        </p:txBody>
      </p:sp>
      <p:pic>
        <p:nvPicPr>
          <p:cNvPr id="2054" name="Picture 6">
            <a:extLst>
              <a:ext uri="{FF2B5EF4-FFF2-40B4-BE49-F238E27FC236}">
                <a16:creationId xmlns:a16="http://schemas.microsoft.com/office/drawing/2014/main" id="{604E5E2F-477E-4B39-E02D-135A10B2A1C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3280" y="1583314"/>
            <a:ext cx="3597154" cy="2204506"/>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B1DF90E-DB39-783B-D0B7-9CFE1B03ABA5}"/>
              </a:ext>
            </a:extLst>
          </p:cNvPr>
          <p:cNvSpPr txBox="1"/>
          <p:nvPr/>
        </p:nvSpPr>
        <p:spPr>
          <a:xfrm>
            <a:off x="5333280" y="3388836"/>
            <a:ext cx="5318124" cy="338554"/>
          </a:xfrm>
          <a:prstGeom prst="rect">
            <a:avLst/>
          </a:prstGeom>
          <a:noFill/>
        </p:spPr>
        <p:txBody>
          <a:bodyPr wrap="square">
            <a:spAutoFit/>
          </a:bodyPr>
          <a:lstStyle>
            <a:defPPr>
              <a:defRPr lang="en-US"/>
            </a:defPPr>
            <a:lvl1pPr>
              <a:defRPr i="1">
                <a:solidFill>
                  <a:srgbClr val="FF0000"/>
                </a:solidFill>
              </a:defRPr>
            </a:lvl1pPr>
          </a:lstStyle>
          <a:p>
            <a:r>
              <a:rPr lang="en-GB" sz="1600" dirty="0">
                <a:solidFill>
                  <a:schemeClr val="bg1"/>
                </a:solidFill>
              </a:rPr>
              <a:t>Monkwearmouth</a:t>
            </a:r>
            <a:r>
              <a:rPr lang="en-GB" sz="1600" dirty="0"/>
              <a:t> </a:t>
            </a:r>
            <a:r>
              <a:rPr lang="en-GB" sz="1600" dirty="0">
                <a:solidFill>
                  <a:schemeClr val="bg1"/>
                </a:solidFill>
              </a:rPr>
              <a:t>Hospital in Sunderland</a:t>
            </a:r>
          </a:p>
        </p:txBody>
      </p:sp>
      <p:sp>
        <p:nvSpPr>
          <p:cNvPr id="15" name="TextBox 14">
            <a:extLst>
              <a:ext uri="{FF2B5EF4-FFF2-40B4-BE49-F238E27FC236}">
                <a16:creationId xmlns:a16="http://schemas.microsoft.com/office/drawing/2014/main" id="{5695B499-FB8D-56E4-C1F0-4614AE2A7C00}"/>
              </a:ext>
            </a:extLst>
          </p:cNvPr>
          <p:cNvSpPr txBox="1"/>
          <p:nvPr/>
        </p:nvSpPr>
        <p:spPr>
          <a:xfrm>
            <a:off x="5192006" y="3824392"/>
            <a:ext cx="4016680" cy="215444"/>
          </a:xfrm>
          <a:prstGeom prst="rect">
            <a:avLst/>
          </a:prstGeom>
          <a:noFill/>
        </p:spPr>
        <p:txBody>
          <a:bodyPr wrap="square">
            <a:spAutoFit/>
          </a:bodyPr>
          <a:lstStyle/>
          <a:p>
            <a:pPr>
              <a:spcAft>
                <a:spcPts val="1500"/>
              </a:spcAft>
            </a:pPr>
            <a:r>
              <a:rPr lang="en-GB" sz="800" dirty="0">
                <a:solidFill>
                  <a:srgbClr val="333333"/>
                </a:solidFill>
                <a:latin typeface="Oxygen" panose="02000503000000000000" pitchFamily="2" charset="0"/>
                <a:hlinkClick r:id="rId6"/>
              </a:rPr>
              <a:t>https://www.tobermore.co.uk/professional/project/monkwearmouth-hospital/</a:t>
            </a:r>
            <a:endParaRPr lang="en-GB" sz="1400" dirty="0"/>
          </a:p>
        </p:txBody>
      </p:sp>
      <p:pic>
        <p:nvPicPr>
          <p:cNvPr id="23" name="Picture 22">
            <a:extLst>
              <a:ext uri="{FF2B5EF4-FFF2-40B4-BE49-F238E27FC236}">
                <a16:creationId xmlns:a16="http://schemas.microsoft.com/office/drawing/2014/main" id="{AE86D15C-E022-2B3F-F98B-7FB619F2214F}"/>
              </a:ext>
            </a:extLst>
          </p:cNvPr>
          <p:cNvPicPr>
            <a:picLocks noChangeAspect="1"/>
          </p:cNvPicPr>
          <p:nvPr/>
        </p:nvPicPr>
        <p:blipFill>
          <a:blip r:embed="rId7"/>
          <a:stretch>
            <a:fillRect/>
          </a:stretch>
        </p:blipFill>
        <p:spPr>
          <a:xfrm>
            <a:off x="3509116" y="4096674"/>
            <a:ext cx="3804593" cy="2770663"/>
          </a:xfrm>
          <a:prstGeom prst="rect">
            <a:avLst/>
          </a:prstGeom>
          <a:ln w="12700">
            <a:solidFill>
              <a:schemeClr val="tx1"/>
            </a:solidFill>
          </a:ln>
        </p:spPr>
      </p:pic>
      <p:sp>
        <p:nvSpPr>
          <p:cNvPr id="32" name="TextBox 31">
            <a:extLst>
              <a:ext uri="{FF2B5EF4-FFF2-40B4-BE49-F238E27FC236}">
                <a16:creationId xmlns:a16="http://schemas.microsoft.com/office/drawing/2014/main" id="{9DEE1325-418A-16D6-88CA-DB4DA1FA2070}"/>
              </a:ext>
            </a:extLst>
          </p:cNvPr>
          <p:cNvSpPr txBox="1"/>
          <p:nvPr/>
        </p:nvSpPr>
        <p:spPr>
          <a:xfrm>
            <a:off x="7313709" y="4434125"/>
            <a:ext cx="1400175" cy="1477328"/>
          </a:xfrm>
          <a:prstGeom prst="rect">
            <a:avLst/>
          </a:prstGeom>
          <a:noFill/>
        </p:spPr>
        <p:txBody>
          <a:bodyPr wrap="square">
            <a:spAutoFit/>
          </a:bodyPr>
          <a:lstStyle/>
          <a:p>
            <a:r>
              <a:rPr lang="en-GB" i="1" dirty="0">
                <a:solidFill>
                  <a:schemeClr val="tx2">
                    <a:lumMod val="90000"/>
                    <a:lumOff val="10000"/>
                  </a:schemeClr>
                </a:solidFill>
              </a:rPr>
              <a:t>Raingardens Retrofit at Basildon University Hospital </a:t>
            </a:r>
          </a:p>
        </p:txBody>
      </p:sp>
      <p:pic>
        <p:nvPicPr>
          <p:cNvPr id="35" name="Picture 34">
            <a:extLst>
              <a:ext uri="{FF2B5EF4-FFF2-40B4-BE49-F238E27FC236}">
                <a16:creationId xmlns:a16="http://schemas.microsoft.com/office/drawing/2014/main" id="{039F6054-C327-DDA1-B5CB-07786570B907}"/>
              </a:ext>
            </a:extLst>
          </p:cNvPr>
          <p:cNvPicPr>
            <a:picLocks noChangeAspect="1"/>
          </p:cNvPicPr>
          <p:nvPr/>
        </p:nvPicPr>
        <p:blipFill>
          <a:blip r:embed="rId8"/>
          <a:stretch>
            <a:fillRect/>
          </a:stretch>
        </p:blipFill>
        <p:spPr>
          <a:xfrm>
            <a:off x="7426325" y="6529665"/>
            <a:ext cx="1717675" cy="275162"/>
          </a:xfrm>
          <a:prstGeom prst="rect">
            <a:avLst/>
          </a:prstGeom>
        </p:spPr>
      </p:pic>
    </p:spTree>
    <p:extLst>
      <p:ext uri="{BB962C8B-B14F-4D97-AF65-F5344CB8AC3E}">
        <p14:creationId xmlns:p14="http://schemas.microsoft.com/office/powerpoint/2010/main" val="1797202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611423-5AEC-C2BC-CD15-287665716329}"/>
              </a:ext>
            </a:extLst>
          </p:cNvPr>
          <p:cNvSpPr txBox="1">
            <a:spLocks/>
          </p:cNvSpPr>
          <p:nvPr/>
        </p:nvSpPr>
        <p:spPr>
          <a:xfrm>
            <a:off x="-490788" y="104626"/>
            <a:ext cx="5381747" cy="512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tx2">
                    <a:lumMod val="90000"/>
                    <a:lumOff val="10000"/>
                  </a:schemeClr>
                </a:solidFill>
                <a:ea typeface="+mn-ea"/>
                <a:cs typeface="+mn-cs"/>
              </a:rPr>
              <a:t>Our Vision – SuDS Life Cycle </a:t>
            </a:r>
          </a:p>
        </p:txBody>
      </p:sp>
      <p:pic>
        <p:nvPicPr>
          <p:cNvPr id="5" name="Picture 4" descr="A picture containing text, night sky&#10;&#10;Description automatically generated">
            <a:extLst>
              <a:ext uri="{FF2B5EF4-FFF2-40B4-BE49-F238E27FC236}">
                <a16:creationId xmlns:a16="http://schemas.microsoft.com/office/drawing/2014/main" id="{682150F8-35B3-5E09-E1A9-363994ADB9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6" name="Group 5">
            <a:extLst>
              <a:ext uri="{FF2B5EF4-FFF2-40B4-BE49-F238E27FC236}">
                <a16:creationId xmlns:a16="http://schemas.microsoft.com/office/drawing/2014/main" id="{FCD94D1F-B383-FE60-2960-3031FD92933E}"/>
              </a:ext>
            </a:extLst>
          </p:cNvPr>
          <p:cNvGrpSpPr/>
          <p:nvPr/>
        </p:nvGrpSpPr>
        <p:grpSpPr>
          <a:xfrm>
            <a:off x="88322" y="651022"/>
            <a:ext cx="8967355" cy="46029"/>
            <a:chOff x="660400" y="787400"/>
            <a:chExt cx="10807702" cy="66262"/>
          </a:xfrm>
        </p:grpSpPr>
        <p:cxnSp>
          <p:nvCxnSpPr>
            <p:cNvPr id="7" name="Straight Connector 6">
              <a:extLst>
                <a:ext uri="{FF2B5EF4-FFF2-40B4-BE49-F238E27FC236}">
                  <a16:creationId xmlns:a16="http://schemas.microsoft.com/office/drawing/2014/main" id="{679FE27C-2B7F-1055-70D2-CC0BCFD89A72}"/>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17EB40-60C8-86AB-5E1B-5511C1D55E56}"/>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pic>
        <p:nvPicPr>
          <p:cNvPr id="11" name="Picture 10">
            <a:extLst>
              <a:ext uri="{FF2B5EF4-FFF2-40B4-BE49-F238E27FC236}">
                <a16:creationId xmlns:a16="http://schemas.microsoft.com/office/drawing/2014/main" id="{CE55AE95-B24A-E7A5-64E0-044E6E7E2DD5}"/>
              </a:ext>
            </a:extLst>
          </p:cNvPr>
          <p:cNvPicPr>
            <a:picLocks noChangeAspect="1"/>
          </p:cNvPicPr>
          <p:nvPr/>
        </p:nvPicPr>
        <p:blipFill>
          <a:blip r:embed="rId4"/>
          <a:stretch>
            <a:fillRect/>
          </a:stretch>
        </p:blipFill>
        <p:spPr>
          <a:xfrm>
            <a:off x="4666884" y="1516690"/>
            <a:ext cx="4477116" cy="4338074"/>
          </a:xfrm>
          <a:prstGeom prst="rect">
            <a:avLst/>
          </a:prstGeom>
        </p:spPr>
      </p:pic>
      <p:sp>
        <p:nvSpPr>
          <p:cNvPr id="19" name="TextBox 18">
            <a:extLst>
              <a:ext uri="{FF2B5EF4-FFF2-40B4-BE49-F238E27FC236}">
                <a16:creationId xmlns:a16="http://schemas.microsoft.com/office/drawing/2014/main" id="{8E248177-7BF8-7308-E9AE-4A8A0B30BEF9}"/>
              </a:ext>
            </a:extLst>
          </p:cNvPr>
          <p:cNvSpPr txBox="1"/>
          <p:nvPr/>
        </p:nvSpPr>
        <p:spPr>
          <a:xfrm>
            <a:off x="85423" y="872583"/>
            <a:ext cx="8478981" cy="461665"/>
          </a:xfrm>
          <a:prstGeom prst="rect">
            <a:avLst/>
          </a:prstGeom>
          <a:noFill/>
        </p:spPr>
        <p:txBody>
          <a:bodyPr wrap="square">
            <a:spAutoFit/>
          </a:bodyPr>
          <a:lstStyle/>
          <a:p>
            <a:pPr>
              <a:buNone/>
            </a:pPr>
            <a:r>
              <a:rPr lang="en-GB" sz="2400" b="1" dirty="0">
                <a:solidFill>
                  <a:schemeClr val="tx2">
                    <a:lumMod val="90000"/>
                    <a:lumOff val="10000"/>
                  </a:schemeClr>
                </a:solidFill>
                <a:latin typeface="Aptos "/>
              </a:rPr>
              <a:t>Key Challenges in Delivering Effective SuDS</a:t>
            </a:r>
          </a:p>
        </p:txBody>
      </p:sp>
      <p:sp>
        <p:nvSpPr>
          <p:cNvPr id="18" name="Rectangle 1">
            <a:extLst>
              <a:ext uri="{FF2B5EF4-FFF2-40B4-BE49-F238E27FC236}">
                <a16:creationId xmlns:a16="http://schemas.microsoft.com/office/drawing/2014/main" id="{FD74EF1D-5F2D-3A8A-1C09-C539E680E510}"/>
              </a:ext>
            </a:extLst>
          </p:cNvPr>
          <p:cNvSpPr>
            <a:spLocks noChangeArrowheads="1"/>
          </p:cNvSpPr>
          <p:nvPr/>
        </p:nvSpPr>
        <p:spPr bwMode="auto">
          <a:xfrm>
            <a:off x="88324" y="1508399"/>
            <a:ext cx="4891823"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Fragmented Roles &amp; Responsibilities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Weak Regulation and Enforcement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Skills and Knowledge Gaps Across Sectors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Planning Trade-offs and Competing Priorities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rgbClr val="FF0000"/>
                </a:solidFill>
                <a:effectLst/>
              </a:rPr>
              <a:t>Poor Understanding of Long-Term Performance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Lack of Data to Demonstrate Impact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Maintenance Costs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Inconsistent or Poor Maintenance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chemeClr val="tx2"/>
                </a:solidFill>
                <a:effectLst/>
              </a:rPr>
              <a:t>Limited Monitoring and Evaluation</a:t>
            </a:r>
          </a:p>
          <a:p>
            <a:pPr marL="285750" indent="-285750" defTabSz="914400" eaLnBrk="0" fontAlgn="base" hangingPunct="0">
              <a:spcBef>
                <a:spcPct val="0"/>
              </a:spcBef>
              <a:spcAft>
                <a:spcPct val="0"/>
              </a:spcAft>
              <a:buFont typeface="Arial" panose="020B0604020202020204" pitchFamily="34" charset="0"/>
              <a:buChar char="•"/>
            </a:pPr>
            <a:r>
              <a:rPr kumimoji="0" lang="en-US" altLang="en-US" sz="2200" i="0" u="none" strike="noStrike" cap="none" normalizeH="0" baseline="0" dirty="0">
                <a:ln>
                  <a:noFill/>
                </a:ln>
                <a:solidFill>
                  <a:schemeClr val="tx2"/>
                </a:solidFill>
                <a:effectLst/>
              </a:rPr>
              <a:t>Low Public Awareness &amp; Engagement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200" i="0" u="none" strike="noStrike" cap="none" normalizeH="0" baseline="0" dirty="0">
              <a:ln>
                <a:noFill/>
              </a:ln>
              <a:solidFill>
                <a:schemeClr val="tx2"/>
              </a:solidFill>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CE4387-3A6C-869B-E010-622109F473FE}"/>
              </a:ext>
            </a:extLst>
          </p:cNvPr>
          <p:cNvSpPr txBox="1"/>
          <p:nvPr/>
        </p:nvSpPr>
        <p:spPr>
          <a:xfrm>
            <a:off x="88322" y="846526"/>
            <a:ext cx="7683175" cy="654025"/>
          </a:xfrm>
          <a:prstGeom prst="rect">
            <a:avLst/>
          </a:prstGeom>
          <a:noFill/>
        </p:spPr>
        <p:txBody>
          <a:bodyPr wrap="square" lIns="68580" tIns="34290" rIns="68580" bIns="34290" rtlCol="0" anchor="t">
            <a:spAutoFit/>
          </a:bodyPr>
          <a:lstStyle/>
          <a:p>
            <a:pPr defTabSz="685800">
              <a:defRPr/>
            </a:pPr>
            <a:r>
              <a:rPr lang="en-GB" sz="2000" dirty="0">
                <a:solidFill>
                  <a:schemeClr val="tx2">
                    <a:lumMod val="90000"/>
                    <a:lumOff val="10000"/>
                  </a:schemeClr>
                </a:solidFill>
                <a:latin typeface="Aptos "/>
              </a:rPr>
              <a:t>Smart Sustainable Drainage System Health Monitoring (Smart SuDS)</a:t>
            </a:r>
          </a:p>
          <a:p>
            <a:pPr defTabSz="685800">
              <a:defRPr/>
            </a:pPr>
            <a:endParaRPr lang="en-GB" b="1" dirty="0">
              <a:latin typeface="Calibri" panose="020F0502020204030204"/>
            </a:endParaRPr>
          </a:p>
        </p:txBody>
      </p:sp>
      <p:sp>
        <p:nvSpPr>
          <p:cNvPr id="7" name="TextBox 6">
            <a:extLst>
              <a:ext uri="{FF2B5EF4-FFF2-40B4-BE49-F238E27FC236}">
                <a16:creationId xmlns:a16="http://schemas.microsoft.com/office/drawing/2014/main" id="{E7CD95C7-7854-9A81-CFFA-139B0494F2B6}"/>
              </a:ext>
            </a:extLst>
          </p:cNvPr>
          <p:cNvSpPr txBox="1"/>
          <p:nvPr/>
        </p:nvSpPr>
        <p:spPr>
          <a:xfrm>
            <a:off x="245711" y="1339750"/>
            <a:ext cx="3153254" cy="1361911"/>
          </a:xfrm>
          <a:prstGeom prst="rect">
            <a:avLst/>
          </a:prstGeom>
          <a:solidFill>
            <a:schemeClr val="accent6">
              <a:lumMod val="20000"/>
              <a:lumOff val="80000"/>
            </a:schemeClr>
          </a:solidFill>
          <a:ln>
            <a:solidFill>
              <a:srgbClr val="000000"/>
            </a:solidFill>
          </a:ln>
        </p:spPr>
        <p:txBody>
          <a:bodyPr wrap="square">
            <a:spAutoFit/>
          </a:bodyPr>
          <a:lstStyle/>
          <a:p>
            <a:pPr defTabSz="685800">
              <a:defRPr/>
            </a:pPr>
            <a:r>
              <a:rPr lang="en-GB" sz="1500" b="1" dirty="0">
                <a:latin typeface="Calibri" panose="020F0502020204030204"/>
              </a:rPr>
              <a:t>Aim</a:t>
            </a:r>
            <a:r>
              <a:rPr lang="en-GB" sz="1350" dirty="0">
                <a:latin typeface="Calibri" panose="020F0502020204030204"/>
              </a:rPr>
              <a:t>: ‘to propose a smart system through state-of-the-art AI-driven models and remote sensing technologies (e.g., multispectral imagery, IoT devices, wireless sensors) to automate SuDS health monitoring and maintenance process’. </a:t>
            </a:r>
          </a:p>
        </p:txBody>
      </p:sp>
      <p:pic>
        <p:nvPicPr>
          <p:cNvPr id="3074" name="Picture 2" descr="Mahdi MAKTABDAR OGHAZ | Lecturer | Ph.D | Anglia Ruskin University | ARU |  Department of Computing and Technology">
            <a:extLst>
              <a:ext uri="{FF2B5EF4-FFF2-40B4-BE49-F238E27FC236}">
                <a16:creationId xmlns:a16="http://schemas.microsoft.com/office/drawing/2014/main" id="{A46FFD38-9595-C550-4D85-E1A2C67B432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769" y="6018844"/>
            <a:ext cx="699614" cy="699614"/>
          </a:xfrm>
          <a:prstGeom prst="rect">
            <a:avLst/>
          </a:prstGeom>
          <a:ln w="12700">
            <a:solidFill>
              <a:srgbClr val="000000"/>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B8AFEE9-1836-BA8A-1445-DF304D748455}"/>
              </a:ext>
            </a:extLst>
          </p:cNvPr>
          <p:cNvPicPr>
            <a:picLocks noChangeAspect="1"/>
          </p:cNvPicPr>
          <p:nvPr/>
        </p:nvPicPr>
        <p:blipFill>
          <a:blip r:embed="rId4"/>
          <a:stretch>
            <a:fillRect/>
          </a:stretch>
        </p:blipFill>
        <p:spPr>
          <a:xfrm>
            <a:off x="953491" y="5195919"/>
            <a:ext cx="613697" cy="699614"/>
          </a:xfrm>
          <a:prstGeom prst="rect">
            <a:avLst/>
          </a:prstGeom>
          <a:ln w="12700">
            <a:solidFill>
              <a:srgbClr val="000000"/>
            </a:solidFill>
          </a:ln>
        </p:spPr>
      </p:pic>
      <p:pic>
        <p:nvPicPr>
          <p:cNvPr id="3078" name="Picture 6" descr="Maryam Imani">
            <a:extLst>
              <a:ext uri="{FF2B5EF4-FFF2-40B4-BE49-F238E27FC236}">
                <a16:creationId xmlns:a16="http://schemas.microsoft.com/office/drawing/2014/main" id="{3D17FA5A-668A-FB79-8457-26DBA509A12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0186" y="5192627"/>
            <a:ext cx="706197" cy="706197"/>
          </a:xfrm>
          <a:prstGeom prst="rect">
            <a:avLst/>
          </a:prstGeom>
          <a:ln w="12700">
            <a:solidFill>
              <a:srgbClr val="00000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9280372-2DED-DFA2-183D-8CB1C963EF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64768" y="1507426"/>
            <a:ext cx="1793403" cy="1248194"/>
          </a:xfrm>
          <a:prstGeom prst="rect">
            <a:avLst/>
          </a:prstGeom>
          <a:ln w="12700">
            <a:solidFill>
              <a:srgbClr val="000000"/>
            </a:solidFill>
          </a:ln>
        </p:spPr>
      </p:pic>
      <p:pic>
        <p:nvPicPr>
          <p:cNvPr id="21" name="Picture 20" descr="A person standing in a room with a computer">
            <a:extLst>
              <a:ext uri="{FF2B5EF4-FFF2-40B4-BE49-F238E27FC236}">
                <a16:creationId xmlns:a16="http://schemas.microsoft.com/office/drawing/2014/main" id="{60C80AEB-8ED7-9039-0B19-A4E300F7B1A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64767" y="2809296"/>
            <a:ext cx="1793403" cy="1185307"/>
          </a:xfrm>
          <a:prstGeom prst="rect">
            <a:avLst/>
          </a:prstGeom>
          <a:ln w="12700">
            <a:solidFill>
              <a:srgbClr val="000000"/>
            </a:solidFill>
          </a:ln>
        </p:spPr>
      </p:pic>
      <p:pic>
        <p:nvPicPr>
          <p:cNvPr id="23" name="Picture 22" descr="A picture containing indoor, house, clothing, wall">
            <a:extLst>
              <a:ext uri="{FF2B5EF4-FFF2-40B4-BE49-F238E27FC236}">
                <a16:creationId xmlns:a16="http://schemas.microsoft.com/office/drawing/2014/main" id="{2E25238B-34CE-9E51-1251-303D3AB3C5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64767" y="4048280"/>
            <a:ext cx="1793403" cy="1260257"/>
          </a:xfrm>
          <a:prstGeom prst="rect">
            <a:avLst/>
          </a:prstGeom>
          <a:ln w="12700">
            <a:solidFill>
              <a:srgbClr val="000000"/>
            </a:solidFill>
          </a:ln>
        </p:spPr>
      </p:pic>
      <p:pic>
        <p:nvPicPr>
          <p:cNvPr id="25" name="Picture 24" descr="A person using a saw to cut wood">
            <a:extLst>
              <a:ext uri="{FF2B5EF4-FFF2-40B4-BE49-F238E27FC236}">
                <a16:creationId xmlns:a16="http://schemas.microsoft.com/office/drawing/2014/main" id="{8288EC1A-A1B9-62D5-B4F6-07DED147A69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23102" y="1508246"/>
            <a:ext cx="1793404" cy="1247373"/>
          </a:xfrm>
          <a:prstGeom prst="rect">
            <a:avLst/>
          </a:prstGeom>
          <a:ln w="12700">
            <a:solidFill>
              <a:srgbClr val="000000"/>
            </a:solidFill>
          </a:ln>
        </p:spPr>
      </p:pic>
      <p:pic>
        <p:nvPicPr>
          <p:cNvPr id="9" name="Picture 8" descr="A picture containing composite material, ground, outdoor, construction&#10;&#10;Description automatically generated">
            <a:extLst>
              <a:ext uri="{FF2B5EF4-FFF2-40B4-BE49-F238E27FC236}">
                <a16:creationId xmlns:a16="http://schemas.microsoft.com/office/drawing/2014/main" id="{3B09CF1E-8F70-34F1-7D5E-9D731F13F45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423101" y="2803981"/>
            <a:ext cx="1785647" cy="1190622"/>
          </a:xfrm>
          <a:prstGeom prst="rect">
            <a:avLst/>
          </a:prstGeom>
          <a:ln w="12700">
            <a:solidFill>
              <a:srgbClr val="000000"/>
            </a:solidFill>
          </a:ln>
        </p:spPr>
      </p:pic>
      <p:pic>
        <p:nvPicPr>
          <p:cNvPr id="15" name="Picture 14" descr="A picture containing ground, indoor, outdoor&#10;&#10;Description automatically generated">
            <a:extLst>
              <a:ext uri="{FF2B5EF4-FFF2-40B4-BE49-F238E27FC236}">
                <a16:creationId xmlns:a16="http://schemas.microsoft.com/office/drawing/2014/main" id="{F763E55D-BD1B-A0A8-D396-D63CDE5BB89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415343" y="4042964"/>
            <a:ext cx="1793405" cy="1259804"/>
          </a:xfrm>
          <a:prstGeom prst="rect">
            <a:avLst/>
          </a:prstGeom>
          <a:ln w="12700">
            <a:solidFill>
              <a:srgbClr val="000000"/>
            </a:solidFill>
          </a:ln>
        </p:spPr>
      </p:pic>
      <p:pic>
        <p:nvPicPr>
          <p:cNvPr id="4098" name="Picture 2" descr="Infiltration trench">
            <a:extLst>
              <a:ext uri="{FF2B5EF4-FFF2-40B4-BE49-F238E27FC236}">
                <a16:creationId xmlns:a16="http://schemas.microsoft.com/office/drawing/2014/main" id="{B62C9562-66E1-6AB6-46EB-196A97B16543}"/>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199080" y="3357305"/>
            <a:ext cx="1911248" cy="1444547"/>
          </a:xfrm>
          <a:prstGeom prst="rect">
            <a:avLst/>
          </a:prstGeom>
          <a:ln w="12700">
            <a:solidFill>
              <a:srgbClr val="000000"/>
            </a:solidFill>
          </a:ln>
          <a:extLst>
            <a:ext uri="{909E8E84-426E-40DD-AFC4-6F175D3DCCD1}">
              <a14:hiddenFill xmlns:a14="http://schemas.microsoft.com/office/drawing/2010/main">
                <a:solidFill>
                  <a:srgbClr val="FFFFFF"/>
                </a:solidFill>
              </a14:hiddenFill>
            </a:ext>
          </a:extLst>
        </p:spPr>
      </p:pic>
      <p:pic>
        <p:nvPicPr>
          <p:cNvPr id="4100" name="Picture 4" descr="Infiltration Trenches and Swales">
            <a:extLst>
              <a:ext uri="{FF2B5EF4-FFF2-40B4-BE49-F238E27FC236}">
                <a16:creationId xmlns:a16="http://schemas.microsoft.com/office/drawing/2014/main" id="{0F636AC4-D692-BF88-07E6-EAFE6B2E450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78019" y="2750158"/>
            <a:ext cx="1707230" cy="2292995"/>
          </a:xfrm>
          <a:prstGeom prst="rect">
            <a:avLst/>
          </a:prstGeom>
          <a:ln w="12700">
            <a:solidFill>
              <a:srgbClr val="00000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9744DF-0C13-7482-70D7-04EE9880CD3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689176" y="1491223"/>
            <a:ext cx="1685426" cy="1263817"/>
          </a:xfrm>
          <a:prstGeom prst="rect">
            <a:avLst/>
          </a:prstGeom>
          <a:ln w="12700">
            <a:solidFill>
              <a:srgbClr val="000000"/>
            </a:solidFill>
          </a:ln>
        </p:spPr>
      </p:pic>
      <p:pic>
        <p:nvPicPr>
          <p:cNvPr id="13" name="Picture 12">
            <a:extLst>
              <a:ext uri="{FF2B5EF4-FFF2-40B4-BE49-F238E27FC236}">
                <a16:creationId xmlns:a16="http://schemas.microsoft.com/office/drawing/2014/main" id="{E17D89C0-73DA-B68E-AC99-57085F1F2E6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18350" y="2803981"/>
            <a:ext cx="1018987" cy="1997871"/>
          </a:xfrm>
          <a:prstGeom prst="rect">
            <a:avLst/>
          </a:prstGeom>
          <a:ln w="12700">
            <a:solidFill>
              <a:srgbClr val="000000"/>
            </a:solidFill>
          </a:ln>
        </p:spPr>
      </p:pic>
      <p:pic>
        <p:nvPicPr>
          <p:cNvPr id="6" name="Picture 5">
            <a:extLst>
              <a:ext uri="{FF2B5EF4-FFF2-40B4-BE49-F238E27FC236}">
                <a16:creationId xmlns:a16="http://schemas.microsoft.com/office/drawing/2014/main" id="{0B0E7D1D-E275-FABD-41DA-77ED17B009A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733130" y="4801852"/>
            <a:ext cx="3029706" cy="1944896"/>
          </a:xfrm>
          <a:prstGeom prst="rect">
            <a:avLst/>
          </a:prstGeom>
          <a:ln w="12700">
            <a:solidFill>
              <a:srgbClr val="000000"/>
            </a:solidFill>
          </a:ln>
        </p:spPr>
      </p:pic>
      <p:sp>
        <p:nvSpPr>
          <p:cNvPr id="4" name="Title 1">
            <a:extLst>
              <a:ext uri="{FF2B5EF4-FFF2-40B4-BE49-F238E27FC236}">
                <a16:creationId xmlns:a16="http://schemas.microsoft.com/office/drawing/2014/main" id="{72E7D7F6-015C-C89D-9690-3659899DEB5C}"/>
              </a:ext>
            </a:extLst>
          </p:cNvPr>
          <p:cNvSpPr txBox="1">
            <a:spLocks/>
          </p:cNvSpPr>
          <p:nvPr/>
        </p:nvSpPr>
        <p:spPr>
          <a:xfrm>
            <a:off x="-40820" y="138260"/>
            <a:ext cx="5277838" cy="512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tx2">
                    <a:lumMod val="90000"/>
                    <a:lumOff val="10000"/>
                  </a:schemeClr>
                </a:solidFill>
                <a:ea typeface="+mn-ea"/>
                <a:cs typeface="+mn-cs"/>
              </a:rPr>
              <a:t>Pilot SuDS Monitoring Projects </a:t>
            </a:r>
          </a:p>
        </p:txBody>
      </p:sp>
      <p:pic>
        <p:nvPicPr>
          <p:cNvPr id="5" name="Picture 4" descr="A picture containing text, night sky&#10;&#10;Description automatically generated">
            <a:extLst>
              <a:ext uri="{FF2B5EF4-FFF2-40B4-BE49-F238E27FC236}">
                <a16:creationId xmlns:a16="http://schemas.microsoft.com/office/drawing/2014/main" id="{9675704B-AD01-9E97-1D00-BFE742E1768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10" name="Group 9">
            <a:extLst>
              <a:ext uri="{FF2B5EF4-FFF2-40B4-BE49-F238E27FC236}">
                <a16:creationId xmlns:a16="http://schemas.microsoft.com/office/drawing/2014/main" id="{D2D172EA-8A72-4D57-C8E2-BFE945F68819}"/>
              </a:ext>
            </a:extLst>
          </p:cNvPr>
          <p:cNvGrpSpPr/>
          <p:nvPr/>
        </p:nvGrpSpPr>
        <p:grpSpPr>
          <a:xfrm>
            <a:off x="88322" y="651022"/>
            <a:ext cx="8967355" cy="46029"/>
            <a:chOff x="660400" y="787400"/>
            <a:chExt cx="10807702" cy="66262"/>
          </a:xfrm>
        </p:grpSpPr>
        <p:cxnSp>
          <p:nvCxnSpPr>
            <p:cNvPr id="12" name="Straight Connector 11">
              <a:extLst>
                <a:ext uri="{FF2B5EF4-FFF2-40B4-BE49-F238E27FC236}">
                  <a16:creationId xmlns:a16="http://schemas.microsoft.com/office/drawing/2014/main" id="{049BDE7F-C568-C20D-B42E-60DEE2A6F28A}"/>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B07FEC1-BC54-FCF9-D202-6BE767175F23}"/>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pic>
        <p:nvPicPr>
          <p:cNvPr id="17" name="Picture 16">
            <a:extLst>
              <a:ext uri="{FF2B5EF4-FFF2-40B4-BE49-F238E27FC236}">
                <a16:creationId xmlns:a16="http://schemas.microsoft.com/office/drawing/2014/main" id="{700007B6-EA13-0512-92E3-CFF58C940368}"/>
              </a:ext>
            </a:extLst>
          </p:cNvPr>
          <p:cNvPicPr>
            <a:picLocks noChangeAspect="1"/>
          </p:cNvPicPr>
          <p:nvPr/>
        </p:nvPicPr>
        <p:blipFill>
          <a:blip r:embed="rId18"/>
          <a:stretch>
            <a:fillRect/>
          </a:stretch>
        </p:blipFill>
        <p:spPr>
          <a:xfrm>
            <a:off x="5018809" y="5283764"/>
            <a:ext cx="4125191" cy="1520140"/>
          </a:xfrm>
          <a:prstGeom prst="rect">
            <a:avLst/>
          </a:prstGeom>
          <a:ln w="12700">
            <a:solidFill>
              <a:srgbClr val="000000"/>
            </a:solidFill>
          </a:ln>
        </p:spPr>
      </p:pic>
    </p:spTree>
    <p:extLst>
      <p:ext uri="{BB962C8B-B14F-4D97-AF65-F5344CB8AC3E}">
        <p14:creationId xmlns:p14="http://schemas.microsoft.com/office/powerpoint/2010/main" val="75718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94B70C-1356-14D6-5D88-19EB680B176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
          <a:stretch/>
        </p:blipFill>
        <p:spPr>
          <a:xfrm>
            <a:off x="50051" y="865103"/>
            <a:ext cx="1782069" cy="1671569"/>
          </a:xfrm>
          <a:prstGeom prst="rect">
            <a:avLst/>
          </a:prstGeom>
          <a:ln w="12700">
            <a:solidFill>
              <a:srgbClr val="000000"/>
            </a:solidFill>
          </a:ln>
        </p:spPr>
      </p:pic>
      <p:pic>
        <p:nvPicPr>
          <p:cNvPr id="18" name="Picture 17">
            <a:extLst>
              <a:ext uri="{FF2B5EF4-FFF2-40B4-BE49-F238E27FC236}">
                <a16:creationId xmlns:a16="http://schemas.microsoft.com/office/drawing/2014/main" id="{5297C712-068B-347C-6BB9-0718C26C7E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558" y="855416"/>
            <a:ext cx="1782069" cy="1671569"/>
          </a:xfrm>
          <a:prstGeom prst="rect">
            <a:avLst/>
          </a:prstGeom>
          <a:ln w="12700">
            <a:solidFill>
              <a:srgbClr val="000000"/>
            </a:solidFill>
          </a:ln>
        </p:spPr>
      </p:pic>
      <p:pic>
        <p:nvPicPr>
          <p:cNvPr id="14" name="Picture 13">
            <a:extLst>
              <a:ext uri="{FF2B5EF4-FFF2-40B4-BE49-F238E27FC236}">
                <a16:creationId xmlns:a16="http://schemas.microsoft.com/office/drawing/2014/main" id="{0E9050C7-656C-823D-5F5C-C6954E59DC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97695" y="846593"/>
            <a:ext cx="1782069" cy="1671569"/>
          </a:xfrm>
          <a:prstGeom prst="rect">
            <a:avLst/>
          </a:prstGeom>
          <a:ln w="12700">
            <a:solidFill>
              <a:srgbClr val="000000"/>
            </a:solidFill>
          </a:ln>
        </p:spPr>
      </p:pic>
      <p:pic>
        <p:nvPicPr>
          <p:cNvPr id="15" name="Content Placeholder 14">
            <a:extLst>
              <a:ext uri="{FF2B5EF4-FFF2-40B4-BE49-F238E27FC236}">
                <a16:creationId xmlns:a16="http://schemas.microsoft.com/office/drawing/2014/main" id="{0928F4F3-0CAA-4E87-6EF1-D4A3298186D2}"/>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4575997" y="2939001"/>
            <a:ext cx="2497669" cy="1543026"/>
          </a:xfrm>
          <a:prstGeom prst="rect">
            <a:avLst/>
          </a:prstGeom>
          <a:ln w="12700">
            <a:solidFill>
              <a:srgbClr val="000000"/>
            </a:solidFill>
          </a:ln>
        </p:spPr>
      </p:pic>
      <p:pic>
        <p:nvPicPr>
          <p:cNvPr id="12" name="Picture 11">
            <a:extLst>
              <a:ext uri="{FF2B5EF4-FFF2-40B4-BE49-F238E27FC236}">
                <a16:creationId xmlns:a16="http://schemas.microsoft.com/office/drawing/2014/main" id="{E42B2DB4-661D-0963-BC24-262D34F7F6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5"/>
          <a:stretch/>
        </p:blipFill>
        <p:spPr>
          <a:xfrm>
            <a:off x="131374" y="2713591"/>
            <a:ext cx="4285903" cy="2873670"/>
          </a:xfrm>
          <a:prstGeom prst="rect">
            <a:avLst/>
          </a:prstGeom>
          <a:ln w="12700">
            <a:solidFill>
              <a:srgbClr val="000000"/>
            </a:solidFill>
          </a:ln>
        </p:spPr>
      </p:pic>
      <p:pic>
        <p:nvPicPr>
          <p:cNvPr id="19" name="Picture 18">
            <a:extLst>
              <a:ext uri="{FF2B5EF4-FFF2-40B4-BE49-F238E27FC236}">
                <a16:creationId xmlns:a16="http://schemas.microsoft.com/office/drawing/2014/main" id="{9C866CD2-8569-492D-D1A6-E4FA786EE5C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 b="-3"/>
          <a:stretch/>
        </p:blipFill>
        <p:spPr>
          <a:xfrm>
            <a:off x="7158573" y="2904331"/>
            <a:ext cx="1829563" cy="2040747"/>
          </a:xfrm>
          <a:prstGeom prst="rect">
            <a:avLst/>
          </a:prstGeom>
          <a:ln w="12700">
            <a:solidFill>
              <a:srgbClr val="000000"/>
            </a:solidFill>
          </a:ln>
        </p:spPr>
      </p:pic>
      <p:sp>
        <p:nvSpPr>
          <p:cNvPr id="20" name="TextBox 19">
            <a:extLst>
              <a:ext uri="{FF2B5EF4-FFF2-40B4-BE49-F238E27FC236}">
                <a16:creationId xmlns:a16="http://schemas.microsoft.com/office/drawing/2014/main" id="{870E7222-DDFB-4D86-900B-B82449B3497E}"/>
              </a:ext>
            </a:extLst>
          </p:cNvPr>
          <p:cNvSpPr txBox="1"/>
          <p:nvPr/>
        </p:nvSpPr>
        <p:spPr>
          <a:xfrm>
            <a:off x="131374" y="5685353"/>
            <a:ext cx="8924301" cy="1015663"/>
          </a:xfrm>
          <a:prstGeom prst="rect">
            <a:avLst/>
          </a:prstGeom>
          <a:ln w="12700">
            <a:solidFill>
              <a:srgbClr val="000000"/>
            </a:solidFill>
          </a:ln>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000" b="1" u="none" strike="noStrike" cap="none" spc="0" normalizeH="0" baseline="0">
                <a:ln>
                  <a:noFill/>
                </a:ln>
                <a:solidFill>
                  <a:schemeClr val="tx1"/>
                </a:solidFill>
                <a:effectLst/>
                <a:uLnTx/>
                <a:uFillTx/>
                <a:latin typeface="Calibri" panose="020F0502020204030204"/>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500" dirty="0"/>
              <a:t>Aim</a:t>
            </a:r>
          </a:p>
          <a:p>
            <a:r>
              <a:rPr lang="en-GB" sz="1500" b="0" dirty="0"/>
              <a:t>This pilot project has the objective of establishing a monitoring system for SuDS features within ARU Peterborough Campus. It achieves this goal through the instrumentation of the current SuDS features, ultimately generating a Digital Twin of the campus. </a:t>
            </a:r>
            <a:endParaRPr lang="en-US" sz="1500" b="0" dirty="0"/>
          </a:p>
        </p:txBody>
      </p:sp>
      <p:sp>
        <p:nvSpPr>
          <p:cNvPr id="21" name="TextBox 20">
            <a:extLst>
              <a:ext uri="{FF2B5EF4-FFF2-40B4-BE49-F238E27FC236}">
                <a16:creationId xmlns:a16="http://schemas.microsoft.com/office/drawing/2014/main" id="{1E6DEABB-D51B-F2C3-B137-BF83E7059A39}"/>
              </a:ext>
            </a:extLst>
          </p:cNvPr>
          <p:cNvSpPr txBox="1"/>
          <p:nvPr/>
        </p:nvSpPr>
        <p:spPr>
          <a:xfrm>
            <a:off x="2234829" y="2264246"/>
            <a:ext cx="1554679" cy="253916"/>
          </a:xfrm>
          <a:prstGeom prst="rect">
            <a:avLst/>
          </a:prstGeom>
          <a:noFill/>
        </p:spPr>
        <p:txBody>
          <a:bodyPr wrap="square" rtlCol="0">
            <a:spAutoFit/>
          </a:bodyPr>
          <a:lstStyle/>
          <a:p>
            <a:r>
              <a:rPr lang="en-GB" sz="1050" dirty="0">
                <a:solidFill>
                  <a:schemeClr val="bg1"/>
                </a:solidFill>
              </a:rPr>
              <a:t>Green Roof</a:t>
            </a:r>
          </a:p>
        </p:txBody>
      </p:sp>
      <p:sp>
        <p:nvSpPr>
          <p:cNvPr id="22" name="TextBox 21">
            <a:extLst>
              <a:ext uri="{FF2B5EF4-FFF2-40B4-BE49-F238E27FC236}">
                <a16:creationId xmlns:a16="http://schemas.microsoft.com/office/drawing/2014/main" id="{63349560-3330-507B-3EF8-763E3ADDCB0B}"/>
              </a:ext>
            </a:extLst>
          </p:cNvPr>
          <p:cNvSpPr txBox="1"/>
          <p:nvPr/>
        </p:nvSpPr>
        <p:spPr>
          <a:xfrm>
            <a:off x="-52388" y="2296781"/>
            <a:ext cx="2039333" cy="253916"/>
          </a:xfrm>
          <a:prstGeom prst="rect">
            <a:avLst/>
          </a:prstGeom>
          <a:noFill/>
        </p:spPr>
        <p:txBody>
          <a:bodyPr wrap="square" rtlCol="0">
            <a:spAutoFit/>
          </a:bodyPr>
          <a:lstStyle/>
          <a:p>
            <a:r>
              <a:rPr lang="en-GB" sz="1050" dirty="0">
                <a:solidFill>
                  <a:schemeClr val="bg1"/>
                </a:solidFill>
              </a:rPr>
              <a:t>CCTVs &amp; Multi-Spectral Cameras</a:t>
            </a:r>
          </a:p>
        </p:txBody>
      </p:sp>
      <p:sp>
        <p:nvSpPr>
          <p:cNvPr id="24" name="TextBox 23">
            <a:extLst>
              <a:ext uri="{FF2B5EF4-FFF2-40B4-BE49-F238E27FC236}">
                <a16:creationId xmlns:a16="http://schemas.microsoft.com/office/drawing/2014/main" id="{6F9D5912-DB61-48C1-10F5-5F2E53E8A7E0}"/>
              </a:ext>
            </a:extLst>
          </p:cNvPr>
          <p:cNvSpPr txBox="1"/>
          <p:nvPr/>
        </p:nvSpPr>
        <p:spPr>
          <a:xfrm>
            <a:off x="7476013" y="4488262"/>
            <a:ext cx="2039333" cy="253916"/>
          </a:xfrm>
          <a:prstGeom prst="rect">
            <a:avLst/>
          </a:prstGeom>
          <a:noFill/>
        </p:spPr>
        <p:txBody>
          <a:bodyPr wrap="square" rtlCol="0">
            <a:spAutoFit/>
          </a:bodyPr>
          <a:lstStyle/>
          <a:p>
            <a:r>
              <a:rPr lang="en-GB" sz="1050" dirty="0">
                <a:solidFill>
                  <a:schemeClr val="bg1"/>
                </a:solidFill>
              </a:rPr>
              <a:t>Infiltration Trench</a:t>
            </a:r>
          </a:p>
        </p:txBody>
      </p:sp>
      <p:sp>
        <p:nvSpPr>
          <p:cNvPr id="25" name="TextBox 24">
            <a:extLst>
              <a:ext uri="{FF2B5EF4-FFF2-40B4-BE49-F238E27FC236}">
                <a16:creationId xmlns:a16="http://schemas.microsoft.com/office/drawing/2014/main" id="{859E1C10-A66E-2A14-CA2F-C84548F4E21B}"/>
              </a:ext>
            </a:extLst>
          </p:cNvPr>
          <p:cNvSpPr txBox="1"/>
          <p:nvPr/>
        </p:nvSpPr>
        <p:spPr>
          <a:xfrm>
            <a:off x="4615023" y="2976297"/>
            <a:ext cx="2039333" cy="253916"/>
          </a:xfrm>
          <a:prstGeom prst="rect">
            <a:avLst/>
          </a:prstGeom>
          <a:noFill/>
        </p:spPr>
        <p:txBody>
          <a:bodyPr wrap="square" rtlCol="0">
            <a:spAutoFit/>
          </a:bodyPr>
          <a:lstStyle/>
          <a:p>
            <a:r>
              <a:rPr lang="en-GB" sz="1050" dirty="0">
                <a:solidFill>
                  <a:schemeClr val="bg1"/>
                </a:solidFill>
              </a:rPr>
              <a:t>Rain Garden</a:t>
            </a:r>
          </a:p>
        </p:txBody>
      </p:sp>
      <p:pic>
        <p:nvPicPr>
          <p:cNvPr id="26" name="Picture 25">
            <a:extLst>
              <a:ext uri="{FF2B5EF4-FFF2-40B4-BE49-F238E27FC236}">
                <a16:creationId xmlns:a16="http://schemas.microsoft.com/office/drawing/2014/main" id="{AAC6D2A8-C110-097C-8BF9-FF6F6F9B6A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44458" y="807152"/>
            <a:ext cx="3368996" cy="1894773"/>
          </a:xfrm>
          <a:prstGeom prst="rect">
            <a:avLst/>
          </a:prstGeom>
          <a:ln w="12700">
            <a:solidFill>
              <a:srgbClr val="000000"/>
            </a:solidFill>
          </a:ln>
        </p:spPr>
      </p:pic>
      <p:sp>
        <p:nvSpPr>
          <p:cNvPr id="28" name="TextBox 27">
            <a:extLst>
              <a:ext uri="{FF2B5EF4-FFF2-40B4-BE49-F238E27FC236}">
                <a16:creationId xmlns:a16="http://schemas.microsoft.com/office/drawing/2014/main" id="{8C8BF352-6FAC-0812-F021-FAD51BB25B5B}"/>
              </a:ext>
            </a:extLst>
          </p:cNvPr>
          <p:cNvSpPr txBox="1"/>
          <p:nvPr/>
        </p:nvSpPr>
        <p:spPr>
          <a:xfrm>
            <a:off x="3797695" y="920028"/>
            <a:ext cx="2039333" cy="253916"/>
          </a:xfrm>
          <a:prstGeom prst="rect">
            <a:avLst/>
          </a:prstGeom>
          <a:noFill/>
        </p:spPr>
        <p:txBody>
          <a:bodyPr wrap="square" rtlCol="0">
            <a:spAutoFit/>
          </a:bodyPr>
          <a:lstStyle/>
          <a:p>
            <a:r>
              <a:rPr lang="en-GB" sz="1050" dirty="0">
                <a:solidFill>
                  <a:schemeClr val="bg1"/>
                </a:solidFill>
              </a:rPr>
              <a:t>Grass Swale</a:t>
            </a:r>
          </a:p>
        </p:txBody>
      </p:sp>
      <p:sp>
        <p:nvSpPr>
          <p:cNvPr id="29" name="TextBox 28">
            <a:extLst>
              <a:ext uri="{FF2B5EF4-FFF2-40B4-BE49-F238E27FC236}">
                <a16:creationId xmlns:a16="http://schemas.microsoft.com/office/drawing/2014/main" id="{A879DD36-B63D-0658-0DCD-8FA191566DA6}"/>
              </a:ext>
            </a:extLst>
          </p:cNvPr>
          <p:cNvSpPr txBox="1"/>
          <p:nvPr/>
        </p:nvSpPr>
        <p:spPr>
          <a:xfrm>
            <a:off x="5615343" y="2441273"/>
            <a:ext cx="3098579" cy="253916"/>
          </a:xfrm>
          <a:prstGeom prst="rect">
            <a:avLst/>
          </a:prstGeom>
          <a:noFill/>
        </p:spPr>
        <p:txBody>
          <a:bodyPr wrap="square" rtlCol="0">
            <a:spAutoFit/>
          </a:bodyPr>
          <a:lstStyle/>
          <a:p>
            <a:r>
              <a:rPr lang="en-GB" sz="1050" dirty="0"/>
              <a:t>Not well-maintained attenuation basin</a:t>
            </a:r>
          </a:p>
        </p:txBody>
      </p:sp>
      <p:sp>
        <p:nvSpPr>
          <p:cNvPr id="30" name="TextBox 29">
            <a:extLst>
              <a:ext uri="{FF2B5EF4-FFF2-40B4-BE49-F238E27FC236}">
                <a16:creationId xmlns:a16="http://schemas.microsoft.com/office/drawing/2014/main" id="{9FDB448C-8086-4DCA-F287-D3539F4148C6}"/>
              </a:ext>
            </a:extLst>
          </p:cNvPr>
          <p:cNvSpPr txBox="1"/>
          <p:nvPr/>
        </p:nvSpPr>
        <p:spPr>
          <a:xfrm>
            <a:off x="2152379" y="5203367"/>
            <a:ext cx="2419619" cy="276999"/>
          </a:xfrm>
          <a:prstGeom prst="rect">
            <a:avLst/>
          </a:prstGeom>
          <a:noFill/>
        </p:spPr>
        <p:txBody>
          <a:bodyPr wrap="square" rtlCol="0">
            <a:spAutoFit/>
          </a:bodyPr>
          <a:lstStyle/>
          <a:p>
            <a:r>
              <a:rPr lang="en-GB" sz="1200" b="1" dirty="0"/>
              <a:t>Proposed Instrumentation plan</a:t>
            </a:r>
          </a:p>
        </p:txBody>
      </p:sp>
      <p:sp>
        <p:nvSpPr>
          <p:cNvPr id="3" name="Title 1">
            <a:extLst>
              <a:ext uri="{FF2B5EF4-FFF2-40B4-BE49-F238E27FC236}">
                <a16:creationId xmlns:a16="http://schemas.microsoft.com/office/drawing/2014/main" id="{4FF051D9-7A1B-CC69-DA6D-545CEBEB339E}"/>
              </a:ext>
            </a:extLst>
          </p:cNvPr>
          <p:cNvSpPr txBox="1">
            <a:spLocks/>
          </p:cNvSpPr>
          <p:nvPr/>
        </p:nvSpPr>
        <p:spPr>
          <a:xfrm>
            <a:off x="-281483" y="87087"/>
            <a:ext cx="5277838" cy="512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solidFill>
                  <a:schemeClr val="tx2">
                    <a:lumMod val="90000"/>
                    <a:lumOff val="10000"/>
                  </a:schemeClr>
                </a:solidFill>
                <a:ea typeface="+mn-ea"/>
                <a:cs typeface="+mn-cs"/>
              </a:rPr>
              <a:t>ARU Peterborough SuDS Lab</a:t>
            </a:r>
          </a:p>
        </p:txBody>
      </p:sp>
      <p:pic>
        <p:nvPicPr>
          <p:cNvPr id="4" name="Picture 3" descr="A picture containing text, night sky&#10;&#10;Description automatically generated">
            <a:extLst>
              <a:ext uri="{FF2B5EF4-FFF2-40B4-BE49-F238E27FC236}">
                <a16:creationId xmlns:a16="http://schemas.microsoft.com/office/drawing/2014/main" id="{BCE69338-CD25-722D-4F1C-F04A06E519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53188" y="59625"/>
            <a:ext cx="822433" cy="527333"/>
          </a:xfrm>
          <a:prstGeom prst="rect">
            <a:avLst/>
          </a:prstGeom>
        </p:spPr>
      </p:pic>
      <p:grpSp>
        <p:nvGrpSpPr>
          <p:cNvPr id="5" name="Group 4">
            <a:extLst>
              <a:ext uri="{FF2B5EF4-FFF2-40B4-BE49-F238E27FC236}">
                <a16:creationId xmlns:a16="http://schemas.microsoft.com/office/drawing/2014/main" id="{C81A2816-3D6D-3AD1-F83F-76E62CB22A3D}"/>
              </a:ext>
            </a:extLst>
          </p:cNvPr>
          <p:cNvGrpSpPr/>
          <p:nvPr/>
        </p:nvGrpSpPr>
        <p:grpSpPr>
          <a:xfrm>
            <a:off x="88322" y="651022"/>
            <a:ext cx="8967355" cy="46029"/>
            <a:chOff x="660400" y="787400"/>
            <a:chExt cx="10807702" cy="66262"/>
          </a:xfrm>
        </p:grpSpPr>
        <p:cxnSp>
          <p:nvCxnSpPr>
            <p:cNvPr id="6" name="Straight Connector 5">
              <a:extLst>
                <a:ext uri="{FF2B5EF4-FFF2-40B4-BE49-F238E27FC236}">
                  <a16:creationId xmlns:a16="http://schemas.microsoft.com/office/drawing/2014/main" id="{512EF1D8-F89A-9F93-94CF-6A3481F4F1B2}"/>
                </a:ext>
              </a:extLst>
            </p:cNvPr>
            <p:cNvCxnSpPr/>
            <p:nvPr/>
          </p:nvCxnSpPr>
          <p:spPr>
            <a:xfrm>
              <a:off x="660400" y="787400"/>
              <a:ext cx="10807700" cy="0"/>
            </a:xfrm>
            <a:prstGeom prst="line">
              <a:avLst/>
            </a:prstGeom>
            <a:ln w="3175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BE08CB7-17E4-F33E-7A16-000313A44E40}"/>
                </a:ext>
              </a:extLst>
            </p:cNvPr>
            <p:cNvCxnSpPr/>
            <p:nvPr/>
          </p:nvCxnSpPr>
          <p:spPr>
            <a:xfrm>
              <a:off x="660402" y="853662"/>
              <a:ext cx="10807700" cy="0"/>
            </a:xfrm>
            <a:prstGeom prst="line">
              <a:avLst/>
            </a:prstGeom>
            <a:ln w="12700">
              <a:solidFill>
                <a:schemeClr val="tx2">
                  <a:lumMod val="90000"/>
                  <a:lumOff val="1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49626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503</TotalTime>
  <Words>784</Words>
  <Application>Microsoft Macintosh PowerPoint</Application>
  <PresentationFormat>On-screen Show (4:3)</PresentationFormat>
  <Paragraphs>95</Paragraphs>
  <Slides>13</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Aptos</vt:lpstr>
      <vt:lpstr>Aptos </vt:lpstr>
      <vt:lpstr>Arial</vt:lpstr>
      <vt:lpstr>Arial Bold</vt:lpstr>
      <vt:lpstr>Bahnschrift</vt:lpstr>
      <vt:lpstr>Calibri</vt:lpstr>
      <vt:lpstr>Effra</vt:lpstr>
      <vt:lpstr>Oxygen</vt:lpstr>
      <vt:lpstr>Times New Roman</vt:lpstr>
      <vt:lpstr>Wingdings</vt:lpstr>
      <vt:lpstr>Office Theme</vt:lpstr>
      <vt:lpstr>1_UoR Theme off-white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Louise Elstow</cp:lastModifiedBy>
  <cp:revision>25</cp:revision>
  <dcterms:created xsi:type="dcterms:W3CDTF">2013-01-27T09:14:16Z</dcterms:created>
  <dcterms:modified xsi:type="dcterms:W3CDTF">2025-07-02T09:10:54Z</dcterms:modified>
  <cp:category/>
</cp:coreProperties>
</file>