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11" r:id="rId2"/>
    <p:sldId id="262" r:id="rId3"/>
    <p:sldId id="28007" r:id="rId4"/>
    <p:sldId id="322" r:id="rId5"/>
    <p:sldId id="28012" r:id="rId6"/>
    <p:sldId id="28013" r:id="rId7"/>
    <p:sldId id="2800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047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68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2593B-D950-CFBA-08F7-6536F74C59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A54E36-C4B7-9A09-862E-130AACB1D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E175B7-CFBF-54A9-C7AC-536BFCD14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979FEF-59C6-91D1-1C2A-37131A0D7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9DB49F-8B5F-F9F3-0BFA-2387BF9C8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8862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CDBDE7-3908-40A1-ACE3-8215154AD6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92213A-7FEE-A757-78B2-5236742E4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FBBAE8-4A57-A098-2634-63F4466B0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9D421-663F-68B9-5375-EC515D963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6DC3FF-C0B1-31F2-B5CB-9435B0B1E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71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E8A38F-3F13-FBC1-3AC2-82C2A510B0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479D44C-427B-59A7-5B14-3A086F8367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3C546-DCA2-77C9-8A67-24D73E52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473218-B12A-7AAB-0AF0-7870E3A04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EE71CA-21D5-F0A6-3ACD-C4FDC5E07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220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34973-C1F0-0EFD-29F9-5E18A36D9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274DD6-57D5-6DE6-8BA0-56BEC235F4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E7E493-C232-3310-ACBA-851AF47B0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74C257-A0A3-A29D-50C6-DDAC6E54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3F30AE-2738-9372-37BA-94E3F2E81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5550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FED9A-2C95-A2BD-20E3-B90CF2079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B57E7A-57EC-6D8E-3B37-14D84159D2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2710B-AD25-6764-61D6-65FCD3F1A7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554255-895F-3039-6536-DFBF0C458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01C0B8-F6E1-2C35-4E4A-2B8871951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508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9ED37-D71B-8487-6BF6-174E1B1D71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DED2B-A3F1-7F46-6E5C-D5593E0974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131C32-F858-7C7B-A974-3683AA1029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E8488-4A11-2CEE-955D-9C78822CDD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2480B-001A-D4EB-1603-88646E20A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3F26D2-FBF0-1581-CD11-01DAD86F9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32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C52AE9-F36E-98A1-DF70-1090A58894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768EB8-A300-999E-F33B-A035A5341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FA66FF-27BC-01A4-979A-E307DFF2F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70B57D-1FA4-C1BA-3090-16FB1A99E2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DB12D3-BFC7-0920-C03A-01D87769EB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989655D-173B-EF48-ED68-56BD12E2B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ADE2322-43C8-8740-8D3D-AFCD6317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43C74D-CD85-B733-4DA6-AB8ED1259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077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15F17-41C4-7732-8E70-354A61980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918054-455C-3415-D3EE-77E3035E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260D53-A869-D795-210A-8AC55E30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638EB9-EB28-CEE3-D386-7050193AA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07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4C5092-7B93-F32D-E042-CD891B4C0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0915E0-8FBB-63C4-C298-9A82518EA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B8CB95-87CD-3E43-043D-FE0D6321F9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1417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69010-3C30-88B3-C5C5-78584FAB4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A554F7-2A9B-D8BC-B597-8417695FDB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91B74F-BF64-A602-5CFD-72BB60390F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9BD12F-631F-0B1C-686F-6FD95D57D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33B68C-6445-6E21-05DB-9AA03A94D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68C88C-EB20-9B67-155D-F7F75957C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714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AE68C-E883-FECE-A2F8-F18A71BC68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9D29CD-D446-E834-72EC-85524CA192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19BD86-07B6-8BBD-EA3D-75F51BE71A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03C5C3-F370-675D-90FA-9D2ACF9D3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C2391-64E4-1835-962F-D327717A2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B1631-9A25-F1FF-1541-0AA5BAB1BA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2545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AFDF74-0B48-109F-065F-98A077450F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C9B87-FFA6-9EB7-F028-D2A63698BE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3EFD1-CF23-E1EA-01DF-A7EF01B62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29C30C-35A7-44DE-8144-6E48DB7D8AD7}" type="datetimeFigureOut">
              <a:rPr lang="en-GB" smtClean="0"/>
              <a:t>24/06/2025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7974B-BCEC-645C-E4AF-456D4B978B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D5E3F-2522-1521-CBE5-4EE6ADEC30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37B2F99-FD94-4990-A535-DBF40903FA1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12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assets.publishing.service.gov.uk/media/6853c5db99b009dcdcb73649/UK_Infrastructure_A_10_Year_Strategy_Web_Accessibl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7C83DC-3C7C-754C-5F58-C198732882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6BE5DA-BD0F-8E0A-86D6-05CFDA343F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4A298-C9D7-3A9D-3998-31CDCA2F2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20529"/>
            <a:ext cx="10515600" cy="2556433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Alexis Percival</a:t>
            </a:r>
          </a:p>
          <a:p>
            <a:pPr marL="0" indent="0">
              <a:buNone/>
            </a:pPr>
            <a:r>
              <a:rPr lang="en-GB" dirty="0"/>
              <a:t>Energy and Sustainability Manager</a:t>
            </a:r>
          </a:p>
          <a:p>
            <a:pPr marL="0" indent="0">
              <a:buNone/>
            </a:pPr>
            <a:r>
              <a:rPr lang="en-GB" dirty="0"/>
              <a:t>Yorkshire Ambulance Service NHS Trust</a:t>
            </a:r>
          </a:p>
        </p:txBody>
      </p:sp>
      <p:pic>
        <p:nvPicPr>
          <p:cNvPr id="5" name="Picture 4" descr="A close-up of a logo&#10;&#10;AI-generated content may be incorrect.">
            <a:extLst>
              <a:ext uri="{FF2B5EF4-FFF2-40B4-BE49-F238E27FC236}">
                <a16:creationId xmlns:a16="http://schemas.microsoft.com/office/drawing/2014/main" id="{6A656046-AC95-075E-0D82-16FD6BE2C2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9535" y="3620529"/>
            <a:ext cx="3925330" cy="1436783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6AE8FC2B-239E-F0BF-9681-8E53F4AB34E8}"/>
              </a:ext>
            </a:extLst>
          </p:cNvPr>
          <p:cNvSpPr txBox="1">
            <a:spLocks/>
          </p:cNvSpPr>
          <p:nvPr/>
        </p:nvSpPr>
        <p:spPr>
          <a:xfrm>
            <a:off x="-124691" y="365125"/>
            <a:ext cx="12441382" cy="1325563"/>
          </a:xfrm>
          <a:prstGeom prst="rect">
            <a:avLst/>
          </a:prstGeom>
          <a:solidFill>
            <a:srgbClr val="FFCC99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39A79B2-E22C-3138-44D6-987A58E0253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025" y="277793"/>
            <a:ext cx="7742278" cy="1574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9057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91354-FF1E-124F-D5D9-C118F9DC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40043-0120-91B0-2B07-0EDBB87B9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499344" cy="4351338"/>
          </a:xfrm>
        </p:spPr>
        <p:txBody>
          <a:bodyPr/>
          <a:lstStyle/>
          <a:p>
            <a:r>
              <a:rPr lang="en-GB" dirty="0"/>
              <a:t>Phrasing</a:t>
            </a:r>
          </a:p>
          <a:p>
            <a:r>
              <a:rPr lang="en-GB" dirty="0"/>
              <a:t>Weave into other projects</a:t>
            </a:r>
          </a:p>
          <a:p>
            <a:endParaRPr lang="en-GB" dirty="0"/>
          </a:p>
        </p:txBody>
      </p:sp>
      <p:pic>
        <p:nvPicPr>
          <p:cNvPr id="8" name="Picture 7" descr="A cloud with words&#10;&#10;AI-generated content may be incorrect.">
            <a:extLst>
              <a:ext uri="{FF2B5EF4-FFF2-40B4-BE49-F238E27FC236}">
                <a16:creationId xmlns:a16="http://schemas.microsoft.com/office/drawing/2014/main" id="{93415D70-69B1-5C23-4E83-411715E150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3214" y="595421"/>
            <a:ext cx="5582093" cy="55820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403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25327-EE04-7233-676E-368BFCCB8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processes for Adaptation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2C5CE-38A4-0C9B-973F-593DCC9A9F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Climate Adaptation plan</a:t>
            </a:r>
          </a:p>
          <a:p>
            <a:r>
              <a:rPr lang="en-GB" dirty="0"/>
              <a:t>PSDS? </a:t>
            </a:r>
          </a:p>
          <a:p>
            <a:r>
              <a:rPr lang="en-GB" dirty="0">
                <a:hlinkClick r:id="rId2"/>
              </a:rPr>
              <a:t>UK Infrastructure: A 10 Year Strategy</a:t>
            </a:r>
            <a:endParaRPr lang="en-GB" dirty="0"/>
          </a:p>
          <a:p>
            <a:r>
              <a:rPr lang="en-GB" dirty="0"/>
              <a:t>Biodiversity and BNG – LNRS, Tree Planting schemes</a:t>
            </a:r>
          </a:p>
          <a:p>
            <a:r>
              <a:rPr lang="en-GB" dirty="0"/>
              <a:t>Business Continuity</a:t>
            </a:r>
          </a:p>
          <a:p>
            <a:r>
              <a:rPr lang="en-GB" dirty="0"/>
              <a:t>Planned maintenance – gutters, drains etc</a:t>
            </a:r>
          </a:p>
          <a:p>
            <a:r>
              <a:rPr lang="en-GB" dirty="0"/>
              <a:t>Car park, roof and general estates upgrades</a:t>
            </a:r>
          </a:p>
          <a:p>
            <a:r>
              <a:rPr lang="en-GB" dirty="0"/>
              <a:t>New Hospitals programme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238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9216D-3E34-0ADF-C5D1-6471593A3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Funding Climate Adaptation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6B4A21-181D-95C6-7EEC-5E7035C2FD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Stakeholder engagement</a:t>
            </a:r>
          </a:p>
          <a:p>
            <a:pPr lvl="1"/>
            <a:r>
              <a:rPr lang="en-GB" dirty="0"/>
              <a:t>Estates</a:t>
            </a:r>
          </a:p>
          <a:p>
            <a:pPr lvl="1"/>
            <a:r>
              <a:rPr lang="en-GB" dirty="0"/>
              <a:t>Grounds maintenance</a:t>
            </a:r>
          </a:p>
          <a:p>
            <a:pPr lvl="1"/>
            <a:r>
              <a:rPr lang="en-GB" dirty="0"/>
              <a:t>Fleet</a:t>
            </a:r>
          </a:p>
          <a:p>
            <a:pPr lvl="1"/>
            <a:r>
              <a:rPr lang="en-GB" dirty="0"/>
              <a:t>Operations</a:t>
            </a:r>
          </a:p>
          <a:p>
            <a:pPr lvl="1"/>
            <a:r>
              <a:rPr lang="en-GB" dirty="0"/>
              <a:t>PFI</a:t>
            </a:r>
          </a:p>
          <a:p>
            <a:pPr lvl="1"/>
            <a:r>
              <a:rPr lang="en-GB" dirty="0"/>
              <a:t>Community</a:t>
            </a:r>
          </a:p>
          <a:p>
            <a:pPr lvl="1"/>
            <a:r>
              <a:rPr lang="en-GB" dirty="0"/>
              <a:t>EPRR and Business Continuity </a:t>
            </a:r>
          </a:p>
          <a:p>
            <a:pPr lvl="1"/>
            <a:r>
              <a:rPr lang="en-GB" dirty="0"/>
              <a:t>LRFs</a:t>
            </a:r>
          </a:p>
          <a:p>
            <a:pPr lvl="1"/>
            <a:r>
              <a:rPr lang="en-GB" dirty="0"/>
              <a:t>Councils</a:t>
            </a:r>
          </a:p>
          <a:p>
            <a:pPr lvl="1"/>
            <a:r>
              <a:rPr lang="en-GB" dirty="0"/>
              <a:t>LNRS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04305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4E1CD-A2F0-ACC2-8107-D8E9ECE41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/>
              <a:t>Climate Resilience and Adaptation in the UK Infrastructure: A 10-Year Strategy (2025)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C78D08-D620-1562-6FAF-08CED846D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b="1" dirty="0"/>
              <a:t>Flood Defence</a:t>
            </a:r>
            <a:endParaRPr lang="en-GB" dirty="0"/>
          </a:p>
          <a:p>
            <a:pPr lvl="1"/>
            <a:r>
              <a:rPr lang="en-GB" dirty="0"/>
              <a:t>£7.9 billion over 10 years to protect 840,000 properties</a:t>
            </a:r>
          </a:p>
          <a:p>
            <a:pPr lvl="1"/>
            <a:r>
              <a:rPr lang="en-GB" dirty="0"/>
              <a:t>Integration of nature-based solutions</a:t>
            </a:r>
          </a:p>
          <a:p>
            <a:pPr lvl="0"/>
            <a:r>
              <a:rPr lang="en-GB" b="1" dirty="0"/>
              <a:t>Resilience Standards</a:t>
            </a:r>
            <a:endParaRPr lang="en-GB" dirty="0"/>
          </a:p>
          <a:p>
            <a:pPr lvl="1"/>
            <a:r>
              <a:rPr lang="en-GB" dirty="0"/>
              <a:t>Mapping and updating standards across critical infrastructure sectors (energy, water, transport, digital) by 2030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5457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8A34F5-FDEA-BE0B-976A-E244FA96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898529" cy="1325563"/>
          </a:xfrm>
        </p:spPr>
        <p:txBody>
          <a:bodyPr>
            <a:noAutofit/>
          </a:bodyPr>
          <a:lstStyle/>
          <a:p>
            <a:r>
              <a:rPr lang="en-GB" dirty="0"/>
              <a:t>Biodiversity and Environmental Protection in the UK Infrastructure: A 10-Year Strategy (2025)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BC7AE-0B5B-6382-A529-0FB305CA29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0841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b="1" dirty="0"/>
              <a:t>Biodiversity Net Gain (BNG)</a:t>
            </a:r>
            <a:r>
              <a:rPr lang="en-GB" dirty="0"/>
              <a:t>: Developers must deliver a 10% net gain in biodiversity for most infrastructure projects. This will extend to Nationally Significant Infrastructure Projects by </a:t>
            </a:r>
            <a:r>
              <a:rPr lang="en-GB" b="1" dirty="0"/>
              <a:t>May 2026</a:t>
            </a:r>
            <a:endParaRPr lang="en-GB" dirty="0"/>
          </a:p>
          <a:p>
            <a:pPr lvl="0"/>
            <a:r>
              <a:rPr lang="en-GB" b="1" dirty="0"/>
              <a:t>Nature Restoration Fund (NRF)</a:t>
            </a:r>
            <a:r>
              <a:rPr lang="en-GB" dirty="0"/>
              <a:t>: £500 million over three years to help developers meet environmental obligations more efficiently</a:t>
            </a:r>
          </a:p>
          <a:p>
            <a:pPr lvl="0"/>
            <a:r>
              <a:rPr lang="en-GB" b="1" dirty="0"/>
              <a:t>Marine Recovery Fund (MRF)</a:t>
            </a:r>
            <a:r>
              <a:rPr lang="en-GB" dirty="0"/>
              <a:t>: Launching in late 2025 to mitigate offshore wind impacts on marine protected areas</a:t>
            </a:r>
          </a:p>
          <a:p>
            <a:pPr lvl="0"/>
            <a:r>
              <a:rPr lang="en-GB" b="1" dirty="0"/>
              <a:t>Environmental Outcome Reports</a:t>
            </a:r>
            <a:r>
              <a:rPr lang="en-GB" dirty="0"/>
              <a:t>: Will replace current environmental assessments with a more outcome-focused system</a:t>
            </a:r>
          </a:p>
          <a:p>
            <a:pPr lvl="0"/>
            <a:r>
              <a:rPr lang="en-GB" b="1" dirty="0"/>
              <a:t>Spatial Planning for Nature</a:t>
            </a:r>
            <a:r>
              <a:rPr lang="en-GB" dirty="0"/>
              <a:t>: Introduction of </a:t>
            </a:r>
            <a:r>
              <a:rPr lang="en-GB" b="1" dirty="0"/>
              <a:t>Local Nature Recovery Strategies (LNRS)</a:t>
            </a:r>
            <a:r>
              <a:rPr lang="en-GB" dirty="0"/>
              <a:t> and integration with </a:t>
            </a:r>
            <a:r>
              <a:rPr lang="en-GB" b="1" dirty="0"/>
              <a:t>Spatial Development Strategies</a:t>
            </a:r>
            <a:r>
              <a:rPr lang="en-GB" dirty="0"/>
              <a:t> to align infrastructure with environmental goals</a:t>
            </a:r>
          </a:p>
          <a:p>
            <a:r>
              <a:rPr lang="en-GB" b="1" dirty="0"/>
              <a:t>Green Infrastructure</a:t>
            </a:r>
            <a:r>
              <a:rPr lang="en-GB" dirty="0"/>
              <a:t>: Emphasis on nature-based solutions like rain gardens and sustainable drainage systems, especially in flood management and water sectors</a:t>
            </a:r>
          </a:p>
        </p:txBody>
      </p:sp>
    </p:spTree>
    <p:extLst>
      <p:ext uri="{BB962C8B-B14F-4D97-AF65-F5344CB8AC3E}">
        <p14:creationId xmlns:p14="http://schemas.microsoft.com/office/powerpoint/2010/main" val="301373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44C49B-E663-23AD-7DCE-F440F1C6F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B987-CFD3-0170-AE8B-FF02E2ACB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2" descr="Image">
            <a:extLst>
              <a:ext uri="{FF2B5EF4-FFF2-40B4-BE49-F238E27FC236}">
                <a16:creationId xmlns:a16="http://schemas.microsoft.com/office/drawing/2014/main" id="{279A170E-B26C-9AE2-E533-D8E1282EAA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3981" y="-159681"/>
            <a:ext cx="969962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36601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25204</TotalTime>
  <Words>284</Words>
  <Application>Microsoft Macintosh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Office Theme</vt:lpstr>
      <vt:lpstr>PowerPoint Presentation</vt:lpstr>
      <vt:lpstr>Funding adaptation</vt:lpstr>
      <vt:lpstr>Funding processes for Adaptation </vt:lpstr>
      <vt:lpstr>Funding Climate Adaptation </vt:lpstr>
      <vt:lpstr>Climate Resilience and Adaptation in the UK Infrastructure: A 10-Year Strategy (2025) </vt:lpstr>
      <vt:lpstr>Biodiversity and Environmental Protection in the UK Infrastructure: A 10-Year Strategy (2025)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PERCIVAL, Alexis (YORKSHIRE AMBULANCE SERVICE NHS TRUST)</dc:creator>
  <cp:lastModifiedBy>Louise Elstow</cp:lastModifiedBy>
  <cp:revision>5</cp:revision>
  <dcterms:created xsi:type="dcterms:W3CDTF">2025-05-16T13:36:36Z</dcterms:created>
  <dcterms:modified xsi:type="dcterms:W3CDTF">2025-06-24T16:22:46Z</dcterms:modified>
</cp:coreProperties>
</file>