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3" r:id="rId3"/>
    <p:sldMasterId id="2147483684" r:id="rId4"/>
    <p:sldMasterId id="2147483694" r:id="rId5"/>
  </p:sldMasterIdLst>
  <p:notesMasterIdLst>
    <p:notesMasterId r:id="rId16"/>
  </p:notesMasterIdLst>
  <p:sldIdLst>
    <p:sldId id="373" r:id="rId6"/>
    <p:sldId id="406" r:id="rId7"/>
    <p:sldId id="1790" r:id="rId8"/>
    <p:sldId id="1791" r:id="rId9"/>
    <p:sldId id="1796" r:id="rId10"/>
    <p:sldId id="409" r:id="rId11"/>
    <p:sldId id="412" r:id="rId12"/>
    <p:sldId id="1795" r:id="rId13"/>
    <p:sldId id="1797" r:id="rId14"/>
    <p:sldId id="3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94718"/>
  </p:normalViewPr>
  <p:slideViewPr>
    <p:cSldViewPr snapToGrid="0">
      <p:cViewPr varScale="1">
        <p:scale>
          <a:sx n="112" d="100"/>
          <a:sy n="112" d="100"/>
        </p:scale>
        <p:origin x="1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8ED53-AAE3-4AD5-90C7-7BC886FF894B}" type="datetimeFigureOut">
              <a:rPr lang="en-GB" smtClean="0"/>
              <a:t>23/06/2025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A029C-E5BB-4196-B8A5-66EE53DEE185}" type="slidenum">
              <a:rPr lang="en-GB" smtClean="0"/>
              <a:t>‹#›</a:t>
            </a:fld>
            <a:endParaRPr lang="en-GB"/>
          </a:p>
        </p:txBody>
      </p:sp>
    </p:spTree>
    <p:extLst>
      <p:ext uri="{BB962C8B-B14F-4D97-AF65-F5344CB8AC3E}">
        <p14:creationId xmlns:p14="http://schemas.microsoft.com/office/powerpoint/2010/main" val="53996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222842-916A-420C-B1EA-EF344E8A3936}" type="slidenum">
              <a:rPr kumimoji="0" lang="en-GB" sz="16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6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7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222842-916A-420C-B1EA-EF344E8A3936}" type="slidenum">
              <a:rPr kumimoji="0" lang="en-GB" sz="16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6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3031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222842-916A-420C-B1EA-EF344E8A3936}" type="slidenum">
              <a:rPr kumimoji="0" lang="en-GB" sz="16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36245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09F3C3-3661-87A6-B330-4FB3736BCA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6" name="Text Placeholder 5">
            <a:extLst>
              <a:ext uri="{FF2B5EF4-FFF2-40B4-BE49-F238E27FC236}">
                <a16:creationId xmlns:a16="http://schemas.microsoft.com/office/drawing/2014/main" id="{1FFA1D17-95D4-75EB-1DAA-669B1788B092}"/>
              </a:ext>
            </a:extLst>
          </p:cNvPr>
          <p:cNvSpPr>
            <a:spLocks noGrp="1"/>
          </p:cNvSpPr>
          <p:nvPr>
            <p:ph type="body" sz="quarter" idx="11"/>
          </p:nvPr>
        </p:nvSpPr>
        <p:spPr>
          <a:xfrm>
            <a:off x="357188" y="2971800"/>
            <a:ext cx="11472862" cy="3276600"/>
          </a:xfrm>
          <a:prstGeom prst="rect">
            <a:avLst/>
          </a:prstGeom>
        </p:spPr>
        <p:txBody>
          <a:bodyPr lIns="0" rIns="36000"/>
          <a:lstStyle>
            <a:lvl1pPr marL="0" indent="0">
              <a:spcBef>
                <a:spcPts val="733"/>
              </a:spcBef>
              <a:buFontTx/>
              <a:buNone/>
              <a:defRPr sz="2400" b="1">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5" indent="0">
              <a:buFontTx/>
              <a:buNone/>
              <a:defRPr>
                <a:solidFill>
                  <a:schemeClr val="bg1"/>
                </a:solidFill>
              </a:defRPr>
            </a:lvl4pPr>
            <a:lvl5pPr marL="2438339" indent="0">
              <a:buFontTx/>
              <a:buNone/>
              <a:defRPr>
                <a:solidFill>
                  <a:schemeClr val="bg1"/>
                </a:solidFill>
              </a:defRPr>
            </a:lvl5pPr>
          </a:lstStyle>
          <a:p>
            <a:pPr lvl="0"/>
            <a:r>
              <a:rPr lang="en-GB" dirty="0"/>
              <a:t>Click to edit Master text styles</a:t>
            </a:r>
          </a:p>
          <a:p>
            <a:pPr lvl="0"/>
            <a:endParaRPr lang="en-GB" dirty="0"/>
          </a:p>
        </p:txBody>
      </p:sp>
      <p:sp>
        <p:nvSpPr>
          <p:cNvPr id="10" name="Footer Placeholder 7">
            <a:extLst>
              <a:ext uri="{FF2B5EF4-FFF2-40B4-BE49-F238E27FC236}">
                <a16:creationId xmlns:a16="http://schemas.microsoft.com/office/drawing/2014/main" id="{1A6E73F2-35C8-9388-E0D9-9F45DA5FE58C}"/>
              </a:ext>
            </a:extLst>
          </p:cNvPr>
          <p:cNvSpPr>
            <a:spLocks noGrp="1"/>
          </p:cNvSpPr>
          <p:nvPr>
            <p:ph type="ftr" sz="quarter" idx="3"/>
          </p:nvPr>
        </p:nvSpPr>
        <p:spPr>
          <a:xfrm>
            <a:off x="381000" y="6356350"/>
            <a:ext cx="11449050" cy="365125"/>
          </a:xfrm>
          <a:prstGeom prst="rect">
            <a:avLst/>
          </a:prstGeom>
        </p:spPr>
        <p:txBody>
          <a:bodyPr vert="horz" lIns="0" tIns="45720" rIns="0" bIns="45720" rtlCol="0" anchor="ctr"/>
          <a:lstStyle>
            <a:lvl1pPr algn="l">
              <a:defRPr sz="1000">
                <a:solidFill>
                  <a:schemeClr val="bg1"/>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269773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Picture Placeholder 12">
            <a:extLst>
              <a:ext uri="{FF2B5EF4-FFF2-40B4-BE49-F238E27FC236}">
                <a16:creationId xmlns:a16="http://schemas.microsoft.com/office/drawing/2014/main" id="{36C3D9FC-1754-9A2B-01D7-C81580A86BC6}"/>
              </a:ext>
            </a:extLst>
          </p:cNvPr>
          <p:cNvSpPr>
            <a:spLocks noGrp="1"/>
          </p:cNvSpPr>
          <p:nvPr>
            <p:ph type="pic" sz="quarter" idx="12"/>
          </p:nvPr>
        </p:nvSpPr>
        <p:spPr>
          <a:xfrm>
            <a:off x="6629400" y="1430867"/>
            <a:ext cx="4191000" cy="4191000"/>
          </a:xfrm>
          <a:prstGeom prst="ellipse">
            <a:avLst/>
          </a:prstGeom>
          <a:blipFill>
            <a:blip r:embed="rId3" cstate="print">
              <a:extLst>
                <a:ext uri="{28A0092B-C50C-407E-A947-70E740481C1C}">
                  <a14:useLocalDpi xmlns:a14="http://schemas.microsoft.com/office/drawing/2010/main" val="0"/>
                </a:ext>
              </a:extLst>
            </a:blip>
            <a:stretch>
              <a:fillRect/>
            </a:stretch>
          </a:blipFill>
        </p:spPr>
        <p:txBody>
          <a:bodyPr/>
          <a:lstStyle/>
          <a:p>
            <a:endParaRPr lang="en-US" dirty="0"/>
          </a:p>
        </p:txBody>
      </p:sp>
      <p:sp>
        <p:nvSpPr>
          <p:cNvPr id="10" name="Footer Placeholder 2">
            <a:extLst>
              <a:ext uri="{FF2B5EF4-FFF2-40B4-BE49-F238E27FC236}">
                <a16:creationId xmlns:a16="http://schemas.microsoft.com/office/drawing/2014/main" id="{6D7E10F4-6E96-E98F-73E7-42A7363C28CC}"/>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188832556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4B1A3407-C3F3-5B4D-ECFE-04651E5026C8}"/>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14561542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TEX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10" name="Footer Placeholder 2">
            <a:extLst>
              <a:ext uri="{FF2B5EF4-FFF2-40B4-BE49-F238E27FC236}">
                <a16:creationId xmlns:a16="http://schemas.microsoft.com/office/drawing/2014/main" id="{DE497A9B-04FF-15E7-507D-954DF00B64D2}"/>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
        <p:nvSpPr>
          <p:cNvPr id="11" name="Text Placeholder 5">
            <a:extLst>
              <a:ext uri="{FF2B5EF4-FFF2-40B4-BE49-F238E27FC236}">
                <a16:creationId xmlns:a16="http://schemas.microsoft.com/office/drawing/2014/main" id="{90337130-F2F5-47F6-CF3C-2565FC5131A8}"/>
              </a:ext>
            </a:extLst>
          </p:cNvPr>
          <p:cNvSpPr>
            <a:spLocks noGrp="1"/>
          </p:cNvSpPr>
          <p:nvPr>
            <p:ph type="body" sz="quarter" idx="11"/>
          </p:nvPr>
        </p:nvSpPr>
        <p:spPr>
          <a:xfrm>
            <a:off x="357188" y="1371600"/>
            <a:ext cx="11472862" cy="4876800"/>
          </a:xfrm>
          <a:prstGeom prst="rect">
            <a:avLst/>
          </a:prstGeom>
        </p:spPr>
        <p:txBody>
          <a:bodyPr lIns="0" rIns="36000" numCol="2" spcCol="360000"/>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989288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6" name="Text Placeholder 5">
            <a:extLst>
              <a:ext uri="{FF2B5EF4-FFF2-40B4-BE49-F238E27FC236}">
                <a16:creationId xmlns:a16="http://schemas.microsoft.com/office/drawing/2014/main" id="{1FFA1D17-95D4-75EB-1DAA-669B1788B092}"/>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Footer Placeholder 2">
            <a:extLst>
              <a:ext uri="{FF2B5EF4-FFF2-40B4-BE49-F238E27FC236}">
                <a16:creationId xmlns:a16="http://schemas.microsoft.com/office/drawing/2014/main" id="{91A2F9F9-C315-E6BB-8706-70ABA8725C29}"/>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308856443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1EBF54D2-0BE1-6F09-BA15-7FEBE59C0785}"/>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308411597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C30538DE-C2D1-FA7A-E7F9-554DD047BA80}"/>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427558006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A9BD7CBF-7BC7-BF6F-576D-FAC4806FE534}"/>
              </a:ext>
            </a:extLst>
          </p:cNvPr>
          <p:cNvSpPr>
            <a:spLocks noGrp="1"/>
          </p:cNvSpPr>
          <p:nvPr>
            <p:ph type="body" sz="quarter" idx="12"/>
          </p:nvPr>
        </p:nvSpPr>
        <p:spPr>
          <a:xfrm>
            <a:off x="6934200" y="1752600"/>
            <a:ext cx="3505200" cy="3505200"/>
          </a:xfrm>
          <a:prstGeom prst="ellipse">
            <a:avLst/>
          </a:prstGeom>
          <a:solidFill>
            <a:srgbClr val="005DB8"/>
          </a:solidFill>
        </p:spPr>
        <p:txBody>
          <a:bodyPr lIns="0" tIns="108000" rIns="0" bIns="0"/>
          <a:lstStyle>
            <a:lvl1pPr marL="0" indent="0" algn="ctr">
              <a:buNone/>
              <a:defRPr>
                <a:solidFill>
                  <a:schemeClr val="bg1"/>
                </a:solidFill>
              </a:defRPr>
            </a:lvl1pPr>
            <a:lvl2pPr marL="7938" indent="0" algn="ctr">
              <a:buNone/>
              <a:tabLst/>
              <a:defRPr>
                <a:solidFill>
                  <a:schemeClr val="bg1"/>
                </a:solidFill>
              </a:defRPr>
            </a:lvl2pPr>
            <a:lvl3pPr marL="7938" indent="0" algn="ctr">
              <a:buNone/>
              <a:tabLst/>
              <a:defRPr>
                <a:solidFill>
                  <a:schemeClr val="bg1"/>
                </a:solidFill>
              </a:defRPr>
            </a:lvl3pPr>
            <a:lvl4pPr marL="1828755" indent="0" algn="ctr">
              <a:buNone/>
              <a:defRPr>
                <a:solidFill>
                  <a:schemeClr val="bg1"/>
                </a:solidFill>
              </a:defRPr>
            </a:lvl4pPr>
            <a:lvl5pPr marL="2438339" indent="0" algn="ctr">
              <a:buNone/>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2"/>
            <a:endParaRPr lang="en-GB" dirty="0"/>
          </a:p>
        </p:txBody>
      </p:sp>
      <p:sp>
        <p:nvSpPr>
          <p:cNvPr id="6" name="Footer Placeholder 2">
            <a:extLst>
              <a:ext uri="{FF2B5EF4-FFF2-40B4-BE49-F238E27FC236}">
                <a16:creationId xmlns:a16="http://schemas.microsoft.com/office/drawing/2014/main" id="{3D59E4D5-0A52-C7C0-2615-E992CFDA7FEF}"/>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11466980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11472862" cy="4876800"/>
          </a:xfrm>
          <a:prstGeom prst="rect">
            <a:avLst/>
          </a:prstGeom>
        </p:spPr>
        <p:txBody>
          <a:bodyPr lIns="0" rIns="36000" numCol="2"/>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14F1FEFC-BD6B-6EAC-3C07-85983685B3C6}"/>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333754133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Picture Placeholder 12">
            <a:extLst>
              <a:ext uri="{FF2B5EF4-FFF2-40B4-BE49-F238E27FC236}">
                <a16:creationId xmlns:a16="http://schemas.microsoft.com/office/drawing/2014/main" id="{36C3D9FC-1754-9A2B-01D7-C81580A86BC6}"/>
              </a:ext>
            </a:extLst>
          </p:cNvPr>
          <p:cNvSpPr>
            <a:spLocks noGrp="1"/>
          </p:cNvSpPr>
          <p:nvPr>
            <p:ph type="pic" sz="quarter" idx="12"/>
          </p:nvPr>
        </p:nvSpPr>
        <p:spPr>
          <a:xfrm>
            <a:off x="6629400" y="1430867"/>
            <a:ext cx="4191000" cy="4191000"/>
          </a:xfrm>
          <a:prstGeom prst="ellipse">
            <a:avLst/>
          </a:prstGeom>
          <a:blipFill>
            <a:blip r:embed="rId3" cstate="print">
              <a:extLst>
                <a:ext uri="{28A0092B-C50C-407E-A947-70E740481C1C}">
                  <a14:useLocalDpi xmlns:a14="http://schemas.microsoft.com/office/drawing/2010/main" val="0"/>
                </a:ext>
              </a:extLst>
            </a:blip>
            <a:stretch>
              <a:fillRect/>
            </a:stretch>
          </a:blipFill>
        </p:spPr>
        <p:txBody>
          <a:bodyPr/>
          <a:lstStyle/>
          <a:p>
            <a:endParaRPr lang="en-US" dirty="0"/>
          </a:p>
        </p:txBody>
      </p:sp>
      <p:sp>
        <p:nvSpPr>
          <p:cNvPr id="10" name="Footer Placeholder 2">
            <a:extLst>
              <a:ext uri="{FF2B5EF4-FFF2-40B4-BE49-F238E27FC236}">
                <a16:creationId xmlns:a16="http://schemas.microsoft.com/office/drawing/2014/main" id="{6D7E10F4-6E96-E98F-73E7-42A7363C28CC}"/>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412261341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4B1A3407-C3F3-5B4D-ECFE-04651E5026C8}"/>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164406240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09F3C3-3661-87A6-B330-4FB3736BCA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6" name="Text Placeholder 5">
            <a:extLst>
              <a:ext uri="{FF2B5EF4-FFF2-40B4-BE49-F238E27FC236}">
                <a16:creationId xmlns:a16="http://schemas.microsoft.com/office/drawing/2014/main" id="{1FFA1D17-95D4-75EB-1DAA-669B1788B092}"/>
              </a:ext>
            </a:extLst>
          </p:cNvPr>
          <p:cNvSpPr>
            <a:spLocks noGrp="1"/>
          </p:cNvSpPr>
          <p:nvPr>
            <p:ph type="body" sz="quarter" idx="11"/>
          </p:nvPr>
        </p:nvSpPr>
        <p:spPr>
          <a:xfrm>
            <a:off x="357188" y="2971800"/>
            <a:ext cx="11472862" cy="3276600"/>
          </a:xfrm>
          <a:prstGeom prst="rect">
            <a:avLst/>
          </a:prstGeom>
        </p:spPr>
        <p:txBody>
          <a:bodyPr lIns="0" rIns="36000"/>
          <a:lstStyle>
            <a:lvl1pPr marL="0" indent="0">
              <a:spcBef>
                <a:spcPts val="733"/>
              </a:spcBef>
              <a:buFontTx/>
              <a:buNone/>
              <a:defRPr sz="2400" b="1">
                <a:solidFill>
                  <a:srgbClr val="005DB8"/>
                </a:solidFill>
              </a:defRPr>
            </a:lvl1pPr>
            <a:lvl2pPr marL="609585" indent="0">
              <a:buFontTx/>
              <a:buNone/>
              <a:defRPr>
                <a:solidFill>
                  <a:schemeClr val="bg1"/>
                </a:solidFill>
              </a:defRPr>
            </a:lvl2pPr>
            <a:lvl3pPr marL="1219170" indent="0">
              <a:buFontTx/>
              <a:buNone/>
              <a:defRPr>
                <a:solidFill>
                  <a:schemeClr val="bg1"/>
                </a:solidFill>
              </a:defRPr>
            </a:lvl3pPr>
            <a:lvl4pPr marL="1828755" indent="0">
              <a:buFontTx/>
              <a:buNone/>
              <a:defRPr>
                <a:solidFill>
                  <a:schemeClr val="bg1"/>
                </a:solidFill>
              </a:defRPr>
            </a:lvl4pPr>
            <a:lvl5pPr marL="2438339" indent="0">
              <a:buFontTx/>
              <a:buNone/>
              <a:defRPr>
                <a:solidFill>
                  <a:schemeClr val="bg1"/>
                </a:solidFill>
              </a:defRPr>
            </a:lvl5pPr>
          </a:lstStyle>
          <a:p>
            <a:pPr lvl="0"/>
            <a:r>
              <a:rPr lang="en-GB" dirty="0"/>
              <a:t>Click to edit Master text styles</a:t>
            </a:r>
          </a:p>
          <a:p>
            <a:pPr lvl="0"/>
            <a:endParaRPr lang="en-GB" dirty="0"/>
          </a:p>
        </p:txBody>
      </p:sp>
      <p:sp>
        <p:nvSpPr>
          <p:cNvPr id="10" name="Footer Placeholder 7">
            <a:extLst>
              <a:ext uri="{FF2B5EF4-FFF2-40B4-BE49-F238E27FC236}">
                <a16:creationId xmlns:a16="http://schemas.microsoft.com/office/drawing/2014/main" id="{1A6E73F2-35C8-9388-E0D9-9F45DA5FE58C}"/>
              </a:ext>
            </a:extLst>
          </p:cNvPr>
          <p:cNvSpPr>
            <a:spLocks noGrp="1"/>
          </p:cNvSpPr>
          <p:nvPr>
            <p:ph type="ftr" sz="quarter" idx="3"/>
          </p:nvPr>
        </p:nvSpPr>
        <p:spPr>
          <a:xfrm>
            <a:off x="381000" y="6356350"/>
            <a:ext cx="11449050" cy="365125"/>
          </a:xfrm>
          <a:prstGeom prst="rect">
            <a:avLst/>
          </a:prstGeom>
        </p:spPr>
        <p:txBody>
          <a:bodyPr vert="horz" lIns="0" tIns="45720" rIns="0" bIns="45720" rtlCol="0" anchor="ctr"/>
          <a:lstStyle>
            <a:lvl1pPr algn="l">
              <a:defRPr sz="1000">
                <a:solidFill>
                  <a:schemeClr val="bg1"/>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1107719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28B5FF-7AAC-8AC1-61A8-11015C5333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2" name="Title 1">
            <a:extLst>
              <a:ext uri="{FF2B5EF4-FFF2-40B4-BE49-F238E27FC236}">
                <a16:creationId xmlns:a16="http://schemas.microsoft.com/office/drawing/2014/main" id="{A7293EEE-C121-8281-F952-D0CD0FAF64DB}"/>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DF7DFADD-0D73-43AA-D130-0A5F07FB2560}"/>
              </a:ext>
            </a:extLst>
          </p:cNvPr>
          <p:cNvSpPr>
            <a:spLocks noGrp="1"/>
          </p:cNvSpPr>
          <p:nvPr>
            <p:ph type="ftr" sz="quarter" idx="10"/>
          </p:nvPr>
        </p:nvSpPr>
        <p:spPr>
          <a:xfrm>
            <a:off x="381000" y="6356350"/>
            <a:ext cx="11049000" cy="365125"/>
          </a:xfrm>
          <a:prstGeom prst="rect">
            <a:avLst/>
          </a:prstGeom>
        </p:spPr>
        <p:txBody>
          <a:bodyPr rIns="0"/>
          <a:lstStyle>
            <a:lvl1pPr>
              <a:defRPr sz="1000">
                <a:solidFill>
                  <a:schemeClr val="bg1"/>
                </a:solidFill>
              </a:defRPr>
            </a:lvl1pPr>
          </a:lstStyle>
          <a:p>
            <a:pPr algn="r"/>
            <a:r>
              <a:rPr lang="en-GB">
                <a:latin typeface="Arial" panose="020B0604020202020204" pitchFamily="34" charset="0"/>
              </a:rPr>
              <a:t>© NHS Commercial Solutions 2024</a:t>
            </a:r>
            <a:endParaRPr lang="en-GB" dirty="0">
              <a:latin typeface="Arial" panose="020B0604020202020204" pitchFamily="34" charset="0"/>
            </a:endParaRPr>
          </a:p>
        </p:txBody>
      </p:sp>
      <p:cxnSp>
        <p:nvCxnSpPr>
          <p:cNvPr id="6" name="Straight Connector 5">
            <a:extLst>
              <a:ext uri="{FF2B5EF4-FFF2-40B4-BE49-F238E27FC236}">
                <a16:creationId xmlns:a16="http://schemas.microsoft.com/office/drawing/2014/main" id="{870703A1-86B7-6F1C-75C1-DADE2B876194}"/>
              </a:ext>
            </a:extLst>
          </p:cNvPr>
          <p:cNvCxnSpPr>
            <a:cxnSpLocks/>
          </p:cNvCxnSpPr>
          <p:nvPr userDrawn="1"/>
        </p:nvCxnSpPr>
        <p:spPr>
          <a:xfrm>
            <a:off x="381000" y="1219200"/>
            <a:ext cx="586740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C4460015-B6D3-7026-8F5F-7746B6D68647}"/>
              </a:ext>
            </a:extLst>
          </p:cNvPr>
          <p:cNvSpPr>
            <a:spLocks noGrp="1"/>
          </p:cNvSpPr>
          <p:nvPr>
            <p:ph type="body" sz="quarter" idx="11"/>
          </p:nvPr>
        </p:nvSpPr>
        <p:spPr>
          <a:xfrm>
            <a:off x="357188" y="1371600"/>
            <a:ext cx="11472862" cy="4876800"/>
          </a:xfrm>
          <a:prstGeom prst="rect">
            <a:avLst/>
          </a:prstGeom>
        </p:spPr>
        <p:txBody>
          <a:bodyPr lIns="0" rIns="36000"/>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Oval 8">
            <a:extLst>
              <a:ext uri="{FF2B5EF4-FFF2-40B4-BE49-F238E27FC236}">
                <a16:creationId xmlns:a16="http://schemas.microsoft.com/office/drawing/2014/main" id="{91A79CBC-7B02-3B38-3A75-1C320E7D6955}"/>
              </a:ext>
            </a:extLst>
          </p:cNvPr>
          <p:cNvSpPr/>
          <p:nvPr userDrawn="1"/>
        </p:nvSpPr>
        <p:spPr>
          <a:xfrm>
            <a:off x="11582400" y="6400800"/>
            <a:ext cx="304800" cy="304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7DBED60-D312-DFDE-F193-588342B1113F}"/>
              </a:ext>
            </a:extLst>
          </p:cNvPr>
          <p:cNvSpPr txBox="1"/>
          <p:nvPr userDrawn="1"/>
        </p:nvSpPr>
        <p:spPr>
          <a:xfrm>
            <a:off x="11506200" y="6415200"/>
            <a:ext cx="457200" cy="261610"/>
          </a:xfrm>
          <a:prstGeom prst="rect">
            <a:avLst/>
          </a:prstGeom>
          <a:noFill/>
        </p:spPr>
        <p:txBody>
          <a:bodyPr wrap="square">
            <a:spAutoFit/>
          </a:bodyPr>
          <a:lstStyle/>
          <a:p>
            <a:pPr algn="ctr"/>
            <a:fld id="{3D68A5EA-DF8C-4F41-8A90-1A59B598A677}" type="slidenum">
              <a:rPr lang="en-GB" sz="1100" b="1" smtClean="0">
                <a:solidFill>
                  <a:srgbClr val="005DB8"/>
                </a:solidFill>
                <a:latin typeface="Arial" panose="020B0604020202020204" pitchFamily="34" charset="0"/>
              </a:rPr>
              <a:pPr algn="ctr"/>
              <a:t>‹#›</a:t>
            </a:fld>
            <a:endParaRPr lang="en-US" sz="1100" b="1" dirty="0">
              <a:solidFill>
                <a:srgbClr val="005DB8"/>
              </a:solidFill>
            </a:endParaRPr>
          </a:p>
        </p:txBody>
      </p:sp>
      <p:pic>
        <p:nvPicPr>
          <p:cNvPr id="10" name="Picture 9">
            <a:extLst>
              <a:ext uri="{FF2B5EF4-FFF2-40B4-BE49-F238E27FC236}">
                <a16:creationId xmlns:a16="http://schemas.microsoft.com/office/drawing/2014/main" id="{3372487A-9988-699D-209C-30DC287553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286876" y="44514"/>
            <a:ext cx="2857941" cy="1182849"/>
          </a:xfrm>
          <a:prstGeom prst="rect">
            <a:avLst/>
          </a:prstGeom>
        </p:spPr>
      </p:pic>
      <p:pic>
        <p:nvPicPr>
          <p:cNvPr id="5" name="Picture 4">
            <a:extLst>
              <a:ext uri="{FF2B5EF4-FFF2-40B4-BE49-F238E27FC236}">
                <a16:creationId xmlns:a16="http://schemas.microsoft.com/office/drawing/2014/main" id="{AB777778-FBC5-BD8D-9F91-39A7EB23E72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286875" y="44514"/>
            <a:ext cx="2857943" cy="1182850"/>
          </a:xfrm>
          <a:prstGeom prst="rect">
            <a:avLst/>
          </a:prstGeom>
        </p:spPr>
      </p:pic>
    </p:spTree>
    <p:extLst>
      <p:ext uri="{BB962C8B-B14F-4D97-AF65-F5344CB8AC3E}">
        <p14:creationId xmlns:p14="http://schemas.microsoft.com/office/powerpoint/2010/main" val="3125318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7AE641E2-F5FB-4AB8-A6F8-95D06A614314}"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r>
              <a:rPr lang="en-US"/>
              <a:t>© NHS Commercial Solutions 2024</a:t>
            </a:r>
            <a:endParaRPr lang="en-US" dirty="0"/>
          </a:p>
        </p:txBody>
      </p:sp>
      <p:sp>
        <p:nvSpPr>
          <p:cNvPr id="6" name="TextBox 5">
            <a:extLst>
              <a:ext uri="{FF2B5EF4-FFF2-40B4-BE49-F238E27FC236}">
                <a16:creationId xmlns:a16="http://schemas.microsoft.com/office/drawing/2014/main" id="{ABD2E48F-04DC-7647-1B48-96F758333B14}"/>
              </a:ext>
            </a:extLst>
          </p:cNvPr>
          <p:cNvSpPr txBox="1"/>
          <p:nvPr userDrawn="1"/>
        </p:nvSpPr>
        <p:spPr>
          <a:xfrm>
            <a:off x="5181601" y="6391989"/>
            <a:ext cx="1832553" cy="246221"/>
          </a:xfrm>
          <a:prstGeom prst="rect">
            <a:avLst/>
          </a:prstGeom>
          <a:noFill/>
        </p:spPr>
        <p:txBody>
          <a:bodyPr wrap="none" rtlCol="0">
            <a:spAutoFit/>
          </a:bodyPr>
          <a:lstStyle/>
          <a:p>
            <a:r>
              <a:rPr lang="en-GB" sz="1000" b="1" dirty="0">
                <a:solidFill>
                  <a:srgbClr val="FF0000"/>
                </a:solidFill>
              </a:rPr>
              <a:t>Commercial in Confidence </a:t>
            </a:r>
          </a:p>
        </p:txBody>
      </p:sp>
    </p:spTree>
    <p:extLst>
      <p:ext uri="{BB962C8B-B14F-4D97-AF65-F5344CB8AC3E}">
        <p14:creationId xmlns:p14="http://schemas.microsoft.com/office/powerpoint/2010/main" val="191432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TEX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10" name="Footer Placeholder 2">
            <a:extLst>
              <a:ext uri="{FF2B5EF4-FFF2-40B4-BE49-F238E27FC236}">
                <a16:creationId xmlns:a16="http://schemas.microsoft.com/office/drawing/2014/main" id="{DE497A9B-04FF-15E7-507D-954DF00B64D2}"/>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r>
              <a:rPr lang="en-GB">
                <a:latin typeface="Arial" panose="020B0604020202020204" pitchFamily="34" charset="0"/>
              </a:rPr>
              <a:t>© NHS Commercial Solutions 2024</a:t>
            </a:r>
            <a:endParaRPr lang="en-GB" dirty="0">
              <a:latin typeface="Arial" panose="020B0604020202020204" pitchFamily="34" charset="0"/>
            </a:endParaRPr>
          </a:p>
        </p:txBody>
      </p:sp>
      <p:sp>
        <p:nvSpPr>
          <p:cNvPr id="11" name="Text Placeholder 5">
            <a:extLst>
              <a:ext uri="{FF2B5EF4-FFF2-40B4-BE49-F238E27FC236}">
                <a16:creationId xmlns:a16="http://schemas.microsoft.com/office/drawing/2014/main" id="{90337130-F2F5-47F6-CF3C-2565FC5131A8}"/>
              </a:ext>
            </a:extLst>
          </p:cNvPr>
          <p:cNvSpPr>
            <a:spLocks noGrp="1"/>
          </p:cNvSpPr>
          <p:nvPr>
            <p:ph type="body" sz="quarter" idx="11"/>
          </p:nvPr>
        </p:nvSpPr>
        <p:spPr>
          <a:xfrm>
            <a:off x="357188" y="1371600"/>
            <a:ext cx="11472862" cy="4876800"/>
          </a:xfrm>
          <a:prstGeom prst="rect">
            <a:avLst/>
          </a:prstGeom>
        </p:spPr>
        <p:txBody>
          <a:bodyPr lIns="0" rIns="36000" numCol="2" spcCol="360000"/>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26441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6" name="Text Placeholder 5">
            <a:extLst>
              <a:ext uri="{FF2B5EF4-FFF2-40B4-BE49-F238E27FC236}">
                <a16:creationId xmlns:a16="http://schemas.microsoft.com/office/drawing/2014/main" id="{1FFA1D17-95D4-75EB-1DAA-669B1788B092}"/>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Footer Placeholder 2">
            <a:extLst>
              <a:ext uri="{FF2B5EF4-FFF2-40B4-BE49-F238E27FC236}">
                <a16:creationId xmlns:a16="http://schemas.microsoft.com/office/drawing/2014/main" id="{91A2F9F9-C315-E6BB-8706-70ABA8725C29}"/>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r>
              <a:rPr lang="en-GB">
                <a:latin typeface="Arial" panose="020B0604020202020204" pitchFamily="34" charset="0"/>
              </a:rPr>
              <a:t>© NHS Commercial Solutions 2024</a:t>
            </a:r>
            <a:endParaRPr lang="en-GB" dirty="0">
              <a:latin typeface="Arial" panose="020B0604020202020204" pitchFamily="34" charset="0"/>
            </a:endParaRPr>
          </a:p>
        </p:txBody>
      </p:sp>
    </p:spTree>
    <p:extLst>
      <p:ext uri="{BB962C8B-B14F-4D97-AF65-F5344CB8AC3E}">
        <p14:creationId xmlns:p14="http://schemas.microsoft.com/office/powerpoint/2010/main" val="240560084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1EBF54D2-0BE1-6F09-BA15-7FEBE59C0785}"/>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r>
              <a:rPr lang="en-GB">
                <a:latin typeface="Arial" panose="020B0604020202020204" pitchFamily="34" charset="0"/>
              </a:rPr>
              <a:t>© NHS Commercial Solutions 2024</a:t>
            </a:r>
            <a:endParaRPr lang="en-GB" dirty="0">
              <a:latin typeface="Arial" panose="020B0604020202020204" pitchFamily="34" charset="0"/>
            </a:endParaRPr>
          </a:p>
        </p:txBody>
      </p:sp>
    </p:spTree>
    <p:extLst>
      <p:ext uri="{BB962C8B-B14F-4D97-AF65-F5344CB8AC3E}">
        <p14:creationId xmlns:p14="http://schemas.microsoft.com/office/powerpoint/2010/main" val="350772664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C30538DE-C2D1-FA7A-E7F9-554DD047BA80}"/>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r>
              <a:rPr lang="en-GB">
                <a:latin typeface="Arial" panose="020B0604020202020204" pitchFamily="34" charset="0"/>
              </a:rPr>
              <a:t>© NHS Commercial Solutions 2024</a:t>
            </a:r>
            <a:endParaRPr lang="en-GB" dirty="0">
              <a:latin typeface="Arial" panose="020B0604020202020204" pitchFamily="34" charset="0"/>
            </a:endParaRPr>
          </a:p>
        </p:txBody>
      </p:sp>
    </p:spTree>
    <p:extLst>
      <p:ext uri="{BB962C8B-B14F-4D97-AF65-F5344CB8AC3E}">
        <p14:creationId xmlns:p14="http://schemas.microsoft.com/office/powerpoint/2010/main" val="196572251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A9BD7CBF-7BC7-BF6F-576D-FAC4806FE534}"/>
              </a:ext>
            </a:extLst>
          </p:cNvPr>
          <p:cNvSpPr>
            <a:spLocks noGrp="1"/>
          </p:cNvSpPr>
          <p:nvPr>
            <p:ph type="body" sz="quarter" idx="12"/>
          </p:nvPr>
        </p:nvSpPr>
        <p:spPr>
          <a:xfrm>
            <a:off x="6934200" y="1752600"/>
            <a:ext cx="3505200" cy="3505200"/>
          </a:xfrm>
          <a:prstGeom prst="ellipse">
            <a:avLst/>
          </a:prstGeom>
          <a:solidFill>
            <a:srgbClr val="005DB8"/>
          </a:solidFill>
        </p:spPr>
        <p:txBody>
          <a:bodyPr lIns="0" tIns="108000" rIns="0" bIns="0"/>
          <a:lstStyle>
            <a:lvl1pPr marL="0" indent="0" algn="ctr">
              <a:buNone/>
              <a:defRPr>
                <a:solidFill>
                  <a:schemeClr val="bg1"/>
                </a:solidFill>
              </a:defRPr>
            </a:lvl1pPr>
            <a:lvl2pPr marL="7938" indent="0" algn="ctr">
              <a:buNone/>
              <a:tabLst/>
              <a:defRPr>
                <a:solidFill>
                  <a:schemeClr val="bg1"/>
                </a:solidFill>
              </a:defRPr>
            </a:lvl2pPr>
            <a:lvl3pPr marL="7938" indent="0" algn="ctr">
              <a:buNone/>
              <a:tabLst/>
              <a:defRPr>
                <a:solidFill>
                  <a:schemeClr val="bg1"/>
                </a:solidFill>
              </a:defRPr>
            </a:lvl3pPr>
            <a:lvl4pPr marL="1828755" indent="0" algn="ctr">
              <a:buNone/>
              <a:defRPr>
                <a:solidFill>
                  <a:schemeClr val="bg1"/>
                </a:solidFill>
              </a:defRPr>
            </a:lvl4pPr>
            <a:lvl5pPr marL="2438339" indent="0" algn="ctr">
              <a:buNone/>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2"/>
            <a:endParaRPr lang="en-GB" dirty="0"/>
          </a:p>
        </p:txBody>
      </p:sp>
      <p:sp>
        <p:nvSpPr>
          <p:cNvPr id="6" name="Footer Placeholder 2">
            <a:extLst>
              <a:ext uri="{FF2B5EF4-FFF2-40B4-BE49-F238E27FC236}">
                <a16:creationId xmlns:a16="http://schemas.microsoft.com/office/drawing/2014/main" id="{3D59E4D5-0A52-C7C0-2615-E992CFDA7FEF}"/>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r>
              <a:rPr lang="en-GB">
                <a:latin typeface="Arial" panose="020B0604020202020204" pitchFamily="34" charset="0"/>
              </a:rPr>
              <a:t>© NHS Commercial Solutions 2024</a:t>
            </a:r>
            <a:endParaRPr lang="en-GB" dirty="0">
              <a:latin typeface="Arial" panose="020B0604020202020204" pitchFamily="34" charset="0"/>
            </a:endParaRPr>
          </a:p>
        </p:txBody>
      </p:sp>
    </p:spTree>
    <p:extLst>
      <p:ext uri="{BB962C8B-B14F-4D97-AF65-F5344CB8AC3E}">
        <p14:creationId xmlns:p14="http://schemas.microsoft.com/office/powerpoint/2010/main" val="70914889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11472862" cy="4876800"/>
          </a:xfrm>
          <a:prstGeom prst="rect">
            <a:avLst/>
          </a:prstGeom>
        </p:spPr>
        <p:txBody>
          <a:bodyPr lIns="0" rIns="36000" numCol="2"/>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14F1FEFC-BD6B-6EAC-3C07-85983685B3C6}"/>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r>
              <a:rPr lang="en-GB">
                <a:latin typeface="Arial" panose="020B0604020202020204" pitchFamily="34" charset="0"/>
              </a:rPr>
              <a:t>© NHS Commercial Solutions 2024</a:t>
            </a:r>
            <a:endParaRPr lang="en-GB" dirty="0">
              <a:latin typeface="Arial" panose="020B0604020202020204" pitchFamily="34" charset="0"/>
            </a:endParaRPr>
          </a:p>
        </p:txBody>
      </p:sp>
    </p:spTree>
    <p:extLst>
      <p:ext uri="{BB962C8B-B14F-4D97-AF65-F5344CB8AC3E}">
        <p14:creationId xmlns:p14="http://schemas.microsoft.com/office/powerpoint/2010/main" val="63100457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Picture Placeholder 12">
            <a:extLst>
              <a:ext uri="{FF2B5EF4-FFF2-40B4-BE49-F238E27FC236}">
                <a16:creationId xmlns:a16="http://schemas.microsoft.com/office/drawing/2014/main" id="{36C3D9FC-1754-9A2B-01D7-C81580A86BC6}"/>
              </a:ext>
            </a:extLst>
          </p:cNvPr>
          <p:cNvSpPr>
            <a:spLocks noGrp="1"/>
          </p:cNvSpPr>
          <p:nvPr>
            <p:ph type="pic" sz="quarter" idx="12"/>
          </p:nvPr>
        </p:nvSpPr>
        <p:spPr>
          <a:xfrm>
            <a:off x="6629400" y="1430867"/>
            <a:ext cx="4191000" cy="4191000"/>
          </a:xfrm>
          <a:prstGeom prst="ellipse">
            <a:avLst/>
          </a:prstGeom>
          <a:blipFill>
            <a:blip r:embed="rId3" cstate="print">
              <a:extLst>
                <a:ext uri="{28A0092B-C50C-407E-A947-70E740481C1C}">
                  <a14:useLocalDpi xmlns:a14="http://schemas.microsoft.com/office/drawing/2010/main" val="0"/>
                </a:ext>
              </a:extLst>
            </a:blip>
            <a:stretch>
              <a:fillRect/>
            </a:stretch>
          </a:blipFill>
        </p:spPr>
        <p:txBody>
          <a:bodyPr/>
          <a:lstStyle/>
          <a:p>
            <a:endParaRPr lang="en-US" dirty="0"/>
          </a:p>
        </p:txBody>
      </p:sp>
      <p:sp>
        <p:nvSpPr>
          <p:cNvPr id="10" name="Footer Placeholder 2">
            <a:extLst>
              <a:ext uri="{FF2B5EF4-FFF2-40B4-BE49-F238E27FC236}">
                <a16:creationId xmlns:a16="http://schemas.microsoft.com/office/drawing/2014/main" id="{6D7E10F4-6E96-E98F-73E7-42A7363C28CC}"/>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r>
              <a:rPr lang="en-GB">
                <a:latin typeface="Arial" panose="020B0604020202020204" pitchFamily="34" charset="0"/>
              </a:rPr>
              <a:t>© NHS Commercial Solutions 2024</a:t>
            </a:r>
            <a:endParaRPr lang="en-GB" dirty="0">
              <a:latin typeface="Arial" panose="020B0604020202020204" pitchFamily="34" charset="0"/>
            </a:endParaRPr>
          </a:p>
        </p:txBody>
      </p:sp>
    </p:spTree>
    <p:extLst>
      <p:ext uri="{BB962C8B-B14F-4D97-AF65-F5344CB8AC3E}">
        <p14:creationId xmlns:p14="http://schemas.microsoft.com/office/powerpoint/2010/main" val="248126705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4B1A3407-C3F3-5B4D-ECFE-04651E5026C8}"/>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r>
              <a:rPr lang="en-GB">
                <a:latin typeface="Arial" panose="020B0604020202020204" pitchFamily="34" charset="0"/>
              </a:rPr>
              <a:t>© NHS Commercial Solutions 2024</a:t>
            </a:r>
            <a:endParaRPr lang="en-GB" dirty="0">
              <a:latin typeface="Arial" panose="020B0604020202020204" pitchFamily="34" charset="0"/>
            </a:endParaRPr>
          </a:p>
        </p:txBody>
      </p:sp>
    </p:spTree>
    <p:extLst>
      <p:ext uri="{BB962C8B-B14F-4D97-AF65-F5344CB8AC3E}">
        <p14:creationId xmlns:p14="http://schemas.microsoft.com/office/powerpoint/2010/main" val="391857651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09F3C3-3661-87A6-B330-4FB3736BCA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6" name="Text Placeholder 5">
            <a:extLst>
              <a:ext uri="{FF2B5EF4-FFF2-40B4-BE49-F238E27FC236}">
                <a16:creationId xmlns:a16="http://schemas.microsoft.com/office/drawing/2014/main" id="{1FFA1D17-95D4-75EB-1DAA-669B1788B092}"/>
              </a:ext>
            </a:extLst>
          </p:cNvPr>
          <p:cNvSpPr>
            <a:spLocks noGrp="1"/>
          </p:cNvSpPr>
          <p:nvPr>
            <p:ph type="body" sz="quarter" idx="11"/>
          </p:nvPr>
        </p:nvSpPr>
        <p:spPr>
          <a:xfrm>
            <a:off x="357188" y="4800600"/>
            <a:ext cx="11472862" cy="1447800"/>
          </a:xfrm>
          <a:prstGeom prst="rect">
            <a:avLst/>
          </a:prstGeom>
        </p:spPr>
        <p:txBody>
          <a:bodyPr lIns="0" rIns="36000"/>
          <a:lstStyle>
            <a:lvl1pPr marL="0" indent="0">
              <a:spcBef>
                <a:spcPts val="733"/>
              </a:spcBef>
              <a:buFontTx/>
              <a:buNone/>
              <a:defRPr sz="2400" b="1">
                <a:solidFill>
                  <a:srgbClr val="005DB8"/>
                </a:solidFill>
              </a:defRPr>
            </a:lvl1pPr>
            <a:lvl2pPr marL="609585" indent="0">
              <a:buFontTx/>
              <a:buNone/>
              <a:defRPr>
                <a:solidFill>
                  <a:schemeClr val="bg1"/>
                </a:solidFill>
              </a:defRPr>
            </a:lvl2pPr>
            <a:lvl3pPr marL="1219170" indent="0">
              <a:buFontTx/>
              <a:buNone/>
              <a:defRPr>
                <a:solidFill>
                  <a:schemeClr val="bg1"/>
                </a:solidFill>
              </a:defRPr>
            </a:lvl3pPr>
            <a:lvl4pPr marL="1828755" indent="0">
              <a:buFontTx/>
              <a:buNone/>
              <a:defRPr>
                <a:solidFill>
                  <a:schemeClr val="bg1"/>
                </a:solidFill>
              </a:defRPr>
            </a:lvl4pPr>
            <a:lvl5pPr marL="2438339" indent="0">
              <a:buFontTx/>
              <a:buNone/>
              <a:defRPr>
                <a:solidFill>
                  <a:schemeClr val="bg1"/>
                </a:solidFill>
              </a:defRPr>
            </a:lvl5pPr>
          </a:lstStyle>
          <a:p>
            <a:pPr lvl="0"/>
            <a:r>
              <a:rPr lang="en-GB" dirty="0"/>
              <a:t>Click to edit Master text styles</a:t>
            </a:r>
          </a:p>
          <a:p>
            <a:pPr lvl="0"/>
            <a:endParaRPr lang="en-GB" dirty="0"/>
          </a:p>
        </p:txBody>
      </p:sp>
      <p:sp>
        <p:nvSpPr>
          <p:cNvPr id="10" name="Footer Placeholder 7">
            <a:extLst>
              <a:ext uri="{FF2B5EF4-FFF2-40B4-BE49-F238E27FC236}">
                <a16:creationId xmlns:a16="http://schemas.microsoft.com/office/drawing/2014/main" id="{1A6E73F2-35C8-9388-E0D9-9F45DA5FE58C}"/>
              </a:ext>
            </a:extLst>
          </p:cNvPr>
          <p:cNvSpPr>
            <a:spLocks noGrp="1"/>
          </p:cNvSpPr>
          <p:nvPr>
            <p:ph type="ftr" sz="quarter" idx="3"/>
          </p:nvPr>
        </p:nvSpPr>
        <p:spPr>
          <a:xfrm>
            <a:off x="381000" y="6356350"/>
            <a:ext cx="11449050" cy="365125"/>
          </a:xfrm>
          <a:prstGeom prst="rect">
            <a:avLst/>
          </a:prstGeom>
        </p:spPr>
        <p:txBody>
          <a:bodyPr vert="horz" lIns="0" tIns="45720" rIns="0" bIns="45720" rtlCol="0" anchor="ctr"/>
          <a:lstStyle>
            <a:lvl1pPr algn="l">
              <a:defRPr sz="1000">
                <a:solidFill>
                  <a:schemeClr val="bg1"/>
                </a:solidFill>
              </a:defRPr>
            </a:lvl1pPr>
          </a:lstStyle>
          <a:p>
            <a:pPr algn="r"/>
            <a:endParaRPr lang="en-GB" dirty="0">
              <a:latin typeface="Arial" panose="020B0604020202020204" pitchFamily="34" charset="0"/>
            </a:endParaRPr>
          </a:p>
        </p:txBody>
      </p:sp>
      <p:sp>
        <p:nvSpPr>
          <p:cNvPr id="13" name="Picture Placeholder 12">
            <a:extLst>
              <a:ext uri="{FF2B5EF4-FFF2-40B4-BE49-F238E27FC236}">
                <a16:creationId xmlns:a16="http://schemas.microsoft.com/office/drawing/2014/main" id="{58DAE49A-3043-CEC6-BE06-2DE34A16A6FF}"/>
              </a:ext>
            </a:extLst>
          </p:cNvPr>
          <p:cNvSpPr>
            <a:spLocks noGrp="1"/>
          </p:cNvSpPr>
          <p:nvPr>
            <p:ph type="pic" sz="quarter" idx="12"/>
          </p:nvPr>
        </p:nvSpPr>
        <p:spPr>
          <a:xfrm>
            <a:off x="1295400" y="-2514600"/>
            <a:ext cx="7086600" cy="7086600"/>
          </a:xfrm>
          <a:prstGeom prst="ellipse">
            <a:avLst/>
          </a:prstGeom>
          <a:blipFill dpi="0" rotWithShape="1">
            <a:blip r:embed="rId3">
              <a:extLst>
                <a:ext uri="{28A0092B-C50C-407E-A947-70E740481C1C}">
                  <a14:useLocalDpi xmlns:a14="http://schemas.microsoft.com/office/drawing/2010/main" val="0"/>
                </a:ext>
              </a:extLst>
            </a:blip>
            <a:srcRect/>
            <a:stretch>
              <a:fillRect l="-1075" t="35456" r="-1" b="-2798"/>
            </a:stretch>
          </a:blipFill>
        </p:spPr>
        <p:txBody>
          <a:bodyPr/>
          <a:lstStyle/>
          <a:p>
            <a:endParaRPr lang="en-US" dirty="0"/>
          </a:p>
        </p:txBody>
      </p:sp>
    </p:spTree>
    <p:extLst>
      <p:ext uri="{BB962C8B-B14F-4D97-AF65-F5344CB8AC3E}">
        <p14:creationId xmlns:p14="http://schemas.microsoft.com/office/powerpoint/2010/main" val="286464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7AE641E2-F5FB-4AB8-A6F8-95D06A614314}"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r>
              <a:rPr lang="en-US"/>
              <a:t>© NHS Commercial Solutions 2024</a:t>
            </a:r>
            <a:endParaRPr lang="en-US" dirty="0"/>
          </a:p>
        </p:txBody>
      </p:sp>
    </p:spTree>
    <p:extLst>
      <p:ext uri="{BB962C8B-B14F-4D97-AF65-F5344CB8AC3E}">
        <p14:creationId xmlns:p14="http://schemas.microsoft.com/office/powerpoint/2010/main" val="1180007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19166C-8D9E-197E-CCCA-BB2F4F775E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pic>
        <p:nvPicPr>
          <p:cNvPr id="4" name="Picture 3">
            <a:extLst>
              <a:ext uri="{FF2B5EF4-FFF2-40B4-BE49-F238E27FC236}">
                <a16:creationId xmlns:a16="http://schemas.microsoft.com/office/drawing/2014/main" id="{F86B6C69-1CD7-807F-01AB-E16B66B494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286876" y="44514"/>
            <a:ext cx="2857941" cy="1182850"/>
          </a:xfrm>
          <a:prstGeom prst="rect">
            <a:avLst/>
          </a:prstGeom>
        </p:spPr>
      </p:pic>
      <p:sp>
        <p:nvSpPr>
          <p:cNvPr id="7" name="TextBox 6">
            <a:extLst>
              <a:ext uri="{FF2B5EF4-FFF2-40B4-BE49-F238E27FC236}">
                <a16:creationId xmlns:a16="http://schemas.microsoft.com/office/drawing/2014/main" id="{50E9F3B2-2182-D5CC-F614-A55FA38AD197}"/>
              </a:ext>
            </a:extLst>
          </p:cNvPr>
          <p:cNvSpPr txBox="1"/>
          <p:nvPr userDrawn="1"/>
        </p:nvSpPr>
        <p:spPr>
          <a:xfrm>
            <a:off x="361239" y="3200400"/>
            <a:ext cx="7091122" cy="3046988"/>
          </a:xfrm>
          <a:prstGeom prst="rect">
            <a:avLst/>
          </a:prstGeom>
          <a:noFill/>
        </p:spPr>
        <p:txBody>
          <a:bodyPr wrap="square" lIns="0" rtlCol="0">
            <a:spAutoFit/>
          </a:bodyPr>
          <a:lstStyle/>
          <a:p>
            <a:r>
              <a:rPr lang="en-GB" b="1" dirty="0">
                <a:solidFill>
                  <a:schemeClr val="bg1"/>
                </a:solidFill>
                <a:effectLst/>
                <a:latin typeface="Arial" panose="020B0604020202020204" pitchFamily="34" charset="0"/>
                <a:cs typeface="Arial" panose="020B0604020202020204" pitchFamily="34" charset="0"/>
              </a:rPr>
              <a:t>Contact us: </a:t>
            </a:r>
          </a:p>
          <a:p>
            <a:endParaRPr lang="en-GB" b="1" dirty="0">
              <a:solidFill>
                <a:schemeClr val="bg1"/>
              </a:solidFill>
              <a:effectLst/>
              <a:latin typeface="Arial" panose="020B0604020202020204" pitchFamily="34" charset="0"/>
              <a:cs typeface="Arial" panose="020B0604020202020204" pitchFamily="34" charset="0"/>
            </a:endParaRPr>
          </a:p>
          <a:p>
            <a:r>
              <a:rPr lang="en-GB" b="1" dirty="0">
                <a:solidFill>
                  <a:schemeClr val="bg1"/>
                </a:solidFill>
                <a:effectLst/>
                <a:latin typeface="Arial" panose="020B0604020202020204" pitchFamily="34" charset="0"/>
                <a:cs typeface="Arial" panose="020B0604020202020204" pitchFamily="34" charset="0"/>
              </a:rPr>
              <a:t>NHS Commercial Solutions</a:t>
            </a:r>
            <a:endParaRPr lang="en-GB" dirty="0">
              <a:solidFill>
                <a:schemeClr val="bg1"/>
              </a:solidFill>
              <a:effectLst/>
              <a:latin typeface="Arial" panose="020B0604020202020204" pitchFamily="34" charset="0"/>
              <a:cs typeface="Arial" panose="020B0604020202020204" pitchFamily="34" charset="0"/>
            </a:endParaRPr>
          </a:p>
          <a:p>
            <a:r>
              <a:rPr lang="en-GB" dirty="0">
                <a:solidFill>
                  <a:schemeClr val="bg1"/>
                </a:solidFill>
                <a:effectLst/>
                <a:latin typeface="Arial" panose="020B0604020202020204" pitchFamily="34" charset="0"/>
                <a:cs typeface="Arial" panose="020B0604020202020204" pitchFamily="34" charset="0"/>
              </a:rPr>
              <a:t>The Atrium, Curtis Road</a:t>
            </a:r>
          </a:p>
          <a:p>
            <a:r>
              <a:rPr lang="en-GB" dirty="0">
                <a:solidFill>
                  <a:schemeClr val="bg1"/>
                </a:solidFill>
                <a:effectLst/>
                <a:latin typeface="Arial" panose="020B0604020202020204" pitchFamily="34" charset="0"/>
                <a:cs typeface="Arial" panose="020B0604020202020204" pitchFamily="34" charset="0"/>
              </a:rPr>
              <a:t>Dorking, Surrey RH4 1XA</a:t>
            </a:r>
          </a:p>
          <a:p>
            <a:endParaRPr lang="en-GB" dirty="0">
              <a:solidFill>
                <a:schemeClr val="bg1"/>
              </a:solidFill>
              <a:effectLst/>
              <a:latin typeface="Arial" panose="020B0604020202020204" pitchFamily="34" charset="0"/>
              <a:cs typeface="Arial" panose="020B0604020202020204" pitchFamily="34" charset="0"/>
            </a:endParaRPr>
          </a:p>
          <a:p>
            <a:r>
              <a:rPr lang="en-GB" b="1" dirty="0" err="1">
                <a:solidFill>
                  <a:schemeClr val="bg1"/>
                </a:solidFill>
                <a:effectLst/>
                <a:latin typeface="Arial" panose="020B0604020202020204" pitchFamily="34" charset="0"/>
                <a:cs typeface="Arial" panose="020B0604020202020204" pitchFamily="34" charset="0"/>
              </a:rPr>
              <a:t>www.commercialsolutions-sec.nhs.uk</a:t>
            </a:r>
            <a:endParaRPr lang="en-GB" dirty="0">
              <a:solidFill>
                <a:schemeClr val="bg1"/>
              </a:solidFill>
              <a:effectLst/>
              <a:latin typeface="Arial" panose="020B0604020202020204" pitchFamily="34" charset="0"/>
              <a:cs typeface="Arial" panose="020B0604020202020204" pitchFamily="34" charset="0"/>
            </a:endParaRPr>
          </a:p>
          <a:p>
            <a:r>
              <a:rPr lang="en-GB" b="1" dirty="0">
                <a:solidFill>
                  <a:schemeClr val="bg1"/>
                </a:solidFill>
                <a:effectLst/>
                <a:latin typeface="Arial" panose="020B0604020202020204" pitchFamily="34" charset="0"/>
                <a:cs typeface="Arial" panose="020B0604020202020204" pitchFamily="34" charset="0"/>
              </a:rPr>
              <a:t>Tel: 01306 646 822   </a:t>
            </a:r>
            <a:endParaRPr lang="en-GB" dirty="0">
              <a:solidFill>
                <a:schemeClr val="bg1"/>
              </a:solidFill>
              <a:effectLst/>
              <a:latin typeface="Arial" panose="020B0604020202020204" pitchFamily="34" charset="0"/>
              <a:cs typeface="Arial" panose="020B0604020202020204" pitchFamily="34" charset="0"/>
            </a:endParaRPr>
          </a:p>
          <a:p>
            <a:r>
              <a:rPr lang="en-GB" b="1" dirty="0">
                <a:solidFill>
                  <a:schemeClr val="bg1"/>
                </a:solidFill>
                <a:effectLst/>
                <a:latin typeface="Arial" panose="020B0604020202020204" pitchFamily="34" charset="0"/>
                <a:cs typeface="Arial" panose="020B0604020202020204" pitchFamily="34" charset="0"/>
              </a:rPr>
              <a:t>Email: </a:t>
            </a:r>
            <a:r>
              <a:rPr lang="en-GB" b="1" dirty="0" err="1">
                <a:solidFill>
                  <a:schemeClr val="bg1"/>
                </a:solidFill>
                <a:effectLst/>
                <a:latin typeface="Arial" panose="020B0604020202020204" pitchFamily="34" charset="0"/>
                <a:cs typeface="Arial" panose="020B0604020202020204" pitchFamily="34" charset="0"/>
              </a:rPr>
              <a:t>nhscs.info@nhs.net</a:t>
            </a:r>
            <a:endParaRPr lang="en-GB" b="1" dirty="0">
              <a:solidFill>
                <a:schemeClr val="bg1"/>
              </a:solidFill>
              <a:effectLst/>
              <a:latin typeface="Arial" panose="020B0604020202020204" pitchFamily="34" charset="0"/>
              <a:cs typeface="Arial" panose="020B0604020202020204" pitchFamily="34" charset="0"/>
            </a:endParaRPr>
          </a:p>
          <a:p>
            <a:endParaRPr lang="en-GB" b="1" dirty="0">
              <a:solidFill>
                <a:schemeClr val="bg1"/>
              </a:solidFill>
              <a:effectLst/>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solidFill>
                  <a:schemeClr val="bg1"/>
                </a:solidFill>
                <a:effectLst/>
                <a:latin typeface="Arial" panose="020B0604020202020204" pitchFamily="34" charset="0"/>
                <a:cs typeface="Arial" panose="020B0604020202020204" pitchFamily="34" charset="0"/>
              </a:rPr>
              <a:t>      company/</a:t>
            </a:r>
            <a:r>
              <a:rPr lang="en-GB" dirty="0" err="1">
                <a:solidFill>
                  <a:schemeClr val="bg1"/>
                </a:solidFill>
                <a:effectLst/>
                <a:latin typeface="Arial" panose="020B0604020202020204" pitchFamily="34" charset="0"/>
                <a:cs typeface="Arial" panose="020B0604020202020204" pitchFamily="34" charset="0"/>
              </a:rPr>
              <a:t>nhs</a:t>
            </a:r>
            <a:r>
              <a:rPr lang="en-GB" dirty="0">
                <a:solidFill>
                  <a:schemeClr val="bg1"/>
                </a:solidFill>
                <a:effectLst/>
                <a:latin typeface="Arial" panose="020B0604020202020204" pitchFamily="34" charset="0"/>
                <a:cs typeface="Arial" panose="020B0604020202020204" pitchFamily="34" charset="0"/>
              </a:rPr>
              <a:t>-commercial-solutions</a:t>
            </a:r>
          </a:p>
          <a:p>
            <a:endParaRPr lang="en-US" dirty="0"/>
          </a:p>
        </p:txBody>
      </p:sp>
      <p:pic>
        <p:nvPicPr>
          <p:cNvPr id="8" name="Picture 7">
            <a:extLst>
              <a:ext uri="{FF2B5EF4-FFF2-40B4-BE49-F238E27FC236}">
                <a16:creationId xmlns:a16="http://schemas.microsoft.com/office/drawing/2014/main" id="{7F3B5FA9-0554-EE4C-66D0-30068D81933D}"/>
              </a:ext>
            </a:extLst>
          </p:cNvPr>
          <p:cNvPicPr>
            <a:picLocks noChangeAspect="1"/>
          </p:cNvPicPr>
          <p:nvPr userDrawn="1"/>
        </p:nvPicPr>
        <p:blipFill>
          <a:blip r:embed="rId4"/>
          <a:stretch>
            <a:fillRect/>
          </a:stretch>
        </p:blipFill>
        <p:spPr>
          <a:xfrm>
            <a:off x="361239" y="5670000"/>
            <a:ext cx="292100" cy="292100"/>
          </a:xfrm>
          <a:prstGeom prst="rect">
            <a:avLst/>
          </a:prstGeom>
        </p:spPr>
      </p:pic>
    </p:spTree>
    <p:extLst>
      <p:ext uri="{BB962C8B-B14F-4D97-AF65-F5344CB8AC3E}">
        <p14:creationId xmlns:p14="http://schemas.microsoft.com/office/powerpoint/2010/main" val="4082756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38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F87E100-98BB-4D41-80D8-47AF65135737}"/>
              </a:ext>
            </a:extLst>
          </p:cNvPr>
          <p:cNvPicPr>
            <a:picLocks noChangeAspect="1"/>
          </p:cNvPicPr>
          <p:nvPr userDrawn="1"/>
        </p:nvPicPr>
        <p:blipFill>
          <a:blip r:embed="rId2" cstate="print">
            <a:alphaModFix amt="85000"/>
            <a:extLst>
              <a:ext uri="{28A0092B-C50C-407E-A947-70E740481C1C}">
                <a14:useLocalDpi xmlns:a14="http://schemas.microsoft.com/office/drawing/2010/main" val="0"/>
              </a:ext>
            </a:extLst>
          </a:blip>
          <a:stretch>
            <a:fillRect/>
          </a:stretch>
        </p:blipFill>
        <p:spPr>
          <a:xfrm>
            <a:off x="-1" y="-1"/>
            <a:ext cx="12163261" cy="6137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Rectangle 3"/>
          <p:cNvSpPr>
            <a:spLocks noGrp="1" noChangeArrowheads="1"/>
          </p:cNvSpPr>
          <p:nvPr>
            <p:ph type="ctrTitle"/>
          </p:nvPr>
        </p:nvSpPr>
        <p:spPr>
          <a:xfrm>
            <a:off x="875664" y="4934013"/>
            <a:ext cx="10363200" cy="606425"/>
          </a:xfrm>
        </p:spPr>
        <p:txBody>
          <a:bodyPr anchor="t"/>
          <a:lstStyle>
            <a:lvl1pPr>
              <a:defRPr>
                <a:solidFill>
                  <a:schemeClr val="bg1"/>
                </a:solidFill>
              </a:defRPr>
            </a:lvl1pPr>
          </a:lstStyle>
          <a:p>
            <a:r>
              <a:rPr lang="en-US" dirty="0"/>
              <a:t>Click to edit Master title style</a:t>
            </a:r>
            <a:endParaRPr lang="en-GB" dirty="0"/>
          </a:p>
        </p:txBody>
      </p:sp>
      <p:sp>
        <p:nvSpPr>
          <p:cNvPr id="12292" name="Rectangle 4"/>
          <p:cNvSpPr>
            <a:spLocks noGrp="1" noChangeArrowheads="1"/>
          </p:cNvSpPr>
          <p:nvPr>
            <p:ph type="subTitle" idx="1"/>
          </p:nvPr>
        </p:nvSpPr>
        <p:spPr>
          <a:xfrm>
            <a:off x="908979" y="5581551"/>
            <a:ext cx="10369549" cy="1229767"/>
          </a:xfrm>
        </p:spPr>
        <p:txBody>
          <a:bodyPr wrap="none"/>
          <a:lstStyle>
            <a:lvl1pPr marL="0" indent="0">
              <a:buFont typeface="Arial" pitchFamily="34" charset="0"/>
              <a:buNone/>
              <a:defRPr>
                <a:solidFill>
                  <a:schemeClr val="bg1"/>
                </a:solidFill>
              </a:defRPr>
            </a:lvl1pPr>
          </a:lstStyle>
          <a:p>
            <a:r>
              <a:rPr lang="en-US" dirty="0"/>
              <a:t>Click to edit Master subtitle style</a:t>
            </a:r>
            <a:endParaRPr lang="en-GB" dirty="0"/>
          </a:p>
        </p:txBody>
      </p:sp>
      <p:pic>
        <p:nvPicPr>
          <p:cNvPr id="12300" name="Picture 14" descr="NHS-CS-Arrow-right.png"/>
          <p:cNvPicPr>
            <a:picLocks noChangeAspect="1"/>
          </p:cNvPicPr>
          <p:nvPr/>
        </p:nvPicPr>
        <p:blipFill>
          <a:blip r:embed="rId3"/>
          <a:srcRect/>
          <a:stretch>
            <a:fillRect/>
          </a:stretch>
        </p:blipFill>
        <p:spPr bwMode="auto">
          <a:xfrm>
            <a:off x="407367" y="4848919"/>
            <a:ext cx="432949" cy="674688"/>
          </a:xfrm>
          <a:prstGeom prst="rect">
            <a:avLst/>
          </a:prstGeom>
          <a:noFill/>
          <a:ln w="9525">
            <a:noFill/>
            <a:miter lim="800000"/>
            <a:headEnd/>
            <a:tailEnd/>
          </a:ln>
        </p:spPr>
      </p:pic>
      <p:pic>
        <p:nvPicPr>
          <p:cNvPr id="3" name="Picture 2" descr="Text&#10;&#10;Description automatically generated">
            <a:extLst>
              <a:ext uri="{FF2B5EF4-FFF2-40B4-BE49-F238E27FC236}">
                <a16:creationId xmlns:a16="http://schemas.microsoft.com/office/drawing/2014/main" id="{DE9BFC61-847F-64AF-7A88-C018A51578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80376" y="191703"/>
            <a:ext cx="2353837" cy="1056914"/>
          </a:xfrm>
          <a:prstGeom prst="rect">
            <a:avLst/>
          </a:prstGeom>
        </p:spPr>
      </p:pic>
    </p:spTree>
    <p:extLst>
      <p:ext uri="{BB962C8B-B14F-4D97-AF65-F5344CB8AC3E}">
        <p14:creationId xmlns:p14="http://schemas.microsoft.com/office/powerpoint/2010/main" val="144587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TEX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10" name="Footer Placeholder 2">
            <a:extLst>
              <a:ext uri="{FF2B5EF4-FFF2-40B4-BE49-F238E27FC236}">
                <a16:creationId xmlns:a16="http://schemas.microsoft.com/office/drawing/2014/main" id="{DE497A9B-04FF-15E7-507D-954DF00B64D2}"/>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
        <p:nvSpPr>
          <p:cNvPr id="11" name="Text Placeholder 5">
            <a:extLst>
              <a:ext uri="{FF2B5EF4-FFF2-40B4-BE49-F238E27FC236}">
                <a16:creationId xmlns:a16="http://schemas.microsoft.com/office/drawing/2014/main" id="{90337130-F2F5-47F6-CF3C-2565FC5131A8}"/>
              </a:ext>
            </a:extLst>
          </p:cNvPr>
          <p:cNvSpPr>
            <a:spLocks noGrp="1"/>
          </p:cNvSpPr>
          <p:nvPr>
            <p:ph type="body" sz="quarter" idx="11"/>
          </p:nvPr>
        </p:nvSpPr>
        <p:spPr>
          <a:xfrm>
            <a:off x="357188" y="1371600"/>
            <a:ext cx="11472862" cy="4876800"/>
          </a:xfrm>
          <a:prstGeom prst="rect">
            <a:avLst/>
          </a:prstGeom>
        </p:spPr>
        <p:txBody>
          <a:bodyPr lIns="0" rIns="36000" numCol="2" spcCol="360000"/>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33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6" name="Text Placeholder 5">
            <a:extLst>
              <a:ext uri="{FF2B5EF4-FFF2-40B4-BE49-F238E27FC236}">
                <a16:creationId xmlns:a16="http://schemas.microsoft.com/office/drawing/2014/main" id="{1FFA1D17-95D4-75EB-1DAA-669B1788B092}"/>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Footer Placeholder 2">
            <a:extLst>
              <a:ext uri="{FF2B5EF4-FFF2-40B4-BE49-F238E27FC236}">
                <a16:creationId xmlns:a16="http://schemas.microsoft.com/office/drawing/2014/main" id="{91A2F9F9-C315-E6BB-8706-70ABA8725C29}"/>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230366107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1EBF54D2-0BE1-6F09-BA15-7FEBE59C0785}"/>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164930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C30538DE-C2D1-FA7A-E7F9-554DD047BA80}"/>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319803342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5738812" cy="4876800"/>
          </a:xfrm>
          <a:prstGeom prst="rect">
            <a:avLst/>
          </a:prstGeom>
        </p:spPr>
        <p:txBody>
          <a:bodyPr lIns="0" rIns="36000" numCol="1"/>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A9BD7CBF-7BC7-BF6F-576D-FAC4806FE534}"/>
              </a:ext>
            </a:extLst>
          </p:cNvPr>
          <p:cNvSpPr>
            <a:spLocks noGrp="1"/>
          </p:cNvSpPr>
          <p:nvPr>
            <p:ph type="body" sz="quarter" idx="12"/>
          </p:nvPr>
        </p:nvSpPr>
        <p:spPr>
          <a:xfrm>
            <a:off x="6934200" y="1752600"/>
            <a:ext cx="3505200" cy="3505200"/>
          </a:xfrm>
          <a:prstGeom prst="ellipse">
            <a:avLst/>
          </a:prstGeom>
          <a:solidFill>
            <a:srgbClr val="005DB8"/>
          </a:solidFill>
        </p:spPr>
        <p:txBody>
          <a:bodyPr lIns="0" tIns="108000" rIns="0" bIns="0"/>
          <a:lstStyle>
            <a:lvl1pPr marL="0" indent="0" algn="ctr">
              <a:buNone/>
              <a:defRPr>
                <a:solidFill>
                  <a:schemeClr val="bg1"/>
                </a:solidFill>
              </a:defRPr>
            </a:lvl1pPr>
            <a:lvl2pPr marL="7938" indent="0" algn="ctr">
              <a:buNone/>
              <a:tabLst/>
              <a:defRPr>
                <a:solidFill>
                  <a:schemeClr val="bg1"/>
                </a:solidFill>
              </a:defRPr>
            </a:lvl2pPr>
            <a:lvl3pPr marL="7938" indent="0" algn="ctr">
              <a:buNone/>
              <a:tabLst/>
              <a:defRPr>
                <a:solidFill>
                  <a:schemeClr val="bg1"/>
                </a:solidFill>
              </a:defRPr>
            </a:lvl3pPr>
            <a:lvl4pPr marL="1828755" indent="0" algn="ctr">
              <a:buNone/>
              <a:defRPr>
                <a:solidFill>
                  <a:schemeClr val="bg1"/>
                </a:solidFill>
              </a:defRPr>
            </a:lvl4pPr>
            <a:lvl5pPr marL="2438339" indent="0" algn="ctr">
              <a:buNone/>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2"/>
            <a:endParaRPr lang="en-GB" dirty="0"/>
          </a:p>
        </p:txBody>
      </p:sp>
      <p:sp>
        <p:nvSpPr>
          <p:cNvPr id="6" name="Footer Placeholder 2">
            <a:extLst>
              <a:ext uri="{FF2B5EF4-FFF2-40B4-BE49-F238E27FC236}">
                <a16:creationId xmlns:a16="http://schemas.microsoft.com/office/drawing/2014/main" id="{3D59E4D5-0A52-C7C0-2615-E992CFDA7FEF}"/>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259420195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U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68BC3-F48F-3DA0-4418-9C96E9C9E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81" y="0"/>
            <a:ext cx="12192000" cy="6858000"/>
          </a:xfrm>
          <a:prstGeom prst="rect">
            <a:avLst/>
          </a:prstGeom>
        </p:spPr>
      </p:pic>
      <p:sp>
        <p:nvSpPr>
          <p:cNvPr id="8" name="Oval 7">
            <a:extLst>
              <a:ext uri="{FF2B5EF4-FFF2-40B4-BE49-F238E27FC236}">
                <a16:creationId xmlns:a16="http://schemas.microsoft.com/office/drawing/2014/main" id="{3E941F66-28B3-DBB4-B99C-9DC1D1E34E81}"/>
              </a:ext>
            </a:extLst>
          </p:cNvPr>
          <p:cNvSpPr/>
          <p:nvPr userDrawn="1"/>
        </p:nvSpPr>
        <p:spPr>
          <a:xfrm>
            <a:off x="11582400" y="6400800"/>
            <a:ext cx="304800" cy="304800"/>
          </a:xfrm>
          <a:prstGeom prst="ellipse">
            <a:avLst/>
          </a:prstGeom>
          <a:solidFill>
            <a:srgbClr val="005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F7AA9-F349-216A-A8F0-2A499C5A4928}"/>
              </a:ext>
            </a:extLst>
          </p:cNvPr>
          <p:cNvSpPr>
            <a:spLocks noGrp="1"/>
          </p:cNvSpPr>
          <p:nvPr>
            <p:ph type="title"/>
          </p:nvPr>
        </p:nvSpPr>
        <p:spPr/>
        <p:txBody>
          <a:bodyPr/>
          <a:lstStyle/>
          <a:p>
            <a:r>
              <a:rPr lang="en-GB" dirty="0"/>
              <a:t>Click to edit Master title style</a:t>
            </a:r>
            <a:endParaRPr lang="en-US" dirty="0"/>
          </a:p>
        </p:txBody>
      </p:sp>
      <p:sp>
        <p:nvSpPr>
          <p:cNvPr id="4" name="TextBox 3">
            <a:extLst>
              <a:ext uri="{FF2B5EF4-FFF2-40B4-BE49-F238E27FC236}">
                <a16:creationId xmlns:a16="http://schemas.microsoft.com/office/drawing/2014/main" id="{3F7650C0-BA89-B581-395D-A8A17F423295}"/>
              </a:ext>
            </a:extLst>
          </p:cNvPr>
          <p:cNvSpPr txBox="1"/>
          <p:nvPr userDrawn="1"/>
        </p:nvSpPr>
        <p:spPr>
          <a:xfrm>
            <a:off x="11506200" y="6415200"/>
            <a:ext cx="457200" cy="246221"/>
          </a:xfrm>
          <a:prstGeom prst="rect">
            <a:avLst/>
          </a:prstGeom>
          <a:noFill/>
        </p:spPr>
        <p:txBody>
          <a:bodyPr wrap="square">
            <a:spAutoFit/>
          </a:bodyPr>
          <a:lstStyle/>
          <a:p>
            <a:pPr algn="ctr"/>
            <a:fld id="{3D68A5EA-DF8C-4F41-8A90-1A59B598A677}" type="slidenum">
              <a:rPr lang="en-GB" sz="1000" b="1" smtClean="0">
                <a:solidFill>
                  <a:schemeClr val="bg1"/>
                </a:solidFill>
                <a:latin typeface="Arial" panose="020B0604020202020204" pitchFamily="34" charset="0"/>
              </a:rPr>
              <a:pPr algn="ctr"/>
              <a:t>‹#›</a:t>
            </a:fld>
            <a:endParaRPr lang="en-US" sz="1000" b="1" dirty="0">
              <a:solidFill>
                <a:schemeClr val="bg1"/>
              </a:solidFill>
            </a:endParaRPr>
          </a:p>
        </p:txBody>
      </p:sp>
      <p:cxnSp>
        <p:nvCxnSpPr>
          <p:cNvPr id="7" name="Straight Connector 6">
            <a:extLst>
              <a:ext uri="{FF2B5EF4-FFF2-40B4-BE49-F238E27FC236}">
                <a16:creationId xmlns:a16="http://schemas.microsoft.com/office/drawing/2014/main" id="{0F3EAFB4-8EDE-86E5-EC66-1F7536E4928B}"/>
              </a:ext>
            </a:extLst>
          </p:cNvPr>
          <p:cNvCxnSpPr>
            <a:cxnSpLocks/>
          </p:cNvCxnSpPr>
          <p:nvPr userDrawn="1"/>
        </p:nvCxnSpPr>
        <p:spPr>
          <a:xfrm>
            <a:off x="381000" y="1219200"/>
            <a:ext cx="11449050" cy="0"/>
          </a:xfrm>
          <a:prstGeom prst="line">
            <a:avLst/>
          </a:prstGeom>
          <a:ln w="9525">
            <a:solidFill>
              <a:srgbClr val="005DB8"/>
            </a:solidFill>
          </a:ln>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DA4E9DEA-FE0D-88F0-0796-B0299D0A862E}"/>
              </a:ext>
            </a:extLst>
          </p:cNvPr>
          <p:cNvSpPr>
            <a:spLocks noGrp="1"/>
          </p:cNvSpPr>
          <p:nvPr>
            <p:ph type="body" sz="quarter" idx="11"/>
          </p:nvPr>
        </p:nvSpPr>
        <p:spPr>
          <a:xfrm>
            <a:off x="357188" y="1371600"/>
            <a:ext cx="11472862" cy="4876800"/>
          </a:xfrm>
          <a:prstGeom prst="rect">
            <a:avLst/>
          </a:prstGeom>
        </p:spPr>
        <p:txBody>
          <a:bodyPr lIns="0" rIns="36000" numCol="2"/>
          <a:lstStyle>
            <a:lvl1pPr marL="285750" indent="-285750">
              <a:buFont typeface="Arial" panose="020B0604020202020204" pitchFamily="34" charset="0"/>
              <a:buChar char="•"/>
              <a:defRPr/>
            </a:lvl1pPr>
            <a:lvl2pPr marL="895335" indent="-285750">
              <a:buFont typeface="Arial" panose="020B0604020202020204" pitchFamily="34" charset="0"/>
              <a:buChar char="•"/>
              <a:defRPr/>
            </a:lvl2pPr>
            <a:lvl3pPr marL="1504920" indent="-285750">
              <a:buFont typeface="Arial" panose="020B0604020202020204" pitchFamily="34" charset="0"/>
              <a:buChar char="•"/>
              <a:defRPr/>
            </a:lvl3pPr>
            <a:lvl4pPr marL="2171655" indent="-342900">
              <a:buFont typeface="Arial" panose="020B0604020202020204" pitchFamily="34" charset="0"/>
              <a:buChar char="•"/>
              <a:defRPr/>
            </a:lvl4pPr>
            <a:lvl5pPr marL="2781239" indent="-3429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a:extLst>
              <a:ext uri="{FF2B5EF4-FFF2-40B4-BE49-F238E27FC236}">
                <a16:creationId xmlns:a16="http://schemas.microsoft.com/office/drawing/2014/main" id="{14F1FEFC-BD6B-6EAC-3C07-85983685B3C6}"/>
              </a:ext>
            </a:extLst>
          </p:cNvPr>
          <p:cNvSpPr>
            <a:spLocks noGrp="1"/>
          </p:cNvSpPr>
          <p:nvPr>
            <p:ph type="ftr" sz="quarter" idx="10"/>
          </p:nvPr>
        </p:nvSpPr>
        <p:spPr>
          <a:xfrm>
            <a:off x="381000" y="6356350"/>
            <a:ext cx="11049000" cy="365125"/>
          </a:xfrm>
          <a:prstGeom prst="rect">
            <a:avLst/>
          </a:prstGeom>
        </p:spPr>
        <p:txBody>
          <a:bodyPr rIns="0"/>
          <a:lstStyle>
            <a:lvl1pPr>
              <a:defRPr sz="1000">
                <a:solidFill>
                  <a:srgbClr val="005DB8"/>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78174904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0615886-DED0-A4CA-8E1D-157245253FB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286875" y="44514"/>
            <a:ext cx="2857943" cy="1182850"/>
          </a:xfrm>
          <a:prstGeom prst="rect">
            <a:avLst/>
          </a:prstGeom>
        </p:spPr>
      </p:pic>
      <p:sp>
        <p:nvSpPr>
          <p:cNvPr id="2" name="TextBox 1">
            <a:extLst>
              <a:ext uri="{FF2B5EF4-FFF2-40B4-BE49-F238E27FC236}">
                <a16:creationId xmlns:a16="http://schemas.microsoft.com/office/drawing/2014/main" id="{A489A786-916E-9975-D126-D0F1D9715329}"/>
              </a:ext>
            </a:extLst>
          </p:cNvPr>
          <p:cNvSpPr txBox="1"/>
          <p:nvPr userDrawn="1"/>
        </p:nvSpPr>
        <p:spPr>
          <a:xfrm>
            <a:off x="11506200" y="6415200"/>
            <a:ext cx="457200" cy="246221"/>
          </a:xfrm>
          <a:prstGeom prst="rect">
            <a:avLst/>
          </a:prstGeom>
          <a:noFill/>
        </p:spPr>
        <p:txBody>
          <a:bodyPr wrap="square">
            <a:spAutoFit/>
          </a:bodyPr>
          <a:lstStyle/>
          <a:p>
            <a:pPr algn="r"/>
            <a:r>
              <a:rPr lang="en-GB" sz="1000" dirty="0">
                <a:solidFill>
                  <a:schemeClr val="bg1"/>
                </a:solidFill>
                <a:latin typeface="Arial" panose="020B0604020202020204" pitchFamily="34" charset="0"/>
              </a:rPr>
              <a:t>| </a:t>
            </a:r>
            <a:fld id="{3D68A5EA-DF8C-4F41-8A90-1A59B598A677}" type="slidenum">
              <a:rPr lang="en-GB" sz="1000" smtClean="0">
                <a:solidFill>
                  <a:schemeClr val="bg1"/>
                </a:solidFill>
                <a:latin typeface="Arial" panose="020B0604020202020204" pitchFamily="34" charset="0"/>
              </a:rPr>
              <a:pPr algn="r"/>
              <a:t>‹#›</a:t>
            </a:fld>
            <a:endParaRPr lang="en-US" sz="1000" dirty="0">
              <a:solidFill>
                <a:schemeClr val="bg1"/>
              </a:solidFill>
            </a:endParaRPr>
          </a:p>
        </p:txBody>
      </p:sp>
      <p:sp>
        <p:nvSpPr>
          <p:cNvPr id="3" name="Footer Placeholder 7">
            <a:extLst>
              <a:ext uri="{FF2B5EF4-FFF2-40B4-BE49-F238E27FC236}">
                <a16:creationId xmlns:a16="http://schemas.microsoft.com/office/drawing/2014/main" id="{42ADD220-24EA-C750-60EB-F7069834653E}"/>
              </a:ext>
            </a:extLst>
          </p:cNvPr>
          <p:cNvSpPr>
            <a:spLocks noGrp="1"/>
          </p:cNvSpPr>
          <p:nvPr>
            <p:ph type="ftr" sz="quarter" idx="3"/>
          </p:nvPr>
        </p:nvSpPr>
        <p:spPr>
          <a:xfrm>
            <a:off x="381000" y="6356350"/>
            <a:ext cx="11449050" cy="365125"/>
          </a:xfrm>
          <a:prstGeom prst="rect">
            <a:avLst/>
          </a:prstGeom>
        </p:spPr>
        <p:txBody>
          <a:bodyPr vert="horz" lIns="0" tIns="45720" rIns="0" bIns="45720" rtlCol="0" anchor="ctr"/>
          <a:lstStyle>
            <a:lvl1pPr algn="l">
              <a:defRPr sz="1000">
                <a:solidFill>
                  <a:schemeClr val="bg1"/>
                </a:solidFill>
              </a:defRPr>
            </a:lvl1pPr>
          </a:lstStyle>
          <a:p>
            <a:pPr algn="r"/>
            <a:endParaRPr lang="en-GB" dirty="0">
              <a:latin typeface="Arial" panose="020B0604020202020204" pitchFamily="34" charset="0"/>
            </a:endParaRPr>
          </a:p>
        </p:txBody>
      </p:sp>
    </p:spTree>
    <p:extLst>
      <p:ext uri="{BB962C8B-B14F-4D97-AF65-F5344CB8AC3E}">
        <p14:creationId xmlns:p14="http://schemas.microsoft.com/office/powerpoint/2010/main" val="2747639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defTabSz="1219170" rtl="0" eaLnBrk="1" latinLnBrk="0" hangingPunct="1">
        <a:lnSpc>
          <a:spcPct val="90000"/>
        </a:lnSpc>
        <a:spcBef>
          <a:spcPct val="0"/>
        </a:spcBef>
        <a:buNone/>
        <a:defRPr sz="2600" b="1" i="0" kern="1200">
          <a:solidFill>
            <a:srgbClr val="005DB8"/>
          </a:solidFill>
          <a:latin typeface="Arial" panose="020B0604020202020204" pitchFamily="34" charset="0"/>
          <a:ea typeface="+mj-ea"/>
          <a:cs typeface="Arial" panose="020B0604020202020204" pitchFamily="34" charset="0"/>
        </a:defRPr>
      </a:lvl1pPr>
    </p:titleStyle>
    <p:bodyStyle>
      <a:lvl1pPr marL="285750" indent="-285750" algn="l" defTabSz="1219170" rtl="0" eaLnBrk="1" latinLnBrk="0" hangingPunct="1">
        <a:lnSpc>
          <a:spcPct val="90000"/>
        </a:lnSpc>
        <a:spcBef>
          <a:spcPts val="1333"/>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5">
          <p15:clr>
            <a:srgbClr val="F26B43"/>
          </p15:clr>
        </p15:guide>
        <p15:guide id="2" orient="horz" pos="225">
          <p15:clr>
            <a:srgbClr val="F26B43"/>
          </p15:clr>
        </p15:guide>
        <p15:guide id="3" pos="7452">
          <p15:clr>
            <a:srgbClr val="F26B43"/>
          </p15:clr>
        </p15:guide>
        <p15:guide id="4" orient="horz" pos="41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0615886-DED0-A4CA-8E1D-157245253FB0}"/>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9286875" y="44514"/>
            <a:ext cx="2857943" cy="1182850"/>
          </a:xfrm>
          <a:prstGeom prst="rect">
            <a:avLst/>
          </a:prstGeom>
        </p:spPr>
      </p:pic>
      <p:sp>
        <p:nvSpPr>
          <p:cNvPr id="15" name="Title Placeholder 6">
            <a:extLst>
              <a:ext uri="{FF2B5EF4-FFF2-40B4-BE49-F238E27FC236}">
                <a16:creationId xmlns:a16="http://schemas.microsoft.com/office/drawing/2014/main" id="{576FD94F-C91E-A74A-D6E9-052F3D7B5FB7}"/>
              </a:ext>
            </a:extLst>
          </p:cNvPr>
          <p:cNvSpPr>
            <a:spLocks noGrp="1"/>
          </p:cNvSpPr>
          <p:nvPr>
            <p:ph type="title"/>
          </p:nvPr>
        </p:nvSpPr>
        <p:spPr>
          <a:xfrm>
            <a:off x="356400" y="433678"/>
            <a:ext cx="9772380" cy="404522"/>
          </a:xfrm>
          <a:prstGeom prst="rect">
            <a:avLst/>
          </a:prstGeom>
        </p:spPr>
        <p:txBody>
          <a:bodyPr vert="horz" lIns="0" tIns="0" rIns="91440" bIns="45720" rtlCol="0" anchor="ctr">
            <a:normAutofit/>
          </a:bodyPr>
          <a:lstStyle/>
          <a:p>
            <a:r>
              <a:rPr lang="en-GB" dirty="0"/>
              <a:t>Click to edit Master title style</a:t>
            </a:r>
            <a:endParaRPr lang="en-US" dirty="0"/>
          </a:p>
        </p:txBody>
      </p:sp>
      <p:sp>
        <p:nvSpPr>
          <p:cNvPr id="2" name="TextBox 1">
            <a:extLst>
              <a:ext uri="{FF2B5EF4-FFF2-40B4-BE49-F238E27FC236}">
                <a16:creationId xmlns:a16="http://schemas.microsoft.com/office/drawing/2014/main" id="{A489A786-916E-9975-D126-D0F1D9715329}"/>
              </a:ext>
            </a:extLst>
          </p:cNvPr>
          <p:cNvSpPr txBox="1"/>
          <p:nvPr userDrawn="1"/>
        </p:nvSpPr>
        <p:spPr>
          <a:xfrm>
            <a:off x="11506200" y="6415200"/>
            <a:ext cx="457200" cy="246221"/>
          </a:xfrm>
          <a:prstGeom prst="rect">
            <a:avLst/>
          </a:prstGeom>
          <a:noFill/>
        </p:spPr>
        <p:txBody>
          <a:bodyPr wrap="square">
            <a:spAutoFit/>
          </a:bodyPr>
          <a:lstStyle/>
          <a:p>
            <a:pPr algn="r"/>
            <a:r>
              <a:rPr lang="en-GB" sz="1000" dirty="0">
                <a:solidFill>
                  <a:schemeClr val="bg1"/>
                </a:solidFill>
                <a:latin typeface="Arial" panose="020B0604020202020204" pitchFamily="34" charset="0"/>
              </a:rPr>
              <a:t>| </a:t>
            </a:r>
            <a:fld id="{3D68A5EA-DF8C-4F41-8A90-1A59B598A677}" type="slidenum">
              <a:rPr lang="en-GB" sz="1000" smtClean="0">
                <a:solidFill>
                  <a:schemeClr val="bg1"/>
                </a:solidFill>
                <a:latin typeface="Arial" panose="020B0604020202020204" pitchFamily="34" charset="0"/>
              </a:rPr>
              <a:pPr algn="r"/>
              <a:t>‹#›</a:t>
            </a:fld>
            <a:endParaRPr lang="en-US" sz="1000" dirty="0">
              <a:solidFill>
                <a:schemeClr val="bg1"/>
              </a:solidFill>
            </a:endParaRPr>
          </a:p>
        </p:txBody>
      </p:sp>
      <p:sp>
        <p:nvSpPr>
          <p:cNvPr id="4" name="TextBox 3">
            <a:extLst>
              <a:ext uri="{FF2B5EF4-FFF2-40B4-BE49-F238E27FC236}">
                <a16:creationId xmlns:a16="http://schemas.microsoft.com/office/drawing/2014/main" id="{83E80BBA-86F8-EF55-61A5-30B59168C779}"/>
              </a:ext>
            </a:extLst>
          </p:cNvPr>
          <p:cNvSpPr txBox="1"/>
          <p:nvPr userDrawn="1"/>
        </p:nvSpPr>
        <p:spPr>
          <a:xfrm>
            <a:off x="357188" y="6424322"/>
            <a:ext cx="3529800" cy="246221"/>
          </a:xfrm>
          <a:prstGeom prst="rect">
            <a:avLst/>
          </a:prstGeom>
          <a:noFill/>
        </p:spPr>
        <p:txBody>
          <a:bodyPr wrap="square" lIns="0">
            <a:spAutoFit/>
          </a:bodyPr>
          <a:lstStyle/>
          <a:p>
            <a:pPr algn="just"/>
            <a:r>
              <a:rPr lang="en-GB" sz="1000" dirty="0">
                <a:solidFill>
                  <a:srgbClr val="005DB8"/>
                </a:solidFill>
                <a:latin typeface="Arial" panose="020B0604020202020204" pitchFamily="34" charset="0"/>
              </a:rPr>
              <a:t>NHS Commercial Solutions</a:t>
            </a:r>
            <a:endParaRPr lang="en-GB" sz="1000" dirty="0">
              <a:latin typeface="Arial" panose="020B0604020202020204" pitchFamily="34" charset="0"/>
            </a:endParaRPr>
          </a:p>
        </p:txBody>
      </p:sp>
      <p:sp>
        <p:nvSpPr>
          <p:cNvPr id="5" name="Footer Placeholder 11">
            <a:extLst>
              <a:ext uri="{FF2B5EF4-FFF2-40B4-BE49-F238E27FC236}">
                <a16:creationId xmlns:a16="http://schemas.microsoft.com/office/drawing/2014/main" id="{3FDCE48E-8C08-111E-29EC-D8AF6AD396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14377839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sldNum="0" hdr="0" dt="0"/>
  <p:txStyles>
    <p:titleStyle>
      <a:lvl1pPr algn="l" defTabSz="1219170" rtl="0" eaLnBrk="1" latinLnBrk="0" hangingPunct="1">
        <a:lnSpc>
          <a:spcPct val="90000"/>
        </a:lnSpc>
        <a:spcBef>
          <a:spcPct val="0"/>
        </a:spcBef>
        <a:buNone/>
        <a:defRPr sz="2600" b="1" i="0" kern="1200">
          <a:solidFill>
            <a:srgbClr val="005DB8"/>
          </a:solidFill>
          <a:latin typeface="Arial" panose="020B0604020202020204" pitchFamily="34" charset="0"/>
          <a:ea typeface="+mj-ea"/>
          <a:cs typeface="Arial" panose="020B0604020202020204" pitchFamily="34" charset="0"/>
        </a:defRPr>
      </a:lvl1pPr>
    </p:titleStyle>
    <p:bodyStyle>
      <a:lvl1pPr marL="285750" indent="-285750" algn="l" defTabSz="1219170" rtl="0" eaLnBrk="1" latinLnBrk="0" hangingPunct="1">
        <a:lnSpc>
          <a:spcPct val="90000"/>
        </a:lnSpc>
        <a:spcBef>
          <a:spcPts val="1333"/>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5">
          <p15:clr>
            <a:srgbClr val="F26B43"/>
          </p15:clr>
        </p15:guide>
        <p15:guide id="2" orient="horz" pos="225">
          <p15:clr>
            <a:srgbClr val="F26B43"/>
          </p15:clr>
        </p15:guide>
        <p15:guide id="3" pos="7452">
          <p15:clr>
            <a:srgbClr val="F26B43"/>
          </p15:clr>
        </p15:guide>
        <p15:guide id="4" orient="horz" pos="41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0615886-DED0-A4CA-8E1D-157245253FB0}"/>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9286875" y="44514"/>
            <a:ext cx="2857943" cy="1182850"/>
          </a:xfrm>
          <a:prstGeom prst="rect">
            <a:avLst/>
          </a:prstGeom>
        </p:spPr>
      </p:pic>
      <p:sp>
        <p:nvSpPr>
          <p:cNvPr id="15" name="Title Placeholder 6">
            <a:extLst>
              <a:ext uri="{FF2B5EF4-FFF2-40B4-BE49-F238E27FC236}">
                <a16:creationId xmlns:a16="http://schemas.microsoft.com/office/drawing/2014/main" id="{576FD94F-C91E-A74A-D6E9-052F3D7B5FB7}"/>
              </a:ext>
            </a:extLst>
          </p:cNvPr>
          <p:cNvSpPr>
            <a:spLocks noGrp="1"/>
          </p:cNvSpPr>
          <p:nvPr>
            <p:ph type="title"/>
          </p:nvPr>
        </p:nvSpPr>
        <p:spPr>
          <a:xfrm>
            <a:off x="356400" y="433678"/>
            <a:ext cx="9772380" cy="404522"/>
          </a:xfrm>
          <a:prstGeom prst="rect">
            <a:avLst/>
          </a:prstGeom>
        </p:spPr>
        <p:txBody>
          <a:bodyPr vert="horz" lIns="0" tIns="0" rIns="91440" bIns="45720" rtlCol="0" anchor="ctr">
            <a:normAutofit/>
          </a:bodyPr>
          <a:lstStyle/>
          <a:p>
            <a:r>
              <a:rPr lang="en-GB" dirty="0"/>
              <a:t>Click to edit Master title style</a:t>
            </a:r>
            <a:endParaRPr lang="en-US" dirty="0"/>
          </a:p>
        </p:txBody>
      </p:sp>
      <p:sp>
        <p:nvSpPr>
          <p:cNvPr id="2" name="TextBox 1">
            <a:extLst>
              <a:ext uri="{FF2B5EF4-FFF2-40B4-BE49-F238E27FC236}">
                <a16:creationId xmlns:a16="http://schemas.microsoft.com/office/drawing/2014/main" id="{A489A786-916E-9975-D126-D0F1D9715329}"/>
              </a:ext>
            </a:extLst>
          </p:cNvPr>
          <p:cNvSpPr txBox="1"/>
          <p:nvPr userDrawn="1"/>
        </p:nvSpPr>
        <p:spPr>
          <a:xfrm>
            <a:off x="11506200" y="6415200"/>
            <a:ext cx="457200" cy="246221"/>
          </a:xfrm>
          <a:prstGeom prst="rect">
            <a:avLst/>
          </a:prstGeom>
          <a:noFill/>
        </p:spPr>
        <p:txBody>
          <a:bodyPr wrap="square">
            <a:spAutoFit/>
          </a:bodyPr>
          <a:lstStyle/>
          <a:p>
            <a:pPr algn="r"/>
            <a:r>
              <a:rPr lang="en-GB" sz="1000" dirty="0">
                <a:solidFill>
                  <a:schemeClr val="bg1"/>
                </a:solidFill>
                <a:latin typeface="Arial" panose="020B0604020202020204" pitchFamily="34" charset="0"/>
              </a:rPr>
              <a:t>| </a:t>
            </a:r>
            <a:fld id="{3D68A5EA-DF8C-4F41-8A90-1A59B598A677}" type="slidenum">
              <a:rPr lang="en-GB" sz="1000" smtClean="0">
                <a:solidFill>
                  <a:schemeClr val="bg1"/>
                </a:solidFill>
                <a:latin typeface="Arial" panose="020B0604020202020204" pitchFamily="34" charset="0"/>
              </a:rPr>
              <a:pPr algn="r"/>
              <a:t>‹#›</a:t>
            </a:fld>
            <a:endParaRPr lang="en-US" sz="1000" dirty="0">
              <a:solidFill>
                <a:schemeClr val="bg1"/>
              </a:solidFill>
            </a:endParaRPr>
          </a:p>
        </p:txBody>
      </p:sp>
      <p:sp>
        <p:nvSpPr>
          <p:cNvPr id="4" name="TextBox 3">
            <a:extLst>
              <a:ext uri="{FF2B5EF4-FFF2-40B4-BE49-F238E27FC236}">
                <a16:creationId xmlns:a16="http://schemas.microsoft.com/office/drawing/2014/main" id="{83E80BBA-86F8-EF55-61A5-30B59168C779}"/>
              </a:ext>
            </a:extLst>
          </p:cNvPr>
          <p:cNvSpPr txBox="1"/>
          <p:nvPr userDrawn="1"/>
        </p:nvSpPr>
        <p:spPr>
          <a:xfrm>
            <a:off x="357188" y="6424322"/>
            <a:ext cx="3529800" cy="246221"/>
          </a:xfrm>
          <a:prstGeom prst="rect">
            <a:avLst/>
          </a:prstGeom>
          <a:noFill/>
        </p:spPr>
        <p:txBody>
          <a:bodyPr wrap="square" lIns="0">
            <a:spAutoFit/>
          </a:bodyPr>
          <a:lstStyle/>
          <a:p>
            <a:pPr algn="just"/>
            <a:r>
              <a:rPr lang="en-GB" sz="1000" dirty="0">
                <a:solidFill>
                  <a:srgbClr val="005DB8"/>
                </a:solidFill>
                <a:latin typeface="Arial" panose="020B0604020202020204" pitchFamily="34" charset="0"/>
              </a:rPr>
              <a:t>©</a:t>
            </a:r>
            <a:r>
              <a:rPr lang="en-GB" sz="800" dirty="0">
                <a:latin typeface="Arial" panose="020B0604020202020204" pitchFamily="34" charset="0"/>
              </a:rPr>
              <a:t> </a:t>
            </a:r>
            <a:r>
              <a:rPr lang="en-GB" sz="1000" dirty="0">
                <a:solidFill>
                  <a:srgbClr val="005DB8"/>
                </a:solidFill>
                <a:latin typeface="Arial" panose="020B0604020202020204" pitchFamily="34" charset="0"/>
              </a:rPr>
              <a:t>NHS Commercial Solutions 2024</a:t>
            </a:r>
            <a:endParaRPr lang="en-GB" sz="1000" dirty="0">
              <a:latin typeface="Arial" panose="020B0604020202020204" pitchFamily="34" charset="0"/>
            </a:endParaRPr>
          </a:p>
        </p:txBody>
      </p:sp>
      <p:sp>
        <p:nvSpPr>
          <p:cNvPr id="5" name="Footer Placeholder 11">
            <a:extLst>
              <a:ext uri="{FF2B5EF4-FFF2-40B4-BE49-F238E27FC236}">
                <a16:creationId xmlns:a16="http://schemas.microsoft.com/office/drawing/2014/main" id="{3FDCE48E-8C08-111E-29EC-D8AF6AD396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2107502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dt="0"/>
  <p:txStyles>
    <p:titleStyle>
      <a:lvl1pPr algn="l" defTabSz="1219170" rtl="0" eaLnBrk="1" latinLnBrk="0" hangingPunct="1">
        <a:lnSpc>
          <a:spcPct val="90000"/>
        </a:lnSpc>
        <a:spcBef>
          <a:spcPct val="0"/>
        </a:spcBef>
        <a:buNone/>
        <a:defRPr sz="2600" b="1" i="0" kern="1200">
          <a:solidFill>
            <a:srgbClr val="005DB8"/>
          </a:solidFill>
          <a:latin typeface="Arial" panose="020B0604020202020204" pitchFamily="34" charset="0"/>
          <a:ea typeface="+mj-ea"/>
          <a:cs typeface="Arial" panose="020B0604020202020204" pitchFamily="34" charset="0"/>
        </a:defRPr>
      </a:lvl1pPr>
    </p:titleStyle>
    <p:bodyStyle>
      <a:lvl1pPr marL="285750" indent="-285750" algn="l" defTabSz="1219170" rtl="0" eaLnBrk="1" latinLnBrk="0" hangingPunct="1">
        <a:lnSpc>
          <a:spcPct val="90000"/>
        </a:lnSpc>
        <a:spcBef>
          <a:spcPts val="1333"/>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5">
          <p15:clr>
            <a:srgbClr val="F26B43"/>
          </p15:clr>
        </p15:guide>
        <p15:guide id="2" orient="horz" pos="225">
          <p15:clr>
            <a:srgbClr val="F26B43"/>
          </p15:clr>
        </p15:guide>
        <p15:guide id="3" pos="7452">
          <p15:clr>
            <a:srgbClr val="F26B43"/>
          </p15:clr>
        </p15:guide>
        <p15:guide id="4" orient="horz" pos="414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0615886-DED0-A4CA-8E1D-157245253FB0}"/>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9286875" y="44514"/>
            <a:ext cx="2857943" cy="1182850"/>
          </a:xfrm>
          <a:prstGeom prst="rect">
            <a:avLst/>
          </a:prstGeom>
        </p:spPr>
      </p:pic>
      <p:sp>
        <p:nvSpPr>
          <p:cNvPr id="15" name="Title Placeholder 6">
            <a:extLst>
              <a:ext uri="{FF2B5EF4-FFF2-40B4-BE49-F238E27FC236}">
                <a16:creationId xmlns:a16="http://schemas.microsoft.com/office/drawing/2014/main" id="{576FD94F-C91E-A74A-D6E9-052F3D7B5FB7}"/>
              </a:ext>
            </a:extLst>
          </p:cNvPr>
          <p:cNvSpPr>
            <a:spLocks noGrp="1"/>
          </p:cNvSpPr>
          <p:nvPr>
            <p:ph type="title"/>
          </p:nvPr>
        </p:nvSpPr>
        <p:spPr>
          <a:xfrm>
            <a:off x="356400" y="433678"/>
            <a:ext cx="9772380" cy="404522"/>
          </a:xfrm>
          <a:prstGeom prst="rect">
            <a:avLst/>
          </a:prstGeom>
        </p:spPr>
        <p:txBody>
          <a:bodyPr vert="horz" lIns="0" tIns="0" rIns="91440" bIns="45720" rtlCol="0" anchor="ctr">
            <a:normAutofit/>
          </a:bodyPr>
          <a:lstStyle/>
          <a:p>
            <a:r>
              <a:rPr lang="en-GB" dirty="0"/>
              <a:t>Click to edit Master title style</a:t>
            </a:r>
            <a:endParaRPr lang="en-US" dirty="0"/>
          </a:p>
        </p:txBody>
      </p:sp>
      <p:sp>
        <p:nvSpPr>
          <p:cNvPr id="2" name="TextBox 1">
            <a:extLst>
              <a:ext uri="{FF2B5EF4-FFF2-40B4-BE49-F238E27FC236}">
                <a16:creationId xmlns:a16="http://schemas.microsoft.com/office/drawing/2014/main" id="{A489A786-916E-9975-D126-D0F1D9715329}"/>
              </a:ext>
            </a:extLst>
          </p:cNvPr>
          <p:cNvSpPr txBox="1"/>
          <p:nvPr userDrawn="1"/>
        </p:nvSpPr>
        <p:spPr>
          <a:xfrm>
            <a:off x="11506200" y="6415200"/>
            <a:ext cx="457200" cy="246221"/>
          </a:xfrm>
          <a:prstGeom prst="rect">
            <a:avLst/>
          </a:prstGeom>
          <a:noFill/>
        </p:spPr>
        <p:txBody>
          <a:bodyPr wrap="square">
            <a:spAutoFit/>
          </a:bodyPr>
          <a:lstStyle/>
          <a:p>
            <a:pPr algn="r"/>
            <a:r>
              <a:rPr lang="en-GB" sz="1000" dirty="0">
                <a:solidFill>
                  <a:schemeClr val="bg1"/>
                </a:solidFill>
                <a:latin typeface="Arial" panose="020B0604020202020204" pitchFamily="34" charset="0"/>
              </a:rPr>
              <a:t>| </a:t>
            </a:r>
            <a:fld id="{3D68A5EA-DF8C-4F41-8A90-1A59B598A677}" type="slidenum">
              <a:rPr lang="en-GB" sz="1000" smtClean="0">
                <a:solidFill>
                  <a:schemeClr val="bg1"/>
                </a:solidFill>
                <a:latin typeface="Arial" panose="020B0604020202020204" pitchFamily="34" charset="0"/>
              </a:rPr>
              <a:pPr algn="r"/>
              <a:t>‹#›</a:t>
            </a:fld>
            <a:endParaRPr lang="en-US" sz="1000" dirty="0">
              <a:solidFill>
                <a:schemeClr val="bg1"/>
              </a:solidFill>
            </a:endParaRPr>
          </a:p>
        </p:txBody>
      </p:sp>
      <p:sp>
        <p:nvSpPr>
          <p:cNvPr id="4" name="TextBox 3">
            <a:extLst>
              <a:ext uri="{FF2B5EF4-FFF2-40B4-BE49-F238E27FC236}">
                <a16:creationId xmlns:a16="http://schemas.microsoft.com/office/drawing/2014/main" id="{83E80BBA-86F8-EF55-61A5-30B59168C779}"/>
              </a:ext>
            </a:extLst>
          </p:cNvPr>
          <p:cNvSpPr txBox="1"/>
          <p:nvPr userDrawn="1"/>
        </p:nvSpPr>
        <p:spPr>
          <a:xfrm>
            <a:off x="357188" y="6424322"/>
            <a:ext cx="3529800" cy="246221"/>
          </a:xfrm>
          <a:prstGeom prst="rect">
            <a:avLst/>
          </a:prstGeom>
          <a:noFill/>
        </p:spPr>
        <p:txBody>
          <a:bodyPr wrap="square" lIns="0">
            <a:spAutoFit/>
          </a:bodyPr>
          <a:lstStyle/>
          <a:p>
            <a:pPr algn="just"/>
            <a:r>
              <a:rPr lang="en-GB" sz="1000" dirty="0">
                <a:solidFill>
                  <a:srgbClr val="005DB8"/>
                </a:solidFill>
                <a:latin typeface="Arial" panose="020B0604020202020204" pitchFamily="34" charset="0"/>
              </a:rPr>
              <a:t>NHS Commercial Solutions</a:t>
            </a:r>
            <a:endParaRPr lang="en-GB" sz="1000" dirty="0">
              <a:latin typeface="Arial" panose="020B0604020202020204" pitchFamily="34" charset="0"/>
            </a:endParaRPr>
          </a:p>
        </p:txBody>
      </p:sp>
      <p:sp>
        <p:nvSpPr>
          <p:cNvPr id="5" name="Footer Placeholder 11">
            <a:extLst>
              <a:ext uri="{FF2B5EF4-FFF2-40B4-BE49-F238E27FC236}">
                <a16:creationId xmlns:a16="http://schemas.microsoft.com/office/drawing/2014/main" id="{3FDCE48E-8C08-111E-29EC-D8AF6AD396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NHS Commercial Solutions 2024</a:t>
            </a:r>
            <a:endParaRPr lang="en-US" dirty="0"/>
          </a:p>
        </p:txBody>
      </p:sp>
    </p:spTree>
    <p:extLst>
      <p:ext uri="{BB962C8B-B14F-4D97-AF65-F5344CB8AC3E}">
        <p14:creationId xmlns:p14="http://schemas.microsoft.com/office/powerpoint/2010/main" val="673630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dt="0"/>
  <p:txStyles>
    <p:titleStyle>
      <a:lvl1pPr algn="l" defTabSz="1219170" rtl="0" eaLnBrk="1" latinLnBrk="0" hangingPunct="1">
        <a:lnSpc>
          <a:spcPct val="90000"/>
        </a:lnSpc>
        <a:spcBef>
          <a:spcPct val="0"/>
        </a:spcBef>
        <a:buNone/>
        <a:defRPr sz="2600" b="1" i="0" kern="1200">
          <a:solidFill>
            <a:srgbClr val="005DB8"/>
          </a:solidFill>
          <a:latin typeface="Arial" panose="020B0604020202020204" pitchFamily="34" charset="0"/>
          <a:ea typeface="+mj-ea"/>
          <a:cs typeface="Arial" panose="020B0604020202020204" pitchFamily="34" charset="0"/>
        </a:defRPr>
      </a:lvl1pPr>
    </p:titleStyle>
    <p:bodyStyle>
      <a:lvl1pPr marL="285750" indent="-285750" algn="l" defTabSz="1219170" rtl="0" eaLnBrk="1" latinLnBrk="0" hangingPunct="1">
        <a:lnSpc>
          <a:spcPct val="90000"/>
        </a:lnSpc>
        <a:spcBef>
          <a:spcPts val="1333"/>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5">
          <p15:clr>
            <a:srgbClr val="F26B43"/>
          </p15:clr>
        </p15:guide>
        <p15:guide id="2" orient="horz" pos="225">
          <p15:clr>
            <a:srgbClr val="F26B43"/>
          </p15:clr>
        </p15:guide>
        <p15:guide id="3" pos="7452">
          <p15:clr>
            <a:srgbClr val="F26B43"/>
          </p15:clr>
        </p15:guide>
        <p15:guide id="4" orient="horz" pos="414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7818E4-3D77-53B3-3765-CB2107E943FF}"/>
              </a:ext>
            </a:extLst>
          </p:cNvPr>
          <p:cNvSpPr txBox="1"/>
          <p:nvPr userDrawn="1"/>
        </p:nvSpPr>
        <p:spPr>
          <a:xfrm>
            <a:off x="11506200" y="6415200"/>
            <a:ext cx="457200" cy="246221"/>
          </a:xfrm>
          <a:prstGeom prst="rect">
            <a:avLst/>
          </a:prstGeom>
          <a:noFill/>
        </p:spPr>
        <p:txBody>
          <a:bodyPr wrap="square">
            <a:spAutoFit/>
          </a:bodyPr>
          <a:lstStyle/>
          <a:p>
            <a:pPr algn="r"/>
            <a:r>
              <a:rPr lang="en-GB" sz="1000" dirty="0">
                <a:solidFill>
                  <a:schemeClr val="bg1"/>
                </a:solidFill>
                <a:latin typeface="Arial" panose="020B0604020202020204" pitchFamily="34" charset="0"/>
              </a:rPr>
              <a:t>| </a:t>
            </a:r>
            <a:fld id="{3D68A5EA-DF8C-4F41-8A90-1A59B598A677}" type="slidenum">
              <a:rPr lang="en-GB" sz="1000" smtClean="0">
                <a:solidFill>
                  <a:schemeClr val="bg1"/>
                </a:solidFill>
                <a:latin typeface="Arial" panose="020B0604020202020204" pitchFamily="34" charset="0"/>
              </a:rPr>
              <a:pPr algn="r"/>
              <a:t>‹#›</a:t>
            </a:fld>
            <a:endParaRPr lang="en-US" sz="1000" dirty="0">
              <a:solidFill>
                <a:schemeClr val="bg1"/>
              </a:solidFill>
            </a:endParaRPr>
          </a:p>
        </p:txBody>
      </p:sp>
      <p:pic>
        <p:nvPicPr>
          <p:cNvPr id="2" name="Picture 1">
            <a:extLst>
              <a:ext uri="{FF2B5EF4-FFF2-40B4-BE49-F238E27FC236}">
                <a16:creationId xmlns:a16="http://schemas.microsoft.com/office/drawing/2014/main" id="{401011F8-40F7-D399-ABE2-CB09961EAAD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286876" y="44514"/>
            <a:ext cx="2857941" cy="1182850"/>
          </a:xfrm>
          <a:prstGeom prst="rect">
            <a:avLst/>
          </a:prstGeom>
        </p:spPr>
      </p:pic>
    </p:spTree>
    <p:extLst>
      <p:ext uri="{BB962C8B-B14F-4D97-AF65-F5344CB8AC3E}">
        <p14:creationId xmlns:p14="http://schemas.microsoft.com/office/powerpoint/2010/main" val="25860695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dt="0"/>
  <p:txStyles>
    <p:titleStyle>
      <a:lvl1pPr algn="l" defTabSz="1219170" rtl="0" eaLnBrk="1" latinLnBrk="0" hangingPunct="1">
        <a:lnSpc>
          <a:spcPct val="90000"/>
        </a:lnSpc>
        <a:spcBef>
          <a:spcPct val="0"/>
        </a:spcBef>
        <a:buNone/>
        <a:defRPr sz="2600" b="1" i="0" kern="1200">
          <a:solidFill>
            <a:srgbClr val="005DB8"/>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0"/>
        </a:spcBef>
        <a:spcAft>
          <a:spcPts val="0"/>
        </a:spcAft>
        <a:buFontTx/>
        <a:buNone/>
        <a:defRPr sz="1500" b="0" i="0" kern="1200">
          <a:solidFill>
            <a:schemeClr val="tx1"/>
          </a:solidFill>
          <a:latin typeface="Arial" panose="020B0604020202020204" pitchFamily="34" charset="0"/>
          <a:ea typeface="+mn-ea"/>
          <a:cs typeface="Arial" panose="020B0604020202020204" pitchFamily="34" charset="0"/>
        </a:defRPr>
      </a:lvl1pPr>
      <a:lvl2pPr marL="609585" indent="0" algn="l" defTabSz="1219170" rtl="0" eaLnBrk="1" latinLnBrk="0" hangingPunct="1">
        <a:lnSpc>
          <a:spcPct val="90000"/>
        </a:lnSpc>
        <a:spcBef>
          <a:spcPts val="667"/>
        </a:spcBef>
        <a:buFontTx/>
        <a:buNone/>
        <a:defRPr sz="1500" b="0" i="0" kern="120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lnSpc>
          <a:spcPct val="90000"/>
        </a:lnSpc>
        <a:spcBef>
          <a:spcPts val="667"/>
        </a:spcBef>
        <a:buFontTx/>
        <a:buNone/>
        <a:defRPr sz="1500" b="0" i="0" kern="1200">
          <a:solidFill>
            <a:schemeClr val="bg1"/>
          </a:solidFill>
          <a:latin typeface="Arial" panose="020B0604020202020204" pitchFamily="34" charset="0"/>
          <a:ea typeface="+mn-ea"/>
          <a:cs typeface="Arial" panose="020B0604020202020204" pitchFamily="34" charset="0"/>
        </a:defRPr>
      </a:lvl3pPr>
      <a:lvl4pPr marL="1828755" indent="0" algn="l" defTabSz="1219170" rtl="0" eaLnBrk="1" latinLnBrk="0" hangingPunct="1">
        <a:lnSpc>
          <a:spcPct val="90000"/>
        </a:lnSpc>
        <a:spcBef>
          <a:spcPts val="667"/>
        </a:spcBef>
        <a:buFontTx/>
        <a:buNone/>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5">
          <p15:clr>
            <a:srgbClr val="F26B43"/>
          </p15:clr>
        </p15:guide>
        <p15:guide id="2" orient="horz" pos="225">
          <p15:clr>
            <a:srgbClr val="F26B43"/>
          </p15:clr>
        </p15:guide>
        <p15:guide id="3" pos="7452">
          <p15:clr>
            <a:srgbClr val="F26B43"/>
          </p15:clr>
        </p15:guide>
        <p15:guide id="4" orient="horz" pos="414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DD0CF8-CAE4-3570-47F9-8E7798AB1070}"/>
              </a:ext>
            </a:extLst>
          </p:cNvPr>
          <p:cNvSpPr>
            <a:spLocks noGrp="1"/>
          </p:cNvSpPr>
          <p:nvPr>
            <p:ph type="body" sz="quarter" idx="11"/>
          </p:nvPr>
        </p:nvSpPr>
        <p:spPr/>
        <p:txBody>
          <a:bodyPr/>
          <a:lstStyle/>
          <a:p>
            <a:pPr marL="0" marR="0" lvl="0" indent="0" algn="l" defTabSz="1219170" rtl="0" eaLnBrk="1" fontAlgn="auto" latinLnBrk="0" hangingPunct="1">
              <a:lnSpc>
                <a:spcPct val="90000"/>
              </a:lnSpc>
              <a:spcBef>
                <a:spcPts val="733"/>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Tackling Modern Slavery in Supply Chains</a:t>
            </a:r>
          </a:p>
          <a:p>
            <a:pPr marL="0" marR="0" lvl="0" indent="0" algn="l" defTabSz="1219170" rtl="0" eaLnBrk="1" fontAlgn="auto" latinLnBrk="0" hangingPunct="1">
              <a:lnSpc>
                <a:spcPct val="90000"/>
              </a:lnSpc>
              <a:spcBef>
                <a:spcPts val="733"/>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Karen Amber</a:t>
            </a:r>
          </a:p>
          <a:p>
            <a:pPr marL="0" marR="0" lvl="0" indent="0" algn="l" defTabSz="1219170" rtl="0" eaLnBrk="1" fontAlgn="auto" latinLnBrk="0" hangingPunct="1">
              <a:lnSpc>
                <a:spcPct val="90000"/>
              </a:lnSpc>
              <a:spcBef>
                <a:spcPts val="733"/>
              </a:spcBef>
              <a:spcAft>
                <a:spcPts val="0"/>
              </a:spcAft>
              <a:buClrTx/>
              <a:buSzTx/>
              <a:buFontTx/>
              <a:buNone/>
              <a:tabLst/>
              <a:defRPr/>
            </a:pPr>
            <a:r>
              <a:rPr lang="en-US" sz="2000" dirty="0"/>
              <a:t>Sustainability Estates Solutions Framework Agreement</a:t>
            </a:r>
          </a:p>
          <a:p>
            <a:r>
              <a:rPr lang="en-US" sz="1600" b="0" dirty="0"/>
              <a:t>Karen Amber, Sustainability and Social Value Manager, NHS Commercial Solutions</a:t>
            </a:r>
          </a:p>
          <a:p>
            <a:endParaRPr lang="en-US" sz="1600" b="0" dirty="0"/>
          </a:p>
          <a:p>
            <a:endParaRPr lang="en-US" sz="2000" b="0" dirty="0"/>
          </a:p>
          <a:p>
            <a:endParaRPr lang="en-US" dirty="0"/>
          </a:p>
        </p:txBody>
      </p:sp>
      <p:sp>
        <p:nvSpPr>
          <p:cNvPr id="4" name="Footer Placeholder 3">
            <a:extLst>
              <a:ext uri="{FF2B5EF4-FFF2-40B4-BE49-F238E27FC236}">
                <a16:creationId xmlns:a16="http://schemas.microsoft.com/office/drawing/2014/main" id="{CBEC1380-0719-A986-D95E-F11E66B42A0B}"/>
              </a:ext>
            </a:extLst>
          </p:cNvPr>
          <p:cNvSpPr>
            <a:spLocks noGrp="1"/>
          </p:cNvSpPr>
          <p:nvPr>
            <p:ph type="ftr"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NHS Commercial Solutions</a:t>
            </a:r>
          </a:p>
        </p:txBody>
      </p:sp>
    </p:spTree>
    <p:extLst>
      <p:ext uri="{BB962C8B-B14F-4D97-AF65-F5344CB8AC3E}">
        <p14:creationId xmlns:p14="http://schemas.microsoft.com/office/powerpoint/2010/main" val="139198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93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165A-0CC6-583E-62B1-C70D4392598C}"/>
              </a:ext>
            </a:extLst>
          </p:cNvPr>
          <p:cNvSpPr>
            <a:spLocks noGrp="1"/>
          </p:cNvSpPr>
          <p:nvPr>
            <p:ph type="title"/>
          </p:nvPr>
        </p:nvSpPr>
        <p:spPr/>
        <p:txBody>
          <a:bodyPr>
            <a:normAutofit/>
          </a:bodyPr>
          <a:lstStyle/>
          <a:p>
            <a:r>
              <a:rPr lang="en-GB" dirty="0"/>
              <a:t>Content</a:t>
            </a:r>
          </a:p>
        </p:txBody>
      </p:sp>
      <p:sp>
        <p:nvSpPr>
          <p:cNvPr id="3" name="Text Placeholder 2">
            <a:extLst>
              <a:ext uri="{FF2B5EF4-FFF2-40B4-BE49-F238E27FC236}">
                <a16:creationId xmlns:a16="http://schemas.microsoft.com/office/drawing/2014/main" id="{74CF01E1-326F-46B8-4B3A-53F161120950}"/>
              </a:ext>
            </a:extLst>
          </p:cNvPr>
          <p:cNvSpPr>
            <a:spLocks noGrp="1"/>
          </p:cNvSpPr>
          <p:nvPr>
            <p:ph type="body" sz="quarter" idx="11"/>
          </p:nvPr>
        </p:nvSpPr>
        <p:spPr>
          <a:xfrm>
            <a:off x="357188" y="1371599"/>
            <a:ext cx="7872412" cy="5264331"/>
          </a:xfrm>
        </p:spPr>
        <p:txBody>
          <a:bodyPr/>
          <a:lstStyle/>
          <a:p>
            <a:pPr marL="609585" lvl="1" indent="0">
              <a:buNone/>
            </a:pPr>
            <a:endParaRPr lang="en-GB" dirty="0"/>
          </a:p>
          <a:p>
            <a:r>
              <a:rPr lang="en-GB" dirty="0"/>
              <a:t>Brief overview of NHS Commercial Solutions</a:t>
            </a:r>
          </a:p>
          <a:p>
            <a:r>
              <a:rPr lang="en-GB" dirty="0"/>
              <a:t>Development of the Sustainable Estates Solutions Framework</a:t>
            </a:r>
          </a:p>
          <a:p>
            <a:r>
              <a:rPr lang="en-GB" dirty="0"/>
              <a:t>The Social Value Model Missions</a:t>
            </a:r>
          </a:p>
          <a:p>
            <a:r>
              <a:rPr lang="en-GB" dirty="0"/>
              <a:t>Sustainable Estates Solutions Framework Agreement Refresh</a:t>
            </a:r>
          </a:p>
          <a:p>
            <a:r>
              <a:rPr lang="en-GB" dirty="0"/>
              <a:t>How to procure via the Framework Agreement</a:t>
            </a:r>
          </a:p>
          <a:p>
            <a:pPr marL="609585" lvl="1" indent="0">
              <a:buNone/>
            </a:pPr>
            <a:endParaRPr lang="en-GB" sz="1400" dirty="0"/>
          </a:p>
          <a:p>
            <a:pPr marL="609585" lvl="1" indent="0">
              <a:buNone/>
            </a:pPr>
            <a:endParaRPr lang="en-GB" sz="1400" dirty="0"/>
          </a:p>
          <a:p>
            <a:pPr lvl="1"/>
            <a:endParaRPr lang="en-GB" sz="1400" dirty="0"/>
          </a:p>
          <a:p>
            <a:pPr lvl="1"/>
            <a:endParaRPr lang="en-GB" dirty="0"/>
          </a:p>
          <a:p>
            <a:pPr lvl="1"/>
            <a:endParaRPr lang="en-GB" dirty="0"/>
          </a:p>
          <a:p>
            <a:pPr marL="609585" lvl="1" indent="0">
              <a:buNone/>
            </a:pPr>
            <a:endParaRPr lang="en-GB" dirty="0"/>
          </a:p>
          <a:p>
            <a:pPr lvl="1"/>
            <a:endParaRPr lang="en-GB" dirty="0"/>
          </a:p>
        </p:txBody>
      </p:sp>
      <p:sp>
        <p:nvSpPr>
          <p:cNvPr id="4" name="Footer Placeholder 3">
            <a:extLst>
              <a:ext uri="{FF2B5EF4-FFF2-40B4-BE49-F238E27FC236}">
                <a16:creationId xmlns:a16="http://schemas.microsoft.com/office/drawing/2014/main" id="{47C088C7-E2BE-981B-D160-840D51674534}"/>
              </a:ext>
            </a:extLst>
          </p:cNvPr>
          <p:cNvSpPr>
            <a:spLocks noGrp="1"/>
          </p:cNvSpPr>
          <p:nvPr>
            <p:ph type="ftr" sz="quarter" idx="10"/>
          </p:nvPr>
        </p:nvSpPr>
        <p:spPr>
          <a:ln>
            <a:noFill/>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005DB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38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5133-03FE-6C54-B587-5E4EEDBC8BF7}"/>
              </a:ext>
            </a:extLst>
          </p:cNvPr>
          <p:cNvSpPr>
            <a:spLocks noGrp="1"/>
          </p:cNvSpPr>
          <p:nvPr>
            <p:ph type="title"/>
          </p:nvPr>
        </p:nvSpPr>
        <p:spPr/>
        <p:txBody>
          <a:bodyPr/>
          <a:lstStyle/>
          <a:p>
            <a:r>
              <a:rPr lang="en-US" dirty="0"/>
              <a:t>NHS Commercial Solutions</a:t>
            </a:r>
            <a:endParaRPr lang="en-GB" dirty="0"/>
          </a:p>
        </p:txBody>
      </p:sp>
      <p:sp>
        <p:nvSpPr>
          <p:cNvPr id="3" name="Text Placeholder 2">
            <a:extLst>
              <a:ext uri="{FF2B5EF4-FFF2-40B4-BE49-F238E27FC236}">
                <a16:creationId xmlns:a16="http://schemas.microsoft.com/office/drawing/2014/main" id="{36752112-7CDE-9071-92D5-082BA58C040D}"/>
              </a:ext>
            </a:extLst>
          </p:cNvPr>
          <p:cNvSpPr>
            <a:spLocks noGrp="1"/>
          </p:cNvSpPr>
          <p:nvPr>
            <p:ph type="body" sz="quarter" idx="11"/>
          </p:nvPr>
        </p:nvSpPr>
        <p:spPr>
          <a:xfrm>
            <a:off x="357188" y="1371600"/>
            <a:ext cx="4900612" cy="4495800"/>
          </a:xfrm>
        </p:spPr>
        <p:txBody>
          <a:bodyPr/>
          <a:lstStyle/>
          <a:p>
            <a:pPr marL="0" indent="0">
              <a:buNone/>
            </a:pPr>
            <a:r>
              <a:rPr lang="en-GB" b="1" dirty="0">
                <a:solidFill>
                  <a:srgbClr val="76B83D"/>
                </a:solidFill>
              </a:rPr>
              <a:t>NHS Commercial Solutions is a fully NHS owned organisation, providing procurement services to the health and care system, as well as the wider public sector. We are all NHS employees.</a:t>
            </a:r>
          </a:p>
          <a:p>
            <a:r>
              <a:rPr lang="en-GB" dirty="0"/>
              <a:t>Our quality of service is important to us. We are an accredited framework host under NHS England’s commercial efficiency programme, fully meeting the standards needed to deliver high quality routes to market.</a:t>
            </a:r>
          </a:p>
          <a:p>
            <a:r>
              <a:rPr lang="en-GB" dirty="0"/>
              <a:t>Collaboration is in our DNA, pooling resource to influence markets.</a:t>
            </a:r>
          </a:p>
          <a:p>
            <a:r>
              <a:rPr lang="en-GB" dirty="0"/>
              <a:t>We specialise in Workforce, Estates and Facilities, Digital, Healthcare Services, Corporate Services, and Sustainability and Social Value through end-to-end procurement services.</a:t>
            </a:r>
          </a:p>
          <a:p>
            <a:r>
              <a:rPr lang="en-GB" dirty="0"/>
              <a:t>We have been providing specialist procurement support for over 15 years to the NHS and wider public sector.</a:t>
            </a:r>
          </a:p>
          <a:p>
            <a:r>
              <a:rPr lang="en-GB" dirty="0"/>
              <a:t>Our approach to partnerships is a cornerstone of our commitment to delivering value. We have established a strong partnership with the three other NHS Procurement Hubs and Crown Commercial Services under the ‘NHS Workforce Alliance’.</a:t>
            </a:r>
          </a:p>
        </p:txBody>
      </p:sp>
      <p:sp>
        <p:nvSpPr>
          <p:cNvPr id="4" name="Text Placeholder 3">
            <a:extLst>
              <a:ext uri="{FF2B5EF4-FFF2-40B4-BE49-F238E27FC236}">
                <a16:creationId xmlns:a16="http://schemas.microsoft.com/office/drawing/2014/main" id="{DB02CD9A-208E-BEEC-D497-1A8D7E050CE8}"/>
              </a:ext>
            </a:extLst>
          </p:cNvPr>
          <p:cNvSpPr>
            <a:spLocks noGrp="1"/>
          </p:cNvSpPr>
          <p:nvPr>
            <p:ph type="body" sz="quarter" idx="12"/>
          </p:nvPr>
        </p:nvSpPr>
        <p:spPr>
          <a:xfrm>
            <a:off x="5181602" y="1266825"/>
            <a:ext cx="3505200" cy="3505200"/>
          </a:xfrm>
        </p:spPr>
        <p:txBody>
          <a:bodyPr/>
          <a:lstStyle/>
          <a:p>
            <a:r>
              <a:rPr lang="en-GB" sz="2600" dirty="0"/>
              <a:t>Creating value </a:t>
            </a:r>
          </a:p>
          <a:p>
            <a:r>
              <a:rPr lang="en-GB" sz="2600" dirty="0"/>
              <a:t>through </a:t>
            </a:r>
          </a:p>
          <a:p>
            <a:r>
              <a:rPr lang="en-GB" sz="2600" dirty="0"/>
              <a:t> modern-day </a:t>
            </a:r>
          </a:p>
          <a:p>
            <a:r>
              <a:rPr lang="en-GB" sz="2600" dirty="0"/>
              <a:t>procurement</a:t>
            </a:r>
            <a:endParaRPr lang="en-US" sz="2600" dirty="0"/>
          </a:p>
          <a:p>
            <a:endParaRPr lang="en-GB" dirty="0"/>
          </a:p>
        </p:txBody>
      </p:sp>
      <p:sp>
        <p:nvSpPr>
          <p:cNvPr id="5" name="Footer Placeholder 4">
            <a:extLst>
              <a:ext uri="{FF2B5EF4-FFF2-40B4-BE49-F238E27FC236}">
                <a16:creationId xmlns:a16="http://schemas.microsoft.com/office/drawing/2014/main" id="{830CA1BD-69D8-914D-9189-38748BFD9587}"/>
              </a:ext>
            </a:extLst>
          </p:cNvPr>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005DB8"/>
              </a:solidFill>
              <a:effectLst/>
              <a:uLnTx/>
              <a:uFillTx/>
              <a:latin typeface="Arial" panose="020B0604020202020204" pitchFamily="34" charset="0"/>
              <a:ea typeface="+mn-ea"/>
              <a:cs typeface="+mn-cs"/>
            </a:endParaRPr>
          </a:p>
        </p:txBody>
      </p:sp>
      <p:sp>
        <p:nvSpPr>
          <p:cNvPr id="6" name="Text Placeholder 3">
            <a:extLst>
              <a:ext uri="{FF2B5EF4-FFF2-40B4-BE49-F238E27FC236}">
                <a16:creationId xmlns:a16="http://schemas.microsoft.com/office/drawing/2014/main" id="{D3D5C246-19E5-CD56-C926-C4FE82FBA17C}"/>
              </a:ext>
            </a:extLst>
          </p:cNvPr>
          <p:cNvSpPr txBox="1">
            <a:spLocks/>
          </p:cNvSpPr>
          <p:nvPr/>
        </p:nvSpPr>
        <p:spPr>
          <a:xfrm>
            <a:off x="7543800" y="2975202"/>
            <a:ext cx="4191000" cy="3871912"/>
          </a:xfrm>
          <a:prstGeom prst="ellipse">
            <a:avLst/>
          </a:prstGeom>
          <a:solidFill>
            <a:srgbClr val="00B050"/>
          </a:solidFill>
        </p:spPr>
        <p:txBody>
          <a:bodyPr lIns="0" tIns="108000" rIns="0" bIns="0"/>
          <a:lstStyle>
            <a:lvl1pPr marL="0" indent="0" algn="ctr" defTabSz="1219170" rtl="0" eaLnBrk="1" latinLnBrk="0" hangingPunct="1">
              <a:lnSpc>
                <a:spcPct val="90000"/>
              </a:lnSpc>
              <a:spcBef>
                <a:spcPts val="1333"/>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7938" indent="0" algn="ctr" defTabSz="1219170" rtl="0" eaLnBrk="1" latinLnBrk="0" hangingPunct="1">
              <a:lnSpc>
                <a:spcPct val="90000"/>
              </a:lnSpc>
              <a:spcBef>
                <a:spcPts val="667"/>
              </a:spcBef>
              <a:buFont typeface="Arial" panose="020B0604020202020204" pitchFamily="34" charset="0"/>
              <a:buNone/>
              <a:tabLst/>
              <a:defRPr sz="1400" kern="1200">
                <a:solidFill>
                  <a:schemeClr val="bg1"/>
                </a:solidFill>
                <a:latin typeface="Arial" panose="020B0604020202020204" pitchFamily="34" charset="0"/>
                <a:ea typeface="+mn-ea"/>
                <a:cs typeface="Arial" panose="020B0604020202020204" pitchFamily="34" charset="0"/>
              </a:defRPr>
            </a:lvl2pPr>
            <a:lvl3pPr marL="7938" indent="0" algn="ctr" defTabSz="1219170" rtl="0" eaLnBrk="1" latinLnBrk="0" hangingPunct="1">
              <a:lnSpc>
                <a:spcPct val="90000"/>
              </a:lnSpc>
              <a:spcBef>
                <a:spcPts val="667"/>
              </a:spcBef>
              <a:buFont typeface="Arial" panose="020B0604020202020204" pitchFamily="34" charset="0"/>
              <a:buNone/>
              <a:tabLst/>
              <a:defRPr sz="1400" kern="1200">
                <a:solidFill>
                  <a:schemeClr val="bg1"/>
                </a:solidFill>
                <a:latin typeface="Arial" panose="020B0604020202020204" pitchFamily="34" charset="0"/>
                <a:ea typeface="+mn-ea"/>
                <a:cs typeface="Arial" panose="020B0604020202020204" pitchFamily="34" charset="0"/>
              </a:defRPr>
            </a:lvl3pPr>
            <a:lvl4pPr marL="1828755" indent="0" algn="ctr" defTabSz="1219170" rtl="0" eaLnBrk="1" latinLnBrk="0" hangingPunct="1">
              <a:lnSpc>
                <a:spcPct val="90000"/>
              </a:lnSpc>
              <a:spcBef>
                <a:spcPts val="667"/>
              </a:spcBef>
              <a:buFont typeface="Arial" panose="020B0604020202020204" pitchFamily="34" charset="0"/>
              <a:buNone/>
              <a:defRPr sz="2400" kern="1200">
                <a:solidFill>
                  <a:schemeClr val="bg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sz="2400" kern="1200">
                <a:solidFill>
                  <a:schemeClr val="bg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partnership with NHS Commercial Solutions continues to add value to our business operations. Their unwavering support and collaborative approach has saved us considerable resource over a number of category areas, on top of a multitude of learning events hosted throughout the year, keeping us informed and moving towards best practice.”</a:t>
            </a:r>
          </a:p>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Alex Williams, Associate Director of Procurement, Ashford and St. Peter’s Hospitals NHS Foundation Trust</a:t>
            </a:r>
          </a:p>
        </p:txBody>
      </p:sp>
      <p:pic>
        <p:nvPicPr>
          <p:cNvPr id="7" name="Picture 6">
            <a:extLst>
              <a:ext uri="{FF2B5EF4-FFF2-40B4-BE49-F238E27FC236}">
                <a16:creationId xmlns:a16="http://schemas.microsoft.com/office/drawing/2014/main" id="{2746E5B6-C86B-C9E0-99E1-84F8AA45CD24}"/>
              </a:ext>
            </a:extLst>
          </p:cNvPr>
          <p:cNvPicPr>
            <a:picLocks noChangeAspect="1"/>
          </p:cNvPicPr>
          <p:nvPr/>
        </p:nvPicPr>
        <p:blipFill>
          <a:blip r:embed="rId2"/>
          <a:stretch>
            <a:fillRect/>
          </a:stretch>
        </p:blipFill>
        <p:spPr>
          <a:xfrm>
            <a:off x="5303438" y="4623394"/>
            <a:ext cx="1935562" cy="1935562"/>
          </a:xfrm>
          <a:prstGeom prst="rect">
            <a:avLst/>
          </a:prstGeom>
        </p:spPr>
      </p:pic>
    </p:spTree>
    <p:extLst>
      <p:ext uri="{BB962C8B-B14F-4D97-AF65-F5344CB8AC3E}">
        <p14:creationId xmlns:p14="http://schemas.microsoft.com/office/powerpoint/2010/main" val="316966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EB2A78-AA83-BBF6-097F-D744E08464EA}"/>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BA485CA6-1565-E889-2FEC-8B2F0DDC0156}"/>
              </a:ext>
            </a:extLst>
          </p:cNvPr>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005DB8"/>
                </a:solidFill>
                <a:effectLst/>
                <a:uLnTx/>
                <a:uFillTx/>
                <a:latin typeface="Arial" panose="020B0604020202020204" pitchFamily="34" charset="0"/>
                <a:ea typeface="+mn-ea"/>
                <a:cs typeface="+mn-cs"/>
              </a:rPr>
              <a:t>© NHS Commercial Solutions 2024</a:t>
            </a:r>
            <a:endParaRPr kumimoji="0" lang="en-GB" sz="1000" b="0" i="0" u="none" strike="noStrike" kern="1200" cap="none" spc="0" normalizeH="0" baseline="0" noProof="0" dirty="0">
              <a:ln>
                <a:noFill/>
              </a:ln>
              <a:solidFill>
                <a:srgbClr val="005DB8"/>
              </a:solidFill>
              <a:effectLst/>
              <a:uLnTx/>
              <a:uFillTx/>
              <a:latin typeface="Arial" panose="020B0604020202020204" pitchFamily="34" charset="0"/>
              <a:ea typeface="+mn-ea"/>
              <a:cs typeface="+mn-cs"/>
            </a:endParaRPr>
          </a:p>
        </p:txBody>
      </p:sp>
      <p:sp>
        <p:nvSpPr>
          <p:cNvPr id="10" name="Text Placeholder 9">
            <a:extLst>
              <a:ext uri="{FF2B5EF4-FFF2-40B4-BE49-F238E27FC236}">
                <a16:creationId xmlns:a16="http://schemas.microsoft.com/office/drawing/2014/main" id="{84E1054E-3017-7730-C7BB-179AA0E59747}"/>
              </a:ext>
            </a:extLst>
          </p:cNvPr>
          <p:cNvSpPr>
            <a:spLocks noGrp="1"/>
          </p:cNvSpPr>
          <p:nvPr>
            <p:ph type="body" sz="quarter" idx="11"/>
          </p:nvPr>
        </p:nvSpPr>
        <p:spPr/>
        <p:txBody>
          <a:bodyPr/>
          <a:lstStyle/>
          <a:p>
            <a:endParaRPr lang="en-GB" dirty="0"/>
          </a:p>
        </p:txBody>
      </p:sp>
      <p:pic>
        <p:nvPicPr>
          <p:cNvPr id="11" name="Picture 10">
            <a:extLst>
              <a:ext uri="{FF2B5EF4-FFF2-40B4-BE49-F238E27FC236}">
                <a16:creationId xmlns:a16="http://schemas.microsoft.com/office/drawing/2014/main" id="{09CDA344-0CB2-E7FC-C1AA-9C1DE3CE3F0F}"/>
              </a:ext>
            </a:extLst>
          </p:cNvPr>
          <p:cNvPicPr>
            <a:picLocks noChangeAspect="1"/>
          </p:cNvPicPr>
          <p:nvPr/>
        </p:nvPicPr>
        <p:blipFill>
          <a:blip r:embed="rId2"/>
          <a:stretch>
            <a:fillRect/>
          </a:stretch>
        </p:blipFill>
        <p:spPr>
          <a:xfrm>
            <a:off x="152400" y="40567"/>
            <a:ext cx="9296400" cy="6210900"/>
          </a:xfrm>
          <a:prstGeom prst="rect">
            <a:avLst/>
          </a:prstGeom>
        </p:spPr>
      </p:pic>
      <p:pic>
        <p:nvPicPr>
          <p:cNvPr id="13" name="Picture 12">
            <a:extLst>
              <a:ext uri="{FF2B5EF4-FFF2-40B4-BE49-F238E27FC236}">
                <a16:creationId xmlns:a16="http://schemas.microsoft.com/office/drawing/2014/main" id="{9F20E86C-4A64-5207-AD5E-1B2A736233A1}"/>
              </a:ext>
            </a:extLst>
          </p:cNvPr>
          <p:cNvPicPr>
            <a:picLocks noChangeAspect="1"/>
          </p:cNvPicPr>
          <p:nvPr/>
        </p:nvPicPr>
        <p:blipFill>
          <a:blip r:embed="rId3"/>
          <a:stretch>
            <a:fillRect/>
          </a:stretch>
        </p:blipFill>
        <p:spPr>
          <a:xfrm>
            <a:off x="9439656" y="1104108"/>
            <a:ext cx="2523744" cy="391003"/>
          </a:xfrm>
          <a:prstGeom prst="rect">
            <a:avLst/>
          </a:prstGeom>
        </p:spPr>
      </p:pic>
      <p:sp>
        <p:nvSpPr>
          <p:cNvPr id="15" name="TextBox 14">
            <a:extLst>
              <a:ext uri="{FF2B5EF4-FFF2-40B4-BE49-F238E27FC236}">
                <a16:creationId xmlns:a16="http://schemas.microsoft.com/office/drawing/2014/main" id="{208981F6-6D05-22A8-B268-691E07C7CD90}"/>
              </a:ext>
            </a:extLst>
          </p:cNvPr>
          <p:cNvSpPr txBox="1"/>
          <p:nvPr/>
        </p:nvSpPr>
        <p:spPr>
          <a:xfrm>
            <a:off x="9448800" y="2093485"/>
            <a:ext cx="2438400" cy="230832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72BC"/>
                </a:solidFill>
                <a:effectLst/>
                <a:uLnTx/>
                <a:uFillTx/>
                <a:latin typeface="Arial" charset="0"/>
                <a:ea typeface="+mn-ea"/>
                <a:cs typeface="+mn-cs"/>
              </a:rPr>
              <a:t>Our procurement experts help across the full procurement lifecycle. We leverage a wide range of category markets to get the best value for our customers in both price and quality outcomes. </a:t>
            </a:r>
          </a:p>
        </p:txBody>
      </p:sp>
    </p:spTree>
    <p:extLst>
      <p:ext uri="{BB962C8B-B14F-4D97-AF65-F5344CB8AC3E}">
        <p14:creationId xmlns:p14="http://schemas.microsoft.com/office/powerpoint/2010/main" val="369571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03C1-F6B0-9242-447F-21B27543FEC2}"/>
              </a:ext>
            </a:extLst>
          </p:cNvPr>
          <p:cNvSpPr>
            <a:spLocks noGrp="1"/>
          </p:cNvSpPr>
          <p:nvPr>
            <p:ph type="title"/>
          </p:nvPr>
        </p:nvSpPr>
        <p:spPr/>
        <p:txBody>
          <a:bodyPr>
            <a:normAutofit fontScale="90000"/>
          </a:bodyPr>
          <a:lstStyle/>
          <a:p>
            <a:r>
              <a:rPr lang="en-GB" dirty="0"/>
              <a:t>Development of the Sustainable Estates Solutions Framework Agreement</a:t>
            </a:r>
          </a:p>
        </p:txBody>
      </p:sp>
      <p:sp>
        <p:nvSpPr>
          <p:cNvPr id="3" name="Text Placeholder 2">
            <a:extLst>
              <a:ext uri="{FF2B5EF4-FFF2-40B4-BE49-F238E27FC236}">
                <a16:creationId xmlns:a16="http://schemas.microsoft.com/office/drawing/2014/main" id="{20C8A4C8-B12B-4216-B90F-802C52F80D21}"/>
              </a:ext>
            </a:extLst>
          </p:cNvPr>
          <p:cNvSpPr>
            <a:spLocks noGrp="1"/>
          </p:cNvSpPr>
          <p:nvPr>
            <p:ph type="body" sz="quarter" idx="11"/>
          </p:nvPr>
        </p:nvSpPr>
        <p:spPr/>
        <p:txBody>
          <a:bodyPr/>
          <a:lstStyle/>
          <a:p>
            <a:r>
              <a:rPr lang="en-GB" dirty="0"/>
              <a:t>Green Plan Scoping</a:t>
            </a:r>
          </a:p>
          <a:p>
            <a:r>
              <a:rPr lang="en-GB" dirty="0"/>
              <a:t>Climate risk to services</a:t>
            </a:r>
          </a:p>
          <a:p>
            <a:r>
              <a:rPr lang="en-GB" dirty="0"/>
              <a:t>Gap in the market</a:t>
            </a:r>
          </a:p>
          <a:p>
            <a:r>
              <a:rPr lang="en-GB" dirty="0"/>
              <a:t>Pre-market engagement with Suppliers</a:t>
            </a:r>
          </a:p>
          <a:p>
            <a:r>
              <a:rPr lang="en-GB" dirty="0"/>
              <a:t>Pre-market engagement with NHS Trusts</a:t>
            </a:r>
          </a:p>
          <a:p>
            <a:r>
              <a:rPr lang="en-GB" dirty="0"/>
              <a:t>Identifying sector risks – Modern Slavery and Human Rights violations, Biodiversity, Waste, Energy consumption</a:t>
            </a:r>
          </a:p>
          <a:p>
            <a:endParaRPr lang="en-GB" dirty="0"/>
          </a:p>
          <a:p>
            <a:pPr marL="0" indent="0">
              <a:buNone/>
            </a:pPr>
            <a:endParaRPr lang="en-GB" dirty="0"/>
          </a:p>
          <a:p>
            <a:pPr marL="0" indent="0">
              <a:buNone/>
            </a:pPr>
            <a:r>
              <a:rPr lang="en-GB" dirty="0"/>
              <a:t>Delivering Sustainable Solutions in a sustainable way – no trading off</a:t>
            </a:r>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8DF1C3D2-BF29-056A-6C37-B60FEC79CE47}"/>
              </a:ext>
            </a:extLst>
          </p:cNvPr>
          <p:cNvSpPr>
            <a:spLocks noGrp="1"/>
          </p:cNvSpPr>
          <p:nvPr>
            <p:ph type="ftr" sz="quarter" idx="10"/>
          </p:nvPr>
        </p:nvSpPr>
        <p:spPr/>
        <p:txBody>
          <a:bodyPr/>
          <a:lstStyle/>
          <a:p>
            <a:pPr algn="r"/>
            <a:r>
              <a:rPr lang="en-GB">
                <a:latin typeface="Arial" panose="020B0604020202020204" pitchFamily="34" charset="0"/>
              </a:rPr>
              <a:t>© NHS Commercial Solutions 2024</a:t>
            </a:r>
            <a:endParaRPr lang="en-GB" dirty="0">
              <a:latin typeface="Arial" panose="020B0604020202020204" pitchFamily="34" charset="0"/>
            </a:endParaRPr>
          </a:p>
        </p:txBody>
      </p:sp>
    </p:spTree>
    <p:extLst>
      <p:ext uri="{BB962C8B-B14F-4D97-AF65-F5344CB8AC3E}">
        <p14:creationId xmlns:p14="http://schemas.microsoft.com/office/powerpoint/2010/main" val="325867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20C0D-2EF6-548F-87EC-FFDF3A9E1682}"/>
              </a:ext>
            </a:extLst>
          </p:cNvPr>
          <p:cNvSpPr>
            <a:spLocks noGrp="1"/>
          </p:cNvSpPr>
          <p:nvPr>
            <p:ph type="title"/>
          </p:nvPr>
        </p:nvSpPr>
        <p:spPr/>
        <p:txBody>
          <a:bodyPr/>
          <a:lstStyle/>
          <a:p>
            <a:r>
              <a:rPr lang="en-GB" dirty="0"/>
              <a:t>Social Value Model Missions</a:t>
            </a:r>
          </a:p>
        </p:txBody>
      </p:sp>
      <p:sp>
        <p:nvSpPr>
          <p:cNvPr id="4" name="Footer Placeholder 3">
            <a:extLst>
              <a:ext uri="{FF2B5EF4-FFF2-40B4-BE49-F238E27FC236}">
                <a16:creationId xmlns:a16="http://schemas.microsoft.com/office/drawing/2014/main" id="{8918B585-2171-CAAA-5F4D-ABAF011736D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5DB8"/>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291514EE-0732-D5A8-60A8-86172F6F7BEE}"/>
              </a:ext>
            </a:extLst>
          </p:cNvPr>
          <p:cNvPicPr>
            <a:picLocks noChangeAspect="1"/>
          </p:cNvPicPr>
          <p:nvPr/>
        </p:nvPicPr>
        <p:blipFill>
          <a:blip r:embed="rId2"/>
          <a:stretch>
            <a:fillRect/>
          </a:stretch>
        </p:blipFill>
        <p:spPr>
          <a:xfrm>
            <a:off x="381000" y="1269966"/>
            <a:ext cx="11475894" cy="4921828"/>
          </a:xfrm>
          <a:prstGeom prst="rect">
            <a:avLst/>
          </a:prstGeom>
        </p:spPr>
      </p:pic>
    </p:spTree>
    <p:extLst>
      <p:ext uri="{BB962C8B-B14F-4D97-AF65-F5344CB8AC3E}">
        <p14:creationId xmlns:p14="http://schemas.microsoft.com/office/powerpoint/2010/main" val="331763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25C5C8-6367-C72D-D364-46BEAD3397DD}"/>
              </a:ext>
            </a:extLst>
          </p:cNvPr>
          <p:cNvSpPr>
            <a:spLocks noGrp="1"/>
          </p:cNvSpPr>
          <p:nvPr>
            <p:ph type="body" sz="quarter" idx="11"/>
          </p:nvPr>
        </p:nvSpPr>
        <p:spPr>
          <a:xfrm>
            <a:off x="357187" y="1371600"/>
            <a:ext cx="6304869" cy="4876800"/>
          </a:xfrm>
        </p:spPr>
        <p:txBody>
          <a:bodyPr/>
          <a:lstStyle/>
          <a:p>
            <a:r>
              <a:rPr lang="en-GB" dirty="0"/>
              <a:t>The NHS Commercial Solutions Sustainable Estates Framework is a compliant route to market enabling you to meet the aims of the NHS green plan and the NHS climate risk assessment and framework from design to delivery.</a:t>
            </a:r>
          </a:p>
          <a:p>
            <a:r>
              <a:rPr lang="en-GB" dirty="0"/>
              <a:t>The Framework is aligned to the UN Sustainable Development Goals – not only are the solutions sustainable but with a 20% Sustainability and Social Value weighting on the framework you can be assured the suppliers are not only providing sustainable solutions, but they are developed in a sustainable way.</a:t>
            </a:r>
          </a:p>
          <a:p>
            <a:pPr marL="0" indent="0">
              <a:buNone/>
            </a:pPr>
            <a:endParaRPr lang="en-GB" dirty="0"/>
          </a:p>
        </p:txBody>
      </p:sp>
      <p:sp>
        <p:nvSpPr>
          <p:cNvPr id="4" name="Footer Placeholder 3">
            <a:extLst>
              <a:ext uri="{FF2B5EF4-FFF2-40B4-BE49-F238E27FC236}">
                <a16:creationId xmlns:a16="http://schemas.microsoft.com/office/drawing/2014/main" id="{C7BD26F4-A468-0A7E-9200-C69A2342A71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5DB8"/>
              </a:solidFill>
              <a:effectLst/>
              <a:uLnTx/>
              <a:uFillTx/>
              <a:latin typeface="Arial" panose="020B0604020202020204" pitchFamily="34" charset="0"/>
              <a:ea typeface="+mn-ea"/>
              <a:cs typeface="+mn-cs"/>
            </a:endParaRPr>
          </a:p>
        </p:txBody>
      </p:sp>
      <p:sp>
        <p:nvSpPr>
          <p:cNvPr id="6" name="Title 5">
            <a:extLst>
              <a:ext uri="{FF2B5EF4-FFF2-40B4-BE49-F238E27FC236}">
                <a16:creationId xmlns:a16="http://schemas.microsoft.com/office/drawing/2014/main" id="{09635FFD-4BAA-99D2-B23F-74F8DA9473A0}"/>
              </a:ext>
            </a:extLst>
          </p:cNvPr>
          <p:cNvSpPr>
            <a:spLocks noGrp="1"/>
          </p:cNvSpPr>
          <p:nvPr>
            <p:ph type="title"/>
          </p:nvPr>
        </p:nvSpPr>
        <p:spPr>
          <a:xfrm>
            <a:off x="381000" y="609600"/>
            <a:ext cx="9772380" cy="404522"/>
          </a:xfrm>
        </p:spPr>
        <p:txBody>
          <a:bodyPr>
            <a:normAutofit fontScale="90000"/>
          </a:bodyPr>
          <a:lstStyle/>
          <a:p>
            <a:r>
              <a:rPr lang="en-GB" dirty="0"/>
              <a:t>NHS Commercial Solutions Sustainable Estates Solutions Framework</a:t>
            </a:r>
            <a:br>
              <a:rPr lang="en-GB" dirty="0"/>
            </a:br>
            <a:endParaRPr lang="en-GB" dirty="0"/>
          </a:p>
        </p:txBody>
      </p:sp>
      <p:pic>
        <p:nvPicPr>
          <p:cNvPr id="7" name="Picture 6">
            <a:extLst>
              <a:ext uri="{FF2B5EF4-FFF2-40B4-BE49-F238E27FC236}">
                <a16:creationId xmlns:a16="http://schemas.microsoft.com/office/drawing/2014/main" id="{74734DF3-5048-9EE4-AC27-68CA3B771BE3}"/>
              </a:ext>
            </a:extLst>
          </p:cNvPr>
          <p:cNvPicPr>
            <a:picLocks noChangeAspect="1"/>
          </p:cNvPicPr>
          <p:nvPr/>
        </p:nvPicPr>
        <p:blipFill>
          <a:blip r:embed="rId2"/>
          <a:stretch>
            <a:fillRect/>
          </a:stretch>
        </p:blipFill>
        <p:spPr>
          <a:xfrm>
            <a:off x="1150872" y="3440865"/>
            <a:ext cx="4717498" cy="2861510"/>
          </a:xfrm>
          <a:prstGeom prst="rect">
            <a:avLst/>
          </a:prstGeom>
        </p:spPr>
      </p:pic>
    </p:spTree>
    <p:extLst>
      <p:ext uri="{BB962C8B-B14F-4D97-AF65-F5344CB8AC3E}">
        <p14:creationId xmlns:p14="http://schemas.microsoft.com/office/powerpoint/2010/main" val="174458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1211-05C2-21DE-876F-350DC7DA0980}"/>
              </a:ext>
            </a:extLst>
          </p:cNvPr>
          <p:cNvSpPr>
            <a:spLocks noGrp="1"/>
          </p:cNvSpPr>
          <p:nvPr>
            <p:ph type="title"/>
          </p:nvPr>
        </p:nvSpPr>
        <p:spPr>
          <a:xfrm>
            <a:off x="356400" y="433678"/>
            <a:ext cx="9772380" cy="480722"/>
          </a:xfrm>
        </p:spPr>
        <p:txBody>
          <a:bodyPr>
            <a:normAutofit fontScale="90000"/>
          </a:bodyPr>
          <a:lstStyle/>
          <a:p>
            <a:r>
              <a:rPr lang="en-GB" sz="2000" dirty="0"/>
              <a:t>Refreshed Framework to be awarded 2025 under PA23</a:t>
            </a:r>
            <a:br>
              <a:rPr lang="en-GB" dirty="0"/>
            </a:br>
            <a:endParaRPr lang="en-GB" dirty="0"/>
          </a:p>
        </p:txBody>
      </p:sp>
      <p:sp>
        <p:nvSpPr>
          <p:cNvPr id="3" name="Text Placeholder 2">
            <a:extLst>
              <a:ext uri="{FF2B5EF4-FFF2-40B4-BE49-F238E27FC236}">
                <a16:creationId xmlns:a16="http://schemas.microsoft.com/office/drawing/2014/main" id="{4F61D829-58C6-764C-1845-49A701960C63}"/>
              </a:ext>
            </a:extLst>
          </p:cNvPr>
          <p:cNvSpPr>
            <a:spLocks noGrp="1"/>
          </p:cNvSpPr>
          <p:nvPr>
            <p:ph type="body" sz="quarter" idx="11"/>
          </p:nvPr>
        </p:nvSpPr>
        <p:spPr>
          <a:xfrm>
            <a:off x="254794" y="1219200"/>
            <a:ext cx="5738812" cy="4876800"/>
          </a:xfrm>
        </p:spPr>
        <p:txBody>
          <a:bodyPr/>
          <a:lstStyle/>
          <a:p>
            <a:pPr marL="0" indent="0">
              <a:buNone/>
            </a:pPr>
            <a:endParaRPr lang="en-GB" dirty="0"/>
          </a:p>
          <a:p>
            <a:endParaRPr lang="en-GB" dirty="0"/>
          </a:p>
        </p:txBody>
      </p:sp>
      <p:sp>
        <p:nvSpPr>
          <p:cNvPr id="5" name="Footer Placeholder 4">
            <a:extLst>
              <a:ext uri="{FF2B5EF4-FFF2-40B4-BE49-F238E27FC236}">
                <a16:creationId xmlns:a16="http://schemas.microsoft.com/office/drawing/2014/main" id="{E61E086F-56DC-CCB8-0393-5095E76FC433}"/>
              </a:ext>
            </a:extLst>
          </p:cNvPr>
          <p:cNvSpPr>
            <a:spLocks noGrp="1"/>
          </p:cNvSpPr>
          <p:nvPr>
            <p:ph type="ftr" sz="quarter" idx="10"/>
          </p:nvPr>
        </p:nvSpPr>
        <p:spPr>
          <a:xfrm>
            <a:off x="254794" y="6814978"/>
            <a:ext cx="110490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005DB8"/>
              </a:solidFill>
              <a:effectLst/>
              <a:uLnTx/>
              <a:uFillTx/>
              <a:latin typeface="Arial" panose="020B0604020202020204" pitchFamily="34" charset="0"/>
              <a:ea typeface="+mn-ea"/>
              <a:cs typeface="+mn-cs"/>
            </a:endParaRPr>
          </a:p>
        </p:txBody>
      </p:sp>
      <p:graphicFrame>
        <p:nvGraphicFramePr>
          <p:cNvPr id="6" name="Table 5">
            <a:extLst>
              <a:ext uri="{FF2B5EF4-FFF2-40B4-BE49-F238E27FC236}">
                <a16:creationId xmlns:a16="http://schemas.microsoft.com/office/drawing/2014/main" id="{D3298209-7568-A28E-0E84-E5911FDC0646}"/>
              </a:ext>
            </a:extLst>
          </p:cNvPr>
          <p:cNvGraphicFramePr>
            <a:graphicFrameLocks noGrp="1"/>
          </p:cNvGraphicFramePr>
          <p:nvPr/>
        </p:nvGraphicFramePr>
        <p:xfrm>
          <a:off x="356400" y="1309868"/>
          <a:ext cx="3072600" cy="5425440"/>
        </p:xfrm>
        <a:graphic>
          <a:graphicData uri="http://schemas.openxmlformats.org/drawingml/2006/table">
            <a:tbl>
              <a:tblPr firstRow="1" bandRow="1">
                <a:tableStyleId>{5C22544A-7EE6-4342-B048-85BDC9FD1C3A}</a:tableStyleId>
              </a:tblPr>
              <a:tblGrid>
                <a:gridCol w="3072600">
                  <a:extLst>
                    <a:ext uri="{9D8B030D-6E8A-4147-A177-3AD203B41FA5}">
                      <a16:colId xmlns:a16="http://schemas.microsoft.com/office/drawing/2014/main" val="3099667225"/>
                    </a:ext>
                  </a:extLst>
                </a:gridCol>
              </a:tblGrid>
              <a:tr h="476673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kern="1200" dirty="0">
                          <a:solidFill>
                            <a:srgbClr val="005DB8"/>
                          </a:solidFill>
                          <a:effectLst/>
                          <a:latin typeface="+mn-lt"/>
                          <a:ea typeface="+mn-ea"/>
                          <a:cs typeface="+mn-cs"/>
                        </a:rPr>
                        <a:t>Lot 1: Consultancy Services</a:t>
                      </a:r>
                    </a:p>
                    <a:p>
                      <a:r>
                        <a:rPr lang="en-GB" sz="1400" b="0" kern="1200" dirty="0">
                          <a:solidFill>
                            <a:srgbClr val="005DB8"/>
                          </a:solidFill>
                          <a:effectLst/>
                          <a:latin typeface="+mn-lt"/>
                          <a:ea typeface="+mn-ea"/>
                          <a:cs typeface="+mn-cs"/>
                        </a:rPr>
                        <a:t>Environmental consultancy services </a:t>
                      </a:r>
                    </a:p>
                    <a:p>
                      <a:pPr lvl="0"/>
                      <a:r>
                        <a:rPr lang="en-GB" sz="1400" b="0" kern="1200" dirty="0">
                          <a:solidFill>
                            <a:srgbClr val="005DB8"/>
                          </a:solidFill>
                          <a:effectLst/>
                          <a:latin typeface="+mn-lt"/>
                          <a:ea typeface="+mn-ea"/>
                          <a:cs typeface="+mn-cs"/>
                        </a:rPr>
                        <a:t>Ecological consultancy services</a:t>
                      </a:r>
                    </a:p>
                    <a:p>
                      <a:pPr lvl="0"/>
                      <a:r>
                        <a:rPr lang="en-GB" sz="1400" b="0" kern="1200" dirty="0">
                          <a:solidFill>
                            <a:srgbClr val="005DB8"/>
                          </a:solidFill>
                          <a:effectLst/>
                          <a:latin typeface="+mn-lt"/>
                          <a:ea typeface="+mn-ea"/>
                          <a:cs typeface="+mn-cs"/>
                        </a:rPr>
                        <a:t>Sustainability consultancy services</a:t>
                      </a:r>
                    </a:p>
                    <a:p>
                      <a:pPr lvl="0"/>
                      <a:r>
                        <a:rPr lang="en-GB" sz="1400" b="0" kern="1200" dirty="0">
                          <a:solidFill>
                            <a:srgbClr val="005DB8"/>
                          </a:solidFill>
                          <a:effectLst/>
                          <a:latin typeface="+mn-lt"/>
                          <a:ea typeface="+mn-ea"/>
                          <a:cs typeface="+mn-cs"/>
                        </a:rPr>
                        <a:t>Social Value consultancy services</a:t>
                      </a:r>
                    </a:p>
                    <a:p>
                      <a:r>
                        <a:rPr lang="en-GB" sz="1400" b="0" kern="1200" dirty="0">
                          <a:solidFill>
                            <a:srgbClr val="005DB8"/>
                          </a:solidFill>
                          <a:effectLst/>
                          <a:latin typeface="+mn-lt"/>
                          <a:ea typeface="+mn-ea"/>
                          <a:cs typeface="+mn-cs"/>
                        </a:rPr>
                        <a:t>Design/architectural services</a:t>
                      </a:r>
                    </a:p>
                    <a:p>
                      <a:pPr lvl="0"/>
                      <a:r>
                        <a:rPr lang="en-GB" sz="1400" b="0" kern="1200" dirty="0">
                          <a:solidFill>
                            <a:srgbClr val="005DB8"/>
                          </a:solidFill>
                          <a:effectLst/>
                          <a:latin typeface="+mn-lt"/>
                          <a:ea typeface="+mn-ea"/>
                          <a:cs typeface="+mn-cs"/>
                        </a:rPr>
                        <a:t>Sustainable Insulation </a:t>
                      </a:r>
                    </a:p>
                    <a:p>
                      <a:pPr lvl="0"/>
                      <a:r>
                        <a:rPr lang="en-GB" sz="1400" b="0" kern="1200" dirty="0">
                          <a:solidFill>
                            <a:srgbClr val="005DB8"/>
                          </a:solidFill>
                          <a:effectLst/>
                          <a:latin typeface="+mn-lt"/>
                          <a:ea typeface="+mn-ea"/>
                          <a:cs typeface="+mn-cs"/>
                        </a:rPr>
                        <a:t>Natural Ventilation </a:t>
                      </a:r>
                    </a:p>
                    <a:p>
                      <a:pPr lvl="0"/>
                      <a:r>
                        <a:rPr lang="en-GB" sz="1400" b="0" kern="1200" dirty="0">
                          <a:solidFill>
                            <a:srgbClr val="005DB8"/>
                          </a:solidFill>
                          <a:effectLst/>
                          <a:latin typeface="+mn-lt"/>
                          <a:ea typeface="+mn-ea"/>
                          <a:cs typeface="+mn-cs"/>
                        </a:rPr>
                        <a:t>Energy Efficient Windows and Doors </a:t>
                      </a:r>
                    </a:p>
                    <a:p>
                      <a:pPr lvl="0"/>
                      <a:r>
                        <a:rPr lang="en-GB" sz="1400" b="0" kern="1200" dirty="0">
                          <a:solidFill>
                            <a:srgbClr val="005DB8"/>
                          </a:solidFill>
                          <a:effectLst/>
                          <a:latin typeface="+mn-lt"/>
                          <a:ea typeface="+mn-ea"/>
                          <a:cs typeface="+mn-cs"/>
                        </a:rPr>
                        <a:t>Heat Pumps/Passive Cooling Systems </a:t>
                      </a:r>
                    </a:p>
                    <a:p>
                      <a:pPr lvl="0"/>
                      <a:r>
                        <a:rPr lang="en-GB" sz="1400" b="0" kern="1200" dirty="0">
                          <a:solidFill>
                            <a:srgbClr val="005DB8"/>
                          </a:solidFill>
                          <a:effectLst/>
                          <a:latin typeface="+mn-lt"/>
                          <a:ea typeface="+mn-ea"/>
                          <a:cs typeface="+mn-cs"/>
                        </a:rPr>
                        <a:t>Combined Heat and Power Systems </a:t>
                      </a:r>
                    </a:p>
                    <a:p>
                      <a:pPr lvl="0"/>
                      <a:r>
                        <a:rPr lang="en-GB" sz="1400" b="0" kern="1200" dirty="0">
                          <a:solidFill>
                            <a:srgbClr val="005DB8"/>
                          </a:solidFill>
                          <a:effectLst/>
                          <a:latin typeface="+mn-lt"/>
                          <a:ea typeface="+mn-ea"/>
                          <a:cs typeface="+mn-cs"/>
                        </a:rPr>
                        <a:t>Rainwater Harvesting  </a:t>
                      </a:r>
                    </a:p>
                    <a:p>
                      <a:pPr lvl="0"/>
                      <a:r>
                        <a:rPr lang="en-GB" sz="1400" b="0" kern="1200" dirty="0">
                          <a:solidFill>
                            <a:srgbClr val="005DB8"/>
                          </a:solidFill>
                          <a:effectLst/>
                          <a:latin typeface="+mn-lt"/>
                          <a:ea typeface="+mn-ea"/>
                          <a:cs typeface="+mn-cs"/>
                        </a:rPr>
                        <a:t>Energy &amp; Water Efficient Appliances</a:t>
                      </a:r>
                    </a:p>
                    <a:p>
                      <a:pPr lvl="0"/>
                      <a:r>
                        <a:rPr lang="en-GB" sz="1400" b="0" kern="1200" dirty="0">
                          <a:solidFill>
                            <a:srgbClr val="005DB8"/>
                          </a:solidFill>
                          <a:effectLst/>
                          <a:latin typeface="+mn-lt"/>
                          <a:ea typeface="+mn-ea"/>
                          <a:cs typeface="+mn-cs"/>
                        </a:rPr>
                        <a:t>Energy-Efficient Lighting Systems</a:t>
                      </a:r>
                    </a:p>
                    <a:p>
                      <a:pPr lvl="0"/>
                      <a:r>
                        <a:rPr lang="en-GB" sz="1400" b="0" kern="1200" dirty="0">
                          <a:solidFill>
                            <a:srgbClr val="005DB8"/>
                          </a:solidFill>
                          <a:effectLst/>
                          <a:latin typeface="+mn-lt"/>
                          <a:ea typeface="+mn-ea"/>
                          <a:cs typeface="+mn-cs"/>
                        </a:rPr>
                        <a:t>Solar Shading/Canopy Cover</a:t>
                      </a:r>
                    </a:p>
                    <a:p>
                      <a:pPr lvl="0"/>
                      <a:r>
                        <a:rPr lang="en-GB" sz="1400" b="0" kern="1200" dirty="0">
                          <a:solidFill>
                            <a:srgbClr val="005DB8"/>
                          </a:solidFill>
                          <a:effectLst/>
                          <a:latin typeface="+mn-lt"/>
                          <a:ea typeface="+mn-ea"/>
                          <a:cs typeface="+mn-cs"/>
                        </a:rPr>
                        <a:t>Solar Film</a:t>
                      </a:r>
                    </a:p>
                    <a:p>
                      <a:pPr lvl="0"/>
                      <a:r>
                        <a:rPr lang="en-GB" sz="1400" b="0" kern="1200" dirty="0">
                          <a:solidFill>
                            <a:srgbClr val="005DB8"/>
                          </a:solidFill>
                          <a:effectLst/>
                          <a:latin typeface="+mn-lt"/>
                          <a:ea typeface="+mn-ea"/>
                          <a:cs typeface="+mn-cs"/>
                        </a:rPr>
                        <a:t>Solar Power Generation and Storage</a:t>
                      </a:r>
                    </a:p>
                    <a:p>
                      <a:pPr lvl="0"/>
                      <a:r>
                        <a:rPr lang="en-GB" sz="1400" b="0" kern="1200" dirty="0">
                          <a:solidFill>
                            <a:srgbClr val="005DB8"/>
                          </a:solidFill>
                          <a:effectLst/>
                          <a:latin typeface="+mn-lt"/>
                          <a:ea typeface="+mn-ea"/>
                          <a:cs typeface="+mn-cs"/>
                        </a:rPr>
                        <a:t>Living Walls</a:t>
                      </a:r>
                    </a:p>
                    <a:p>
                      <a:pPr lvl="0"/>
                      <a:r>
                        <a:rPr lang="en-GB" sz="1400" b="0" kern="1200" dirty="0">
                          <a:solidFill>
                            <a:srgbClr val="005DB8"/>
                          </a:solidFill>
                          <a:effectLst/>
                          <a:latin typeface="+mn-lt"/>
                          <a:ea typeface="+mn-ea"/>
                          <a:cs typeface="+mn-cs"/>
                        </a:rPr>
                        <a:t>Rainwater Gardens</a:t>
                      </a:r>
                    </a:p>
                    <a:p>
                      <a:pPr lvl="0"/>
                      <a:r>
                        <a:rPr lang="en-GB" sz="1400" b="0" kern="1200" dirty="0">
                          <a:solidFill>
                            <a:srgbClr val="005DB8"/>
                          </a:solidFill>
                          <a:effectLst/>
                          <a:latin typeface="+mn-lt"/>
                          <a:ea typeface="+mn-ea"/>
                          <a:cs typeface="+mn-cs"/>
                        </a:rPr>
                        <a:t>Green Roof Spaces</a:t>
                      </a:r>
                    </a:p>
                    <a:p>
                      <a:pPr lvl="0"/>
                      <a:r>
                        <a:rPr lang="en-GB" sz="1400" b="0" kern="1200" dirty="0">
                          <a:solidFill>
                            <a:srgbClr val="005DB8"/>
                          </a:solidFill>
                          <a:effectLst/>
                          <a:latin typeface="+mn-lt"/>
                          <a:ea typeface="+mn-ea"/>
                          <a:cs typeface="+mn-cs"/>
                        </a:rPr>
                        <a:t>Wellbeing Green Spaces </a:t>
                      </a:r>
                    </a:p>
                    <a:p>
                      <a:pPr lvl="0"/>
                      <a:r>
                        <a:rPr lang="en-GB" sz="1400" b="0" kern="1200" dirty="0">
                          <a:solidFill>
                            <a:srgbClr val="005DB8"/>
                          </a:solidFill>
                          <a:effectLst/>
                          <a:latin typeface="+mn-lt"/>
                          <a:ea typeface="+mn-ea"/>
                          <a:cs typeface="+mn-cs"/>
                        </a:rPr>
                        <a:t>Water efficient system </a:t>
                      </a:r>
                    </a:p>
                    <a:p>
                      <a:pPr lvl="0"/>
                      <a:r>
                        <a:rPr lang="en-GB" sz="1400" b="0" kern="1200" dirty="0">
                          <a:solidFill>
                            <a:srgbClr val="005DB8"/>
                          </a:solidFill>
                          <a:effectLst/>
                          <a:latin typeface="+mn-lt"/>
                          <a:ea typeface="+mn-ea"/>
                          <a:cs typeface="+mn-cs"/>
                        </a:rPr>
                        <a:t>Energy efficient system </a:t>
                      </a:r>
                    </a:p>
                    <a:p>
                      <a:r>
                        <a:rPr lang="en-GB" sz="1400" b="0" kern="1200" dirty="0">
                          <a:solidFill>
                            <a:srgbClr val="005DB8"/>
                          </a:solidFill>
                          <a:effectLst/>
                          <a:latin typeface="+mn-lt"/>
                          <a:ea typeface="+mn-ea"/>
                          <a:cs typeface="+mn-cs"/>
                        </a:rPr>
                        <a:t>Wind Power Generation &amp; Storage </a:t>
                      </a:r>
                    </a:p>
                  </a:txBody>
                  <a:tcPr>
                    <a:solidFill>
                      <a:schemeClr val="accent6">
                        <a:lumMod val="20000"/>
                        <a:lumOff val="80000"/>
                      </a:schemeClr>
                    </a:solidFill>
                  </a:tcPr>
                </a:tc>
                <a:extLst>
                  <a:ext uri="{0D108BD9-81ED-4DB2-BD59-A6C34878D82A}">
                    <a16:rowId xmlns:a16="http://schemas.microsoft.com/office/drawing/2014/main" val="3401663131"/>
                  </a:ext>
                </a:extLst>
              </a:tr>
            </a:tbl>
          </a:graphicData>
        </a:graphic>
      </p:graphicFrame>
      <p:graphicFrame>
        <p:nvGraphicFramePr>
          <p:cNvPr id="7" name="Table 6">
            <a:extLst>
              <a:ext uri="{FF2B5EF4-FFF2-40B4-BE49-F238E27FC236}">
                <a16:creationId xmlns:a16="http://schemas.microsoft.com/office/drawing/2014/main" id="{CE9B5F05-2453-BEA3-17FE-AE6BD12A6726}"/>
              </a:ext>
            </a:extLst>
          </p:cNvPr>
          <p:cNvGraphicFramePr>
            <a:graphicFrameLocks noGrp="1"/>
          </p:cNvGraphicFramePr>
          <p:nvPr/>
        </p:nvGraphicFramePr>
        <p:xfrm>
          <a:off x="3554959" y="1309868"/>
          <a:ext cx="3886200" cy="3478106"/>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4006749044"/>
                    </a:ext>
                  </a:extLst>
                </a:gridCol>
              </a:tblGrid>
              <a:tr h="347810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Lot 2: Building Remediation</a:t>
                      </a:r>
                    </a:p>
                    <a:p>
                      <a:pPr lvl="0"/>
                      <a:r>
                        <a:rPr lang="en-GB" sz="1400" b="0" kern="1200" dirty="0">
                          <a:solidFill>
                            <a:schemeClr val="lt1"/>
                          </a:solidFill>
                          <a:effectLst/>
                          <a:latin typeface="+mn-lt"/>
                          <a:ea typeface="+mn-ea"/>
                          <a:cs typeface="+mn-cs"/>
                        </a:rPr>
                        <a:t>2A - Sustainable Insulation</a:t>
                      </a:r>
                    </a:p>
                    <a:p>
                      <a:pPr lvl="0"/>
                      <a:r>
                        <a:rPr lang="en-GB" sz="1400" b="0" kern="1200" dirty="0">
                          <a:solidFill>
                            <a:schemeClr val="lt1"/>
                          </a:solidFill>
                          <a:effectLst/>
                          <a:latin typeface="+mn-lt"/>
                          <a:ea typeface="+mn-ea"/>
                          <a:cs typeface="+mn-cs"/>
                        </a:rPr>
                        <a:t>2B - Natural Ventilation</a:t>
                      </a:r>
                    </a:p>
                    <a:p>
                      <a:pPr lvl="0"/>
                      <a:r>
                        <a:rPr lang="en-GB" sz="1400" b="0" kern="1200" dirty="0">
                          <a:solidFill>
                            <a:schemeClr val="lt1"/>
                          </a:solidFill>
                          <a:effectLst/>
                          <a:latin typeface="+mn-lt"/>
                          <a:ea typeface="+mn-ea"/>
                          <a:cs typeface="+mn-cs"/>
                        </a:rPr>
                        <a:t>2C - Energy Efficient Windows and Doors</a:t>
                      </a:r>
                    </a:p>
                    <a:p>
                      <a:pPr lvl="0"/>
                      <a:r>
                        <a:rPr lang="en-GB" sz="1400" b="0" kern="1200" dirty="0">
                          <a:solidFill>
                            <a:schemeClr val="lt1"/>
                          </a:solidFill>
                          <a:effectLst/>
                          <a:latin typeface="+mn-lt"/>
                          <a:ea typeface="+mn-ea"/>
                          <a:cs typeface="+mn-cs"/>
                        </a:rPr>
                        <a:t>2D - Heat Pumps/Passive Cooling Systems</a:t>
                      </a:r>
                    </a:p>
                    <a:p>
                      <a:pPr lvl="0"/>
                      <a:r>
                        <a:rPr lang="en-GB" sz="1400" b="0" kern="1200" dirty="0">
                          <a:solidFill>
                            <a:schemeClr val="lt1"/>
                          </a:solidFill>
                          <a:effectLst/>
                          <a:latin typeface="+mn-lt"/>
                          <a:ea typeface="+mn-ea"/>
                          <a:cs typeface="+mn-cs"/>
                        </a:rPr>
                        <a:t>2E - Combined Heat and Power Systems</a:t>
                      </a:r>
                    </a:p>
                    <a:p>
                      <a:pPr lvl="0"/>
                      <a:r>
                        <a:rPr lang="en-GB" sz="1400" b="0" kern="1200" dirty="0">
                          <a:solidFill>
                            <a:schemeClr val="lt1"/>
                          </a:solidFill>
                          <a:effectLst/>
                          <a:latin typeface="+mn-lt"/>
                          <a:ea typeface="+mn-ea"/>
                          <a:cs typeface="+mn-cs"/>
                        </a:rPr>
                        <a:t>2F - Rainwater Harvesting</a:t>
                      </a:r>
                    </a:p>
                    <a:p>
                      <a:pPr lvl="0"/>
                      <a:r>
                        <a:rPr lang="en-GB" sz="1400" b="0" kern="1200" dirty="0">
                          <a:solidFill>
                            <a:schemeClr val="lt1"/>
                          </a:solidFill>
                          <a:effectLst/>
                          <a:latin typeface="+mn-lt"/>
                          <a:ea typeface="+mn-ea"/>
                          <a:cs typeface="+mn-cs"/>
                        </a:rPr>
                        <a:t>2G - Energy &amp; Water Efficient Appliances</a:t>
                      </a:r>
                    </a:p>
                    <a:p>
                      <a:pPr lvl="0"/>
                      <a:r>
                        <a:rPr lang="en-GB" sz="1400" b="0" kern="1200" dirty="0">
                          <a:solidFill>
                            <a:schemeClr val="lt1"/>
                          </a:solidFill>
                          <a:effectLst/>
                          <a:latin typeface="+mn-lt"/>
                          <a:ea typeface="+mn-ea"/>
                          <a:cs typeface="+mn-cs"/>
                        </a:rPr>
                        <a:t>2H - Energy-Efficient Lighting Systems</a:t>
                      </a:r>
                    </a:p>
                    <a:p>
                      <a:pPr lvl="0"/>
                      <a:r>
                        <a:rPr lang="en-GB" sz="1400" b="0" kern="1200" dirty="0">
                          <a:solidFill>
                            <a:schemeClr val="lt1"/>
                          </a:solidFill>
                          <a:effectLst/>
                          <a:latin typeface="+mn-lt"/>
                          <a:ea typeface="+mn-ea"/>
                          <a:cs typeface="+mn-cs"/>
                        </a:rPr>
                        <a:t>2I - Solar Shading/Canopy Cover</a:t>
                      </a:r>
                    </a:p>
                    <a:p>
                      <a:pPr lvl="0"/>
                      <a:r>
                        <a:rPr lang="en-GB" sz="1400" b="0" kern="1200" dirty="0">
                          <a:solidFill>
                            <a:schemeClr val="lt1"/>
                          </a:solidFill>
                          <a:effectLst/>
                          <a:latin typeface="+mn-lt"/>
                          <a:ea typeface="+mn-ea"/>
                          <a:cs typeface="+mn-cs"/>
                        </a:rPr>
                        <a:t>2J - Solar Film</a:t>
                      </a:r>
                    </a:p>
                    <a:p>
                      <a:pPr lvl="0"/>
                      <a:r>
                        <a:rPr lang="en-GB" sz="1400" b="0" kern="1200" dirty="0">
                          <a:solidFill>
                            <a:schemeClr val="lt1"/>
                          </a:solidFill>
                          <a:effectLst/>
                          <a:latin typeface="+mn-lt"/>
                          <a:ea typeface="+mn-ea"/>
                          <a:cs typeface="+mn-cs"/>
                        </a:rPr>
                        <a:t>2K - Water efficient system </a:t>
                      </a:r>
                    </a:p>
                    <a:p>
                      <a:pPr lvl="0"/>
                      <a:r>
                        <a:rPr lang="en-GB" sz="1400" b="0" kern="1200" dirty="0">
                          <a:solidFill>
                            <a:schemeClr val="lt1"/>
                          </a:solidFill>
                          <a:effectLst/>
                          <a:latin typeface="+mn-lt"/>
                          <a:ea typeface="+mn-ea"/>
                          <a:cs typeface="+mn-cs"/>
                        </a:rPr>
                        <a:t>2L - Energy efficient system </a:t>
                      </a:r>
                    </a:p>
                    <a:p>
                      <a:pPr lvl="0"/>
                      <a:r>
                        <a:rPr lang="en-GB" sz="1400" b="0" kern="1200" dirty="0">
                          <a:solidFill>
                            <a:schemeClr val="lt1"/>
                          </a:solidFill>
                          <a:effectLst/>
                          <a:latin typeface="+mn-lt"/>
                          <a:ea typeface="+mn-ea"/>
                          <a:cs typeface="+mn-cs"/>
                        </a:rPr>
                        <a:t>2M – Zoned heating/cooling and lighting system</a:t>
                      </a:r>
                    </a:p>
                    <a:p>
                      <a:pPr lvl="0"/>
                      <a:r>
                        <a:rPr lang="en-GB" sz="1400" b="0" kern="1200" dirty="0">
                          <a:solidFill>
                            <a:schemeClr val="lt1"/>
                          </a:solidFill>
                          <a:effectLst/>
                          <a:latin typeface="+mn-lt"/>
                          <a:ea typeface="+mn-ea"/>
                          <a:cs typeface="+mn-cs"/>
                        </a:rPr>
                        <a:t>2N –  Electric Vehicle Charging Systems/Stations</a:t>
                      </a:r>
                    </a:p>
                  </a:txBody>
                  <a:tcPr/>
                </a:tc>
                <a:extLst>
                  <a:ext uri="{0D108BD9-81ED-4DB2-BD59-A6C34878D82A}">
                    <a16:rowId xmlns:a16="http://schemas.microsoft.com/office/drawing/2014/main" val="290957816"/>
                  </a:ext>
                </a:extLst>
              </a:tr>
            </a:tbl>
          </a:graphicData>
        </a:graphic>
      </p:graphicFrame>
      <p:graphicFrame>
        <p:nvGraphicFramePr>
          <p:cNvPr id="8" name="Table 7">
            <a:extLst>
              <a:ext uri="{FF2B5EF4-FFF2-40B4-BE49-F238E27FC236}">
                <a16:creationId xmlns:a16="http://schemas.microsoft.com/office/drawing/2014/main" id="{3E2B240C-D10D-18E6-B6EB-FCFA9DAE5240}"/>
              </a:ext>
            </a:extLst>
          </p:cNvPr>
          <p:cNvGraphicFramePr>
            <a:graphicFrameLocks noGrp="1"/>
          </p:cNvGraphicFramePr>
          <p:nvPr/>
        </p:nvGraphicFramePr>
        <p:xfrm>
          <a:off x="3554958" y="4878642"/>
          <a:ext cx="3886199" cy="1310640"/>
        </p:xfrm>
        <a:graphic>
          <a:graphicData uri="http://schemas.openxmlformats.org/drawingml/2006/table">
            <a:tbl>
              <a:tblPr firstRow="1" bandRow="1">
                <a:tableStyleId>{00A15C55-8517-42AA-B614-E9B94910E393}</a:tableStyleId>
              </a:tblPr>
              <a:tblGrid>
                <a:gridCol w="3886199">
                  <a:extLst>
                    <a:ext uri="{9D8B030D-6E8A-4147-A177-3AD203B41FA5}">
                      <a16:colId xmlns:a16="http://schemas.microsoft.com/office/drawing/2014/main" val="567511277"/>
                    </a:ext>
                  </a:extLst>
                </a:gridCol>
              </a:tblGrid>
              <a:tr h="130802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Lot 3: Power Generation and Storage</a:t>
                      </a:r>
                    </a:p>
                    <a:p>
                      <a:r>
                        <a:rPr lang="en-GB" sz="1400" b="0" kern="1200" dirty="0">
                          <a:solidFill>
                            <a:schemeClr val="lt1"/>
                          </a:solidFill>
                          <a:effectLst/>
                          <a:latin typeface="+mn-lt"/>
                          <a:ea typeface="+mn-ea"/>
                          <a:cs typeface="+mn-cs"/>
                        </a:rPr>
                        <a:t>3A - Solar Power Generation and Storage</a:t>
                      </a:r>
                    </a:p>
                    <a:p>
                      <a:r>
                        <a:rPr lang="en-GB" sz="1400" b="0" kern="1200" dirty="0">
                          <a:solidFill>
                            <a:schemeClr val="lt1"/>
                          </a:solidFill>
                          <a:effectLst/>
                          <a:latin typeface="+mn-lt"/>
                          <a:ea typeface="+mn-ea"/>
                          <a:cs typeface="+mn-cs"/>
                        </a:rPr>
                        <a:t>3B – Wind Turbine and wind energy generation systems </a:t>
                      </a:r>
                    </a:p>
                    <a:p>
                      <a:endParaRPr lang="en-GB" dirty="0"/>
                    </a:p>
                  </a:txBody>
                  <a:tcPr/>
                </a:tc>
                <a:extLst>
                  <a:ext uri="{0D108BD9-81ED-4DB2-BD59-A6C34878D82A}">
                    <a16:rowId xmlns:a16="http://schemas.microsoft.com/office/drawing/2014/main" val="3279076509"/>
                  </a:ext>
                </a:extLst>
              </a:tr>
            </a:tbl>
          </a:graphicData>
        </a:graphic>
      </p:graphicFrame>
      <p:graphicFrame>
        <p:nvGraphicFramePr>
          <p:cNvPr id="9" name="Table 8">
            <a:extLst>
              <a:ext uri="{FF2B5EF4-FFF2-40B4-BE49-F238E27FC236}">
                <a16:creationId xmlns:a16="http://schemas.microsoft.com/office/drawing/2014/main" id="{C172B242-0F3C-7D74-9192-C6FAC136035C}"/>
              </a:ext>
            </a:extLst>
          </p:cNvPr>
          <p:cNvGraphicFramePr>
            <a:graphicFrameLocks noGrp="1"/>
          </p:cNvGraphicFramePr>
          <p:nvPr/>
        </p:nvGraphicFramePr>
        <p:xfrm>
          <a:off x="7530196" y="1368287"/>
          <a:ext cx="3061604" cy="2377440"/>
        </p:xfrm>
        <a:graphic>
          <a:graphicData uri="http://schemas.openxmlformats.org/drawingml/2006/table">
            <a:tbl>
              <a:tblPr firstRow="1" bandRow="1">
                <a:tableStyleId>{5C22544A-7EE6-4342-B048-85BDC9FD1C3A}</a:tableStyleId>
              </a:tblPr>
              <a:tblGrid>
                <a:gridCol w="3061604">
                  <a:extLst>
                    <a:ext uri="{9D8B030D-6E8A-4147-A177-3AD203B41FA5}">
                      <a16:colId xmlns:a16="http://schemas.microsoft.com/office/drawing/2014/main" val="1514085023"/>
                    </a:ext>
                  </a:extLst>
                </a:gridCol>
              </a:tblGrid>
              <a:tr h="213691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Lot 4: Nature-based Solutions</a:t>
                      </a:r>
                    </a:p>
                    <a:p>
                      <a:pPr lvl="0"/>
                      <a:r>
                        <a:rPr lang="en-GB" sz="1400" b="0" kern="1200" dirty="0">
                          <a:solidFill>
                            <a:schemeClr val="lt1"/>
                          </a:solidFill>
                          <a:effectLst/>
                          <a:latin typeface="+mn-lt"/>
                          <a:ea typeface="+mn-ea"/>
                          <a:cs typeface="+mn-cs"/>
                        </a:rPr>
                        <a:t>4A - Living Walls</a:t>
                      </a:r>
                    </a:p>
                    <a:p>
                      <a:pPr lvl="0"/>
                      <a:r>
                        <a:rPr lang="en-GB" sz="1400" b="0" kern="1200" dirty="0">
                          <a:solidFill>
                            <a:schemeClr val="lt1"/>
                          </a:solidFill>
                          <a:effectLst/>
                          <a:latin typeface="+mn-lt"/>
                          <a:ea typeface="+mn-ea"/>
                          <a:cs typeface="+mn-cs"/>
                        </a:rPr>
                        <a:t>4B - Rainwater Gardens</a:t>
                      </a:r>
                    </a:p>
                    <a:p>
                      <a:pPr lvl="0"/>
                      <a:r>
                        <a:rPr lang="en-GB" sz="1400" b="0" kern="1200" dirty="0">
                          <a:solidFill>
                            <a:schemeClr val="lt1"/>
                          </a:solidFill>
                          <a:effectLst/>
                          <a:latin typeface="+mn-lt"/>
                          <a:ea typeface="+mn-ea"/>
                          <a:cs typeface="+mn-cs"/>
                        </a:rPr>
                        <a:t>4C - Green Roof Spaces</a:t>
                      </a:r>
                    </a:p>
                    <a:p>
                      <a:pPr lvl="0"/>
                      <a:r>
                        <a:rPr lang="en-GB" sz="1400" b="0" kern="1200" dirty="0">
                          <a:solidFill>
                            <a:schemeClr val="lt1"/>
                          </a:solidFill>
                          <a:effectLst/>
                          <a:latin typeface="+mn-lt"/>
                          <a:ea typeface="+mn-ea"/>
                          <a:cs typeface="+mn-cs"/>
                        </a:rPr>
                        <a:t>4D - Wellbeing Green Spaces</a:t>
                      </a:r>
                    </a:p>
                    <a:p>
                      <a:pPr lvl="0"/>
                      <a:r>
                        <a:rPr lang="en-GB" sz="1400" b="0" kern="1200" dirty="0">
                          <a:solidFill>
                            <a:schemeClr val="lt1"/>
                          </a:solidFill>
                          <a:effectLst/>
                          <a:latin typeface="+mn-lt"/>
                          <a:ea typeface="+mn-ea"/>
                          <a:cs typeface="+mn-cs"/>
                        </a:rPr>
                        <a:t>4E – Kitchen Garden and Allotment Solutions</a:t>
                      </a:r>
                    </a:p>
                    <a:p>
                      <a:pPr lvl="0"/>
                      <a:r>
                        <a:rPr lang="en-GB" sz="1400" b="0" kern="1200" dirty="0">
                          <a:solidFill>
                            <a:schemeClr val="lt1"/>
                          </a:solidFill>
                          <a:effectLst/>
                          <a:latin typeface="+mn-lt"/>
                          <a:ea typeface="+mn-ea"/>
                          <a:cs typeface="+mn-cs"/>
                        </a:rPr>
                        <a:t>4F – Gardening &amp; Landscaping Services </a:t>
                      </a:r>
                    </a:p>
                    <a:p>
                      <a:endParaRPr lang="en-GB" dirty="0"/>
                    </a:p>
                  </a:txBody>
                  <a:tcPr>
                    <a:solidFill>
                      <a:srgbClr val="009639"/>
                    </a:solidFill>
                  </a:tcPr>
                </a:tc>
                <a:extLst>
                  <a:ext uri="{0D108BD9-81ED-4DB2-BD59-A6C34878D82A}">
                    <a16:rowId xmlns:a16="http://schemas.microsoft.com/office/drawing/2014/main" val="3504638462"/>
                  </a:ext>
                </a:extLst>
              </a:tr>
            </a:tbl>
          </a:graphicData>
        </a:graphic>
      </p:graphicFrame>
      <p:graphicFrame>
        <p:nvGraphicFramePr>
          <p:cNvPr id="10" name="Table 9">
            <a:extLst>
              <a:ext uri="{FF2B5EF4-FFF2-40B4-BE49-F238E27FC236}">
                <a16:creationId xmlns:a16="http://schemas.microsoft.com/office/drawing/2014/main" id="{CDFF8E51-498C-338C-DF62-FBA14B1C3809}"/>
              </a:ext>
            </a:extLst>
          </p:cNvPr>
          <p:cNvGraphicFramePr>
            <a:graphicFrameLocks noGrp="1"/>
          </p:cNvGraphicFramePr>
          <p:nvPr/>
        </p:nvGraphicFramePr>
        <p:xfrm>
          <a:off x="7564761" y="3951276"/>
          <a:ext cx="3027039" cy="1310640"/>
        </p:xfrm>
        <a:graphic>
          <a:graphicData uri="http://schemas.openxmlformats.org/drawingml/2006/table">
            <a:tbl>
              <a:tblPr firstRow="1" bandRow="1">
                <a:tableStyleId>{5C22544A-7EE6-4342-B048-85BDC9FD1C3A}</a:tableStyleId>
              </a:tblPr>
              <a:tblGrid>
                <a:gridCol w="3027039">
                  <a:extLst>
                    <a:ext uri="{9D8B030D-6E8A-4147-A177-3AD203B41FA5}">
                      <a16:colId xmlns:a16="http://schemas.microsoft.com/office/drawing/2014/main" val="722184244"/>
                    </a:ext>
                  </a:extLst>
                </a:gridCol>
              </a:tblGrid>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kern="1200" dirty="0">
                          <a:solidFill>
                            <a:srgbClr val="005DB8"/>
                          </a:solidFill>
                          <a:effectLst/>
                          <a:latin typeface="+mn-lt"/>
                          <a:ea typeface="+mn-ea"/>
                          <a:cs typeface="+mn-cs"/>
                        </a:rPr>
                        <a:t>Lot 5: Bespoke Service</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0" kern="1200" dirty="0">
                          <a:solidFill>
                            <a:srgbClr val="005DB8"/>
                          </a:solidFill>
                          <a:effectLst/>
                          <a:latin typeface="+mn-lt"/>
                          <a:ea typeface="+mn-ea"/>
                          <a:cs typeface="+mn-cs"/>
                        </a:rPr>
                        <a:t>To include combination service with a combination of service in Lot 1, 2, 3, and 4</a:t>
                      </a:r>
                    </a:p>
                    <a:p>
                      <a:endParaRPr lang="en-GB" dirty="0"/>
                    </a:p>
                  </a:txBody>
                  <a:tcPr>
                    <a:solidFill>
                      <a:schemeClr val="accent1">
                        <a:lumMod val="20000"/>
                        <a:lumOff val="80000"/>
                      </a:schemeClr>
                    </a:solidFill>
                  </a:tcPr>
                </a:tc>
                <a:extLst>
                  <a:ext uri="{0D108BD9-81ED-4DB2-BD59-A6C34878D82A}">
                    <a16:rowId xmlns:a16="http://schemas.microsoft.com/office/drawing/2014/main" val="2008537946"/>
                  </a:ext>
                </a:extLst>
              </a:tr>
            </a:tbl>
          </a:graphicData>
        </a:graphic>
      </p:graphicFrame>
    </p:spTree>
    <p:extLst>
      <p:ext uri="{BB962C8B-B14F-4D97-AF65-F5344CB8AC3E}">
        <p14:creationId xmlns:p14="http://schemas.microsoft.com/office/powerpoint/2010/main" val="260431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E6B6C-259F-893C-1ABE-0890BFD41254}"/>
              </a:ext>
            </a:extLst>
          </p:cNvPr>
          <p:cNvSpPr>
            <a:spLocks noGrp="1"/>
          </p:cNvSpPr>
          <p:nvPr>
            <p:ph type="title"/>
          </p:nvPr>
        </p:nvSpPr>
        <p:spPr>
          <a:xfrm>
            <a:off x="356400" y="433678"/>
            <a:ext cx="9772380" cy="404522"/>
          </a:xfrm>
        </p:spPr>
        <p:txBody>
          <a:bodyPr anchor="ctr">
            <a:normAutofit/>
          </a:bodyPr>
          <a:lstStyle/>
          <a:p>
            <a:r>
              <a:rPr lang="en-GB" dirty="0"/>
              <a:t>How to Procure</a:t>
            </a:r>
          </a:p>
        </p:txBody>
      </p:sp>
      <p:sp>
        <p:nvSpPr>
          <p:cNvPr id="3" name="Text Placeholder 2">
            <a:extLst>
              <a:ext uri="{FF2B5EF4-FFF2-40B4-BE49-F238E27FC236}">
                <a16:creationId xmlns:a16="http://schemas.microsoft.com/office/drawing/2014/main" id="{D927D080-57B4-4B4D-A9E3-1508A11DCDA7}"/>
              </a:ext>
            </a:extLst>
          </p:cNvPr>
          <p:cNvSpPr>
            <a:spLocks noGrp="1"/>
          </p:cNvSpPr>
          <p:nvPr>
            <p:ph type="body" sz="quarter" idx="11"/>
          </p:nvPr>
        </p:nvSpPr>
        <p:spPr>
          <a:xfrm>
            <a:off x="357188" y="1371600"/>
            <a:ext cx="5738812" cy="4876800"/>
          </a:xfrm>
        </p:spPr>
        <p:txBody>
          <a:bodyPr>
            <a:normAutofit/>
          </a:bodyPr>
          <a:lstStyle/>
          <a:p>
            <a:pPr marL="285750" marR="0" lvl="0" indent="-285750" defTabSz="1219170" rtl="0" eaLnBrk="1" fontAlgn="auto" latinLnBrk="0" hangingPunct="1">
              <a:spcBef>
                <a:spcPts val="12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effectLst/>
                <a:uLnTx/>
                <a:uFillTx/>
              </a:rPr>
              <a:t>The framework agreement is open to:</a:t>
            </a:r>
          </a:p>
          <a:p>
            <a:pPr marL="895335" marR="0" lvl="1" indent="-285750" defTabSz="1219170" rtl="0" eaLnBrk="1" fontAlgn="auto" latinLnBrk="0" hangingPunct="1">
              <a:spcBef>
                <a:spcPts val="12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effectLst/>
                <a:uLnTx/>
                <a:uFillTx/>
              </a:rPr>
              <a:t>All NHS organisations </a:t>
            </a:r>
          </a:p>
          <a:p>
            <a:pPr marL="895335" marR="0" lvl="1" indent="-285750" defTabSz="1219170" rtl="0" eaLnBrk="1" fontAlgn="auto" latinLnBrk="0" hangingPunct="1">
              <a:spcBef>
                <a:spcPts val="12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effectLst/>
                <a:uLnTx/>
                <a:uFillTx/>
              </a:rPr>
              <a:t>Social Enterprises and Community Interest Companies (CICs) </a:t>
            </a:r>
          </a:p>
          <a:p>
            <a:pPr marL="895335" marR="0" lvl="1" indent="-285750" defTabSz="1219170" rtl="0" eaLnBrk="1" fontAlgn="auto" latinLnBrk="0" hangingPunct="1">
              <a:spcBef>
                <a:spcPts val="12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effectLst/>
                <a:uLnTx/>
                <a:uFillTx/>
              </a:rPr>
              <a:t>All public sector organisations in the UK and their subsidiaries</a:t>
            </a:r>
          </a:p>
          <a:p>
            <a:r>
              <a:rPr lang="en-GB" dirty="0"/>
              <a:t>Contracts can be awarded via Mini- Competition or Direct Award</a:t>
            </a:r>
          </a:p>
          <a:p>
            <a:pPr marL="0" indent="0">
              <a:buNone/>
            </a:pPr>
            <a:endParaRPr lang="en-GB" dirty="0"/>
          </a:p>
          <a:p>
            <a:pPr marL="0" marR="0" lvl="0" indent="0" defTabSz="1219170" rtl="0" eaLnBrk="1" fontAlgn="auto" latinLnBrk="0" hangingPunct="1">
              <a:spcBef>
                <a:spcPts val="1333"/>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effectLst/>
                <a:uLnTx/>
                <a:uFillTx/>
              </a:rPr>
              <a:t>NHSCS support to Contracting Authorities:</a:t>
            </a:r>
          </a:p>
          <a:p>
            <a:pPr marL="895335" marR="0" lvl="1" indent="-285750" defTabSz="1219170" rtl="0" eaLnBrk="1" fontAlgn="auto" latinLnBrk="0" hangingPunct="1">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effectLst/>
                <a:uLnTx/>
                <a:uFillTx/>
              </a:rPr>
              <a:t>NHS Standard T&amp;Cs for call-off Contract;</a:t>
            </a:r>
          </a:p>
          <a:p>
            <a:pPr marL="895335" marR="0" lvl="1" indent="-285750" defTabSz="1219170" rtl="0" eaLnBrk="1" fontAlgn="auto" latinLnBrk="0" hangingPunct="1">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effectLst/>
                <a:uLnTx/>
                <a:uFillTx/>
              </a:rPr>
              <a:t>Templates for specification, Tender documents suit, Order forms;</a:t>
            </a:r>
          </a:p>
          <a:p>
            <a:pPr marL="895335" marR="0" lvl="1" indent="-285750" defTabSz="1219170" rtl="0" eaLnBrk="1" fontAlgn="auto" latinLnBrk="0" hangingPunct="1">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effectLst/>
                <a:uLnTx/>
                <a:uFillTx/>
              </a:rPr>
              <a:t>Procurement guidance and best practise advises; and</a:t>
            </a:r>
          </a:p>
          <a:p>
            <a:pPr marL="895335" marR="0" lvl="1" indent="-285750" defTabSz="1219170" rtl="0" eaLnBrk="1" fontAlgn="auto" latinLnBrk="0" hangingPunct="1">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effectLst/>
                <a:uLnTx/>
                <a:uFillTx/>
              </a:rPr>
              <a:t>Procurement support is available through the framework</a:t>
            </a:r>
          </a:p>
          <a:p>
            <a:pPr marL="0" indent="0">
              <a:buNone/>
            </a:pPr>
            <a:endParaRPr lang="en-GB" dirty="0"/>
          </a:p>
        </p:txBody>
      </p:sp>
      <p:sp>
        <p:nvSpPr>
          <p:cNvPr id="10" name="Footer Placeholder 3">
            <a:extLst>
              <a:ext uri="{FF2B5EF4-FFF2-40B4-BE49-F238E27FC236}">
                <a16:creationId xmlns:a16="http://schemas.microsoft.com/office/drawing/2014/main" id="{E8A4B849-78E6-815E-1999-1820B56B4D47}"/>
              </a:ext>
            </a:extLst>
          </p:cNvPr>
          <p:cNvSpPr>
            <a:spLocks noGrp="1"/>
          </p:cNvSpPr>
          <p:nvPr>
            <p:ph type="ftr" sz="quarter" idx="10"/>
          </p:nvPr>
        </p:nvSpPr>
        <p:spPr>
          <a:xfrm>
            <a:off x="381000" y="6356350"/>
            <a:ext cx="11049000" cy="365125"/>
          </a:xfrm>
        </p:spPr>
        <p:txBody>
          <a:bodyPr/>
          <a:lstStyle/>
          <a:p>
            <a:pPr algn="r"/>
            <a:endParaRPr lang="en-GB">
              <a:latin typeface="Arial" panose="020B0604020202020204" pitchFamily="34" charset="0"/>
            </a:endParaRPr>
          </a:p>
        </p:txBody>
      </p:sp>
    </p:spTree>
    <p:extLst>
      <p:ext uri="{BB962C8B-B14F-4D97-AF65-F5344CB8AC3E}">
        <p14:creationId xmlns:p14="http://schemas.microsoft.com/office/powerpoint/2010/main" val="1468545371"/>
      </p:ext>
    </p:extLst>
  </p:cSld>
  <p:clrMapOvr>
    <a:masterClrMapping/>
  </p:clrMapOvr>
</p:sld>
</file>

<file path=ppt/theme/theme1.xml><?xml version="1.0" encoding="utf-8"?>
<a:theme xmlns:a="http://schemas.openxmlformats.org/drawingml/2006/main" name="FRONT COVER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TEXT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TEXT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ACK 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TotalTime>
  <Words>860</Words>
  <Application>Microsoft Macintosh PowerPoint</Application>
  <PresentationFormat>Widescreen</PresentationFormat>
  <Paragraphs>115</Paragraphs>
  <Slides>10</Slides>
  <Notes>3</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10</vt:i4>
      </vt:variant>
    </vt:vector>
  </HeadingPairs>
  <TitlesOfParts>
    <vt:vector size="17" baseType="lpstr">
      <vt:lpstr>Aptos</vt:lpstr>
      <vt:lpstr>Arial</vt:lpstr>
      <vt:lpstr>FRONT COVERS</vt:lpstr>
      <vt:lpstr>TEXT SLIDES</vt:lpstr>
      <vt:lpstr>1_TEXT SLIDES</vt:lpstr>
      <vt:lpstr>2_TEXT SLIDES</vt:lpstr>
      <vt:lpstr>BACK COVER</vt:lpstr>
      <vt:lpstr>PowerPoint Presentation</vt:lpstr>
      <vt:lpstr>Content</vt:lpstr>
      <vt:lpstr>NHS Commercial Solutions</vt:lpstr>
      <vt:lpstr>PowerPoint Presentation</vt:lpstr>
      <vt:lpstr>Development of the Sustainable Estates Solutions Framework Agreement</vt:lpstr>
      <vt:lpstr>Social Value Model Missions</vt:lpstr>
      <vt:lpstr>NHS Commercial Solutions Sustainable Estates Solutions Framework </vt:lpstr>
      <vt:lpstr>Refreshed Framework to be awarded 2025 under PA23 </vt:lpstr>
      <vt:lpstr>How to Procure</vt:lpstr>
      <vt:lpstr>PowerPoint Presentation</vt:lpstr>
    </vt:vector>
  </TitlesOfParts>
  <Company>SABP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Amber</dc:creator>
  <cp:lastModifiedBy>Louise Elstow</cp:lastModifiedBy>
  <cp:revision>2</cp:revision>
  <dcterms:created xsi:type="dcterms:W3CDTF">2025-06-23T11:49:12Z</dcterms:created>
  <dcterms:modified xsi:type="dcterms:W3CDTF">2025-06-23T14:03:41Z</dcterms:modified>
</cp:coreProperties>
</file>