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58" r:id="rId3"/>
    <p:sldId id="363" r:id="rId4"/>
    <p:sldId id="362" r:id="rId5"/>
    <p:sldId id="364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A54"/>
    <a:srgbClr val="00828C"/>
    <a:srgbClr val="1070B8"/>
    <a:srgbClr val="1F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92887"/>
  </p:normalViewPr>
  <p:slideViewPr>
    <p:cSldViewPr snapToGrid="0">
      <p:cViewPr varScale="1">
        <p:scale>
          <a:sx n="110" d="100"/>
          <a:sy n="110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BE76-B91B-B94D-B391-984009FA1932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5785-F37A-1247-B401-14F088AE3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5785-F37A-1247-B401-14F088AE3E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6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B564-7BF4-35FC-46EB-9967505D7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9DBE5-208C-7ABB-04D4-57065C9EB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83BD-DFD3-9607-5664-CEFA6B9A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F552-07FF-E3CF-1387-3447F5BF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7E4D-330F-4AD1-B2C9-F1F88970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6E15-12D9-FA22-F29D-CFF20480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30B91-09DD-9C15-ADF6-9FA2664C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FA54-7098-6685-0A43-708F0C33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6CFE-15DA-4EE2-AD5D-93471390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8553-3CD2-E875-877C-73DF9CE1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49465-39E7-AF62-86C4-75F56AE30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860D4-1F36-F916-10A7-FF227FB5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9B0D-E2C0-C6E4-1A7A-643D7BE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405-626D-AB87-7E00-DFBBEC0F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CAA9-852F-0F46-4F47-EF997901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3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B96C-8532-DA37-422F-B152D617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62CB-259C-9139-357D-05187C30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FC90-C1CC-FB21-A738-43CF3BC9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70F7-D292-3AE8-7859-6623A435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A3D9-D25A-4192-26A6-B6FD189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2803398-0D70-4A28-BD8E-47FDADD8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332191"/>
            <a:ext cx="2235200" cy="2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0B76-1841-6EBE-F25A-EB013A0B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302BF-95C7-911B-0C5B-2398FB4A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C70B5-27BC-B9BD-A8EA-FAF354DE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380-0884-A769-CA29-8266D11C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AE15-C8E5-34F7-DCC9-9B1F5A94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5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AFC3-C018-8F91-14F4-934058FB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25A5-2F37-0DD6-87E2-ADD4B9AD4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69C5C-5009-B149-73A3-51B0BD870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2C0B9-2E83-9653-F16D-5D047F6C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4F1CF-5F11-E996-922A-76273CF6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71F5F-D45D-E479-FCC1-5E456807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3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6A19-D954-FADF-F40A-6DB2B7F7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082B-547C-2C5A-CA74-6906A2FDF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6FF52-797B-95E6-936C-D8E73EA52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704AA-FEE7-032D-A7DA-C205261DB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CDEF5-B025-2DED-0561-7EC4C688B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EC411-FABB-2A48-EC49-1003319D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CECEF-E7F1-4BD3-CAD7-2D164F6A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D8662-1C77-E77B-8E88-8B0AA788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72A6-9C00-E831-FCDD-6F24B3FD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12EA4-ED66-9DBD-DD30-D4623C4A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08109-6074-4D77-7F90-A66DAEDF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2B3AC-CA0A-48F1-8E84-FF8F8AA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0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79451-7427-224D-0F79-56A69622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9067E-0BBC-DDCF-F6A2-A4EAC859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33E8B-E655-9054-337A-5C9A9A6C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58735-423A-7D91-6641-759A32DA0023}"/>
              </a:ext>
            </a:extLst>
          </p:cNvPr>
          <p:cNvSpPr/>
          <p:nvPr userDrawn="1"/>
        </p:nvSpPr>
        <p:spPr>
          <a:xfrm>
            <a:off x="0" y="5637007"/>
            <a:ext cx="12192000" cy="133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EF58B-46F4-05D8-ADAF-FC9CC63D44F2}"/>
              </a:ext>
            </a:extLst>
          </p:cNvPr>
          <p:cNvGrpSpPr/>
          <p:nvPr userDrawn="1"/>
        </p:nvGrpSpPr>
        <p:grpSpPr>
          <a:xfrm>
            <a:off x="-1" y="0"/>
            <a:ext cx="2054711" cy="6970955"/>
            <a:chOff x="-1" y="0"/>
            <a:chExt cx="2054711" cy="69709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C4EC49-FE80-83B8-FF0B-DDAA740EC001}"/>
                </a:ext>
              </a:extLst>
            </p:cNvPr>
            <p:cNvGrpSpPr/>
            <p:nvPr userDrawn="1"/>
          </p:nvGrpSpPr>
          <p:grpSpPr>
            <a:xfrm>
              <a:off x="-1" y="0"/>
              <a:ext cx="2054711" cy="6970955"/>
              <a:chOff x="0" y="-5900"/>
              <a:chExt cx="2054711" cy="697095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F0492-EE78-E3B1-695C-B27A5727A787}"/>
                  </a:ext>
                </a:extLst>
              </p:cNvPr>
              <p:cNvSpPr/>
              <p:nvPr userDrawn="1"/>
            </p:nvSpPr>
            <p:spPr>
              <a:xfrm>
                <a:off x="0" y="-5900"/>
                <a:ext cx="2054711" cy="6970955"/>
              </a:xfrm>
              <a:prstGeom prst="rect">
                <a:avLst/>
              </a:prstGeom>
              <a:solidFill>
                <a:srgbClr val="EB8A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A logo for a health care company&#10;&#10;AI-generated content may be incorrect.">
                <a:extLst>
                  <a:ext uri="{FF2B5EF4-FFF2-40B4-BE49-F238E27FC236}">
                    <a16:creationId xmlns:a16="http://schemas.microsoft.com/office/drawing/2014/main" id="{E8A6EB32-51AF-A04A-45AC-9ABBC825BA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356" y="5631108"/>
                <a:ext cx="2039355" cy="967914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1C0D59-3995-1602-FF92-F927233D57D3}"/>
                </a:ext>
              </a:extLst>
            </p:cNvPr>
            <p:cNvSpPr txBox="1"/>
            <p:nvPr userDrawn="1"/>
          </p:nvSpPr>
          <p:spPr>
            <a:xfrm>
              <a:off x="78888" y="6595133"/>
              <a:ext cx="19758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dirty="0">
                  <a:solidFill>
                    <a:schemeClr val="bg1"/>
                  </a:solidFill>
                </a:rPr>
                <a:t>Project to Embed Adaptation to Climate Change in Healthcare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9C75-7EA8-B30D-3DEF-CE0DB7E4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829E-CA16-294F-D1E3-48426879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3734-9D00-F4CC-BC97-0B7B17C99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B0A31-CE72-0AE9-E405-74C1C51F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50074-DCFB-FE47-9A5B-39796396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25054-1C54-F08F-4BBC-6DE78FDC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9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2CFF-073B-701E-F2FB-D45F1386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FC3FD-413C-D960-0E1D-3F1E55137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2F8F3-EA56-6BBA-1163-63865053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C42F4-7B4D-6BFC-75AD-F601C2E6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74FC4-D2C9-2918-184E-39E3B92C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9FC5C-54EF-202E-F635-A7045B8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51C5F-76F7-5518-DB53-B62E6679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DF4B-CB9A-0B9E-4D15-92CF15C50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58C7-33EF-9387-9694-742B7D519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2AF5-73E4-BAC7-FB05-47326B3A0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5DE6-0E6F-6D86-A411-F9F135006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54EBDC-DCFF-DD8B-F4E7-EA43AD383346}"/>
              </a:ext>
            </a:extLst>
          </p:cNvPr>
          <p:cNvGrpSpPr/>
          <p:nvPr userDrawn="1"/>
        </p:nvGrpSpPr>
        <p:grpSpPr>
          <a:xfrm>
            <a:off x="0" y="5659567"/>
            <a:ext cx="12192000" cy="1218846"/>
            <a:chOff x="0" y="5653668"/>
            <a:chExt cx="12192000" cy="1218846"/>
          </a:xfrm>
        </p:grpSpPr>
        <p:pic>
          <p:nvPicPr>
            <p:cNvPr id="7" name="Picture 6" descr="A logo for a health care company&#10;&#10;AI-generated content may be incorrect.">
              <a:extLst>
                <a:ext uri="{FF2B5EF4-FFF2-40B4-BE49-F238E27FC236}">
                  <a16:creationId xmlns:a16="http://schemas.microsoft.com/office/drawing/2014/main" id="{46EBBAE4-0B8A-460B-8A3B-233B8F01B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653668"/>
              <a:ext cx="2568059" cy="121884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F26D2C-38A2-D4B3-4EFC-A9ADCF7927D1}"/>
                </a:ext>
              </a:extLst>
            </p:cNvPr>
            <p:cNvSpPr/>
            <p:nvPr userDrawn="1"/>
          </p:nvSpPr>
          <p:spPr>
            <a:xfrm>
              <a:off x="2568059" y="5659567"/>
              <a:ext cx="9623941" cy="1204332"/>
            </a:xfrm>
            <a:prstGeom prst="rect">
              <a:avLst/>
            </a:prstGeom>
            <a:solidFill>
              <a:srgbClr val="EB8A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3AEF18-F30E-42CE-9540-3EA06F84B089}"/>
              </a:ext>
            </a:extLst>
          </p:cNvPr>
          <p:cNvSpPr txBox="1"/>
          <p:nvPr userDrawn="1"/>
        </p:nvSpPr>
        <p:spPr>
          <a:xfrm>
            <a:off x="9013371" y="6033857"/>
            <a:ext cx="29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PEACCH</a:t>
            </a:r>
            <a:r>
              <a:rPr lang="en-GB" sz="12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:  Project to Embed Adaptation to Climate Change in Healthcare</a:t>
            </a:r>
          </a:p>
        </p:txBody>
      </p:sp>
    </p:spTree>
    <p:extLst>
      <p:ext uri="{BB962C8B-B14F-4D97-AF65-F5344CB8AC3E}">
        <p14:creationId xmlns:p14="http://schemas.microsoft.com/office/powerpoint/2010/main" val="38384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vents.teams.microsoft.com/event/7425a69e-e279-46af-ba94-b92cbc130770@49a50445-bdfa-4b79-ade3-547b4f3986e9" TargetMode="External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s.teams.microsoft.com/event/5354176a-c0b5-4040-aa21-35c49e1a287d@49a50445-bdfa-4b79-ade3-547b4f3986e9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events.teams.microsoft.com/event/59d5717e-7a25-44b4-b210-a162125872cc@49a50445-bdfa-4b79-ade3-547b4f3986e9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events.teams.microsoft.com/event/d4e05bfa-8f10-43f0-9aee-23c48f302fa0@49a50445-bdfa-4b79-ade3-547b4f3986e9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019C-44AC-1D6B-2A67-BA2ECB40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8447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PEACCH Climate Adaptation in Healthcare Webinar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978A8-26C6-C189-A685-C1A970D11D6E}"/>
              </a:ext>
            </a:extLst>
          </p:cNvPr>
          <p:cNvSpPr txBox="1"/>
          <p:nvPr/>
        </p:nvSpPr>
        <p:spPr>
          <a:xfrm>
            <a:off x="14537544" y="7461085"/>
            <a:ext cx="19270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</a:rPr>
              <a:t>This event is co-funded by EPSRC and ESRC Impact Acceleration Award: </a:t>
            </a:r>
            <a:r>
              <a:rPr lang="en-GB" sz="900" dirty="0">
                <a:solidFill>
                  <a:schemeClr val="bg1"/>
                </a:solidFill>
                <a:effectLst/>
              </a:rPr>
              <a:t>EP/X525686/1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7" name="Picture 2" descr="Engineering and Physical Sciences ...">
            <a:extLst>
              <a:ext uri="{FF2B5EF4-FFF2-40B4-BE49-F238E27FC236}">
                <a16:creationId xmlns:a16="http://schemas.microsoft.com/office/drawing/2014/main" id="{BD174193-EE00-FF04-16BC-DA300AA7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870" y="3830464"/>
            <a:ext cx="131064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mbridge ESRC: Doctoral Training Partnership for Social Sciences">
            <a:extLst>
              <a:ext uri="{FF2B5EF4-FFF2-40B4-BE49-F238E27FC236}">
                <a16:creationId xmlns:a16="http://schemas.microsoft.com/office/drawing/2014/main" id="{185AD147-D188-D47E-97AE-4293BA43D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871" y="3830464"/>
            <a:ext cx="1190296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0E5008-A78C-5BE6-7CA6-CB46CD2A4D16}"/>
              </a:ext>
            </a:extLst>
          </p:cNvPr>
          <p:cNvSpPr txBox="1"/>
          <p:nvPr/>
        </p:nvSpPr>
        <p:spPr>
          <a:xfrm>
            <a:off x="8935656" y="5077134"/>
            <a:ext cx="314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This event is co-funded by EPSRC and ESRC Impact Acceleration Award: </a:t>
            </a:r>
            <a:r>
              <a:rPr lang="en-GB" sz="1200" dirty="0">
                <a:effectLst/>
              </a:rPr>
              <a:t>EP/X525686/1</a:t>
            </a:r>
            <a:endParaRPr lang="en-GB" sz="1200" dirty="0"/>
          </a:p>
        </p:txBody>
      </p:sp>
      <p:pic>
        <p:nvPicPr>
          <p:cNvPr id="4" name="Picture 3" descr="A blue and yellow logo&#10;&#10;AI-generated content may be incorrect.">
            <a:extLst>
              <a:ext uri="{FF2B5EF4-FFF2-40B4-BE49-F238E27FC236}">
                <a16:creationId xmlns:a16="http://schemas.microsoft.com/office/drawing/2014/main" id="{C2FCEA8F-B9C9-200E-1428-7BB4A941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86" y="4230514"/>
            <a:ext cx="1092200" cy="1092200"/>
          </a:xfrm>
          <a:prstGeom prst="rect">
            <a:avLst/>
          </a:prstGeom>
        </p:spPr>
      </p:pic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5703B9DB-868F-2FF0-B43A-DA750F7EA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148" y="4522614"/>
            <a:ext cx="1727200" cy="800100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4007C8F-A5E3-F94E-1770-84E275693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86" y="3417968"/>
            <a:ext cx="5014568" cy="65449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8AF0414D-6753-99A1-2B25-4DE235CB5F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23" t="21538" r="11556" b="24608"/>
          <a:stretch>
            <a:fillRect/>
          </a:stretch>
        </p:blipFill>
        <p:spPr>
          <a:xfrm>
            <a:off x="1601486" y="4419888"/>
            <a:ext cx="2291662" cy="9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DEAC-78C9-086A-6027-4214E2F3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PEACCH Webinars</a:t>
            </a:r>
          </a:p>
        </p:txBody>
      </p:sp>
      <p:pic>
        <p:nvPicPr>
          <p:cNvPr id="5" name="Picture 4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5C0FFD3D-C4CB-B1B2-B88C-12E8C28FA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07" y="2878455"/>
            <a:ext cx="1748225" cy="173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EFDCE-DF18-9B3E-99E1-47A2F764737E}"/>
              </a:ext>
            </a:extLst>
          </p:cNvPr>
          <p:cNvSpPr txBox="1"/>
          <p:nvPr/>
        </p:nvSpPr>
        <p:spPr>
          <a:xfrm>
            <a:off x="708659" y="1929814"/>
            <a:ext cx="2255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1. Intro to Climate Adaptation in Healthcare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dirty="0"/>
              <a:t>17 June 2025, 1200-1300:</a:t>
            </a:r>
          </a:p>
        </p:txBody>
      </p:sp>
      <p:pic>
        <p:nvPicPr>
          <p:cNvPr id="10" name="Picture 9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2EB387C3-DEFE-0561-4E2D-9EEDCDBB1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32" y="2894329"/>
            <a:ext cx="1776744" cy="173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624F2D-C1B2-27B0-900A-D15F656F0F3C}"/>
              </a:ext>
            </a:extLst>
          </p:cNvPr>
          <p:cNvSpPr txBox="1"/>
          <p:nvPr/>
        </p:nvSpPr>
        <p:spPr>
          <a:xfrm>
            <a:off x="3607473" y="1929814"/>
            <a:ext cx="1996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2. A closer look at heat risks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dirty="0"/>
              <a:t>18 June 2025, 1200-1300:</a:t>
            </a:r>
          </a:p>
        </p:txBody>
      </p:sp>
      <p:pic>
        <p:nvPicPr>
          <p:cNvPr id="14" name="Picture 1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EFA273BF-8937-2361-C86B-E3E0497C4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076" y="2878455"/>
            <a:ext cx="1776744" cy="1776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7ACD5F-862A-186A-FC74-26825ECB4459}"/>
              </a:ext>
            </a:extLst>
          </p:cNvPr>
          <p:cNvSpPr txBox="1"/>
          <p:nvPr/>
        </p:nvSpPr>
        <p:spPr>
          <a:xfrm>
            <a:off x="6376746" y="1929814"/>
            <a:ext cx="19964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3. A closer look at flooding / drought risk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23 June 2025, 1200-1300</a:t>
            </a:r>
          </a:p>
        </p:txBody>
      </p:sp>
      <p:pic>
        <p:nvPicPr>
          <p:cNvPr id="18" name="Picture 1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426AF573-C51E-92DB-14EC-F20F6B1FE1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868" y="2894329"/>
            <a:ext cx="1776744" cy="17639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6B260B-B34C-74F8-DE3F-9EA9A8C02A48}"/>
              </a:ext>
            </a:extLst>
          </p:cNvPr>
          <p:cNvSpPr txBox="1"/>
          <p:nvPr/>
        </p:nvSpPr>
        <p:spPr>
          <a:xfrm>
            <a:off x="9016480" y="1929814"/>
            <a:ext cx="2255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4. Tools for embedding adaptation action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dirty="0"/>
              <a:t>25 June 2025, 1200-1330: </a:t>
            </a:r>
          </a:p>
        </p:txBody>
      </p:sp>
    </p:spTree>
    <p:extLst>
      <p:ext uri="{BB962C8B-B14F-4D97-AF65-F5344CB8AC3E}">
        <p14:creationId xmlns:p14="http://schemas.microsoft.com/office/powerpoint/2010/main" val="264474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F968-C5AE-E941-2AE5-DFF11800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17791-9425-E75F-6ED6-8779236F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3828043"/>
          </a:xfrm>
        </p:spPr>
        <p:txBody>
          <a:bodyPr>
            <a:normAutofit/>
          </a:bodyPr>
          <a:lstStyle/>
          <a:p>
            <a:r>
              <a:rPr lang="en-GB" sz="2400" dirty="0"/>
              <a:t>Feel free to introduce yourself on the chat</a:t>
            </a:r>
          </a:p>
          <a:p>
            <a:r>
              <a:rPr lang="en-GB" sz="2400" dirty="0"/>
              <a:t>Sessions are being recorded and a link to these will be shared within the next week. </a:t>
            </a:r>
          </a:p>
          <a:p>
            <a:r>
              <a:rPr lang="en-GB" sz="2400" dirty="0"/>
              <a:t>Keep your questions until the end of the session- use the Q&amp;A function (these will not be in the final published version)</a:t>
            </a:r>
          </a:p>
        </p:txBody>
      </p:sp>
      <p:pic>
        <p:nvPicPr>
          <p:cNvPr id="7170" name="Picture 2" descr="Healthcare Infrastructure Vectors - Download Free High-Quality Vectors from  Freepik | Freepik">
            <a:extLst>
              <a:ext uri="{FF2B5EF4-FFF2-40B4-BE49-F238E27FC236}">
                <a16:creationId xmlns:a16="http://schemas.microsoft.com/office/drawing/2014/main" id="{58C01EE6-960F-8A4F-CAF7-F58D33EC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440" y="990600"/>
            <a:ext cx="4450080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0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3D043-6DE6-9D4F-613D-15A200E9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7F6D-4F2F-7695-A56F-B17B9D5B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Webinar 4: Tools to embed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575F1B-759E-9983-6580-F10412B33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071163"/>
              </p:ext>
            </p:extLst>
          </p:nvPr>
        </p:nvGraphicFramePr>
        <p:xfrm>
          <a:off x="838200" y="1630680"/>
          <a:ext cx="6769100" cy="3216026"/>
        </p:xfrm>
        <a:graphic>
          <a:graphicData uri="http://schemas.openxmlformats.org/drawingml/2006/table">
            <a:tbl>
              <a:tblPr firstRow="1" firstCol="1" bandRow="1"/>
              <a:tblGrid>
                <a:gridCol w="1353820">
                  <a:extLst>
                    <a:ext uri="{9D8B030D-6E8A-4147-A177-3AD203B41FA5}">
                      <a16:colId xmlns:a16="http://schemas.microsoft.com/office/drawing/2014/main" val="743532310"/>
                    </a:ext>
                  </a:extLst>
                </a:gridCol>
                <a:gridCol w="5415280">
                  <a:extLst>
                    <a:ext uri="{9D8B030D-6E8A-4147-A177-3AD203B41FA5}">
                      <a16:colId xmlns:a16="http://schemas.microsoft.com/office/drawing/2014/main" val="1323133214"/>
                    </a:ext>
                  </a:extLst>
                </a:gridCol>
              </a:tblGrid>
              <a:tr h="37840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Speaker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Topics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65496"/>
                  </a:ext>
                </a:extLst>
              </a:tr>
              <a:tr h="276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Louise Elstow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Welcome, introduction to PEACCH and the final session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95984"/>
                  </a:ext>
                </a:extLst>
              </a:tr>
              <a:tr h="5045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Morgan Roberts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Introduction to the NHS Climate Adaptation Framework and NHS Climate Change Risk Assessment (CCRA) Tool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83197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Petar Tabakov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The future of sustainable procurement and what this means for adaptation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34046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Louise Elstow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12 principles for making adaptation-positive investment decisions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88766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Karen Amber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NHS Commercial Solutions Sustainable Estates Solutions Framework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03514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Alexis Percival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Finding creative ways to fund adaptation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953275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Maryam Imani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Embedding monitoring of implementation for good governance – case study of drainage systems (SUDS) at ARU’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3870"/>
                  </a:ext>
                </a:extLst>
              </a:tr>
              <a:tr h="622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Louise Elstow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Facilitated Q&amp;A session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Closing of the webinar series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15448"/>
                  </a:ext>
                </a:extLst>
              </a:tr>
            </a:tbl>
          </a:graphicData>
        </a:graphic>
      </p:graphicFrame>
      <p:pic>
        <p:nvPicPr>
          <p:cNvPr id="4" name="Picture 3" descr="A person and person standing next to each other&#10;&#10;AI-generated content may be incorrect.">
            <a:extLst>
              <a:ext uri="{FF2B5EF4-FFF2-40B4-BE49-F238E27FC236}">
                <a16:creationId xmlns:a16="http://schemas.microsoft.com/office/drawing/2014/main" id="{73BE57C7-69B8-1790-A8BA-54638CBA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80" y="1195846"/>
            <a:ext cx="3746500" cy="3214846"/>
          </a:xfrm>
          <a:prstGeom prst="rect">
            <a:avLst/>
          </a:prstGeom>
        </p:spPr>
      </p:pic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C0B8D1F2-A324-06EE-1D94-B840932DE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360" y="3487705"/>
            <a:ext cx="3307080" cy="205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053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BF5B7-638D-CE6F-EE5B-4AB1CBE0D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6E32-63CE-B36E-CD0D-AC74B946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b="1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9F3-2D52-0EEC-D053-DBB5023E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9142" cy="3828043"/>
          </a:xfrm>
        </p:spPr>
        <p:txBody>
          <a:bodyPr/>
          <a:lstStyle/>
          <a:p>
            <a:r>
              <a:rPr lang="en-GB" dirty="0"/>
              <a:t>Changing mood</a:t>
            </a:r>
          </a:p>
          <a:p>
            <a:r>
              <a:rPr lang="en-GB" dirty="0"/>
              <a:t>Co-benefits and systems thinking </a:t>
            </a:r>
            <a:r>
              <a:rPr lang="en-GB"/>
              <a:t>approaches overtime</a:t>
            </a:r>
            <a:endParaRPr lang="en-GB" dirty="0"/>
          </a:p>
          <a:p>
            <a:r>
              <a:rPr lang="en-GB" dirty="0"/>
              <a:t>Case studies</a:t>
            </a:r>
          </a:p>
          <a:p>
            <a:r>
              <a:rPr lang="en-GB" dirty="0"/>
              <a:t>Turn out</a:t>
            </a:r>
          </a:p>
          <a:p>
            <a:r>
              <a:rPr lang="en-GB" dirty="0"/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1CABE-DD88-7546-2BA2-8357696665FE}"/>
              </a:ext>
            </a:extLst>
          </p:cNvPr>
          <p:cNvSpPr txBox="1"/>
          <p:nvPr/>
        </p:nvSpPr>
        <p:spPr>
          <a:xfrm>
            <a:off x="14537544" y="7461085"/>
            <a:ext cx="19270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</a:rPr>
              <a:t>This event is co-funded by EPSRC and ESRC Impact Acceleration Award: </a:t>
            </a:r>
            <a:r>
              <a:rPr lang="en-GB" sz="900" dirty="0">
                <a:solidFill>
                  <a:schemeClr val="bg1"/>
                </a:solidFill>
                <a:effectLst/>
              </a:rPr>
              <a:t>EP/X525686/1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7" name="Picture 2" descr="Engineering and Physical Sciences ...">
            <a:extLst>
              <a:ext uri="{FF2B5EF4-FFF2-40B4-BE49-F238E27FC236}">
                <a16:creationId xmlns:a16="http://schemas.microsoft.com/office/drawing/2014/main" id="{F20FC4B8-3055-6273-1F96-185982FE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1560" y="703124"/>
            <a:ext cx="827070" cy="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mbridge ESRC: Doctoral Training Partnership for Social Sciences">
            <a:extLst>
              <a:ext uri="{FF2B5EF4-FFF2-40B4-BE49-F238E27FC236}">
                <a16:creationId xmlns:a16="http://schemas.microsoft.com/office/drawing/2014/main" id="{F9C58ED5-9F2A-168C-5823-E89EE494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480" y="704301"/>
            <a:ext cx="74543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18F23-2145-27F1-C7DD-DD732460D6C2}"/>
              </a:ext>
            </a:extLst>
          </p:cNvPr>
          <p:cNvSpPr txBox="1"/>
          <p:nvPr/>
        </p:nvSpPr>
        <p:spPr>
          <a:xfrm>
            <a:off x="6096000" y="5331777"/>
            <a:ext cx="5985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This event is co-funded by EPSRC and ESRC Impact Acceleration Award: </a:t>
            </a:r>
            <a:r>
              <a:rPr lang="en-GB" sz="1200" dirty="0">
                <a:effectLst/>
              </a:rPr>
              <a:t>EP/X525686/1</a:t>
            </a:r>
            <a:endParaRPr lang="en-GB" sz="1200" dirty="0"/>
          </a:p>
        </p:txBody>
      </p:sp>
      <p:pic>
        <p:nvPicPr>
          <p:cNvPr id="5" name="Picture 4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260ADB34-2BE3-68E9-47BA-DB77AEB40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561" y="1825625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0BC8-DA13-8B40-4B8B-78873C5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7782" cy="1325563"/>
          </a:xfrm>
        </p:spPr>
        <p:txBody>
          <a:bodyPr/>
          <a:lstStyle/>
          <a:p>
            <a:r>
              <a:rPr lang="en-GB" dirty="0"/>
              <a:t>PEACCH Adaptation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CD37-AF8F-B8D4-E738-39BB520B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7782" cy="38280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17 June 2025, 1200-1300: </a:t>
            </a:r>
            <a:r>
              <a:rPr lang="en-GB" sz="1600" b="1" dirty="0"/>
              <a:t>Introduction to climate adaptation in a healthcare </a:t>
            </a:r>
            <a:r>
              <a:rPr lang="en-GB" sz="1600" dirty="0"/>
              <a:t>context.  </a:t>
            </a:r>
            <a:r>
              <a:rPr lang="en-GB" sz="1600" u="sng" dirty="0">
                <a:hlinkClick r:id="rId3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18 June 2025, 1200-1300: A closer look </a:t>
            </a:r>
            <a:r>
              <a:rPr lang="en-GB" sz="1600" b="1" dirty="0"/>
              <a:t>at heat risks in healthcare </a:t>
            </a:r>
            <a:r>
              <a:rPr lang="en-GB" sz="1600" dirty="0"/>
              <a:t>facilities, with intervention options and with a UK case study. </a:t>
            </a:r>
            <a:r>
              <a:rPr lang="en-GB" sz="1600" u="sng" dirty="0">
                <a:hlinkClick r:id="rId4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23 June 2025, 1200-1300: A closer look at </a:t>
            </a:r>
            <a:r>
              <a:rPr lang="en-GB" sz="1600" b="1" dirty="0"/>
              <a:t>flooding and drought risk in UK healthcare </a:t>
            </a:r>
            <a:r>
              <a:rPr lang="en-GB" sz="1600" dirty="0"/>
              <a:t>facilities, with intervention options and a UK case study. </a:t>
            </a:r>
            <a:r>
              <a:rPr lang="en-GB" sz="1600" u="sng" dirty="0">
                <a:hlinkClick r:id="rId5"/>
              </a:rPr>
              <a:t>Register here</a:t>
            </a:r>
            <a:endParaRPr lang="en-GB" sz="1600" u="sng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/>
              <a:t>25 June 2025, 1200-1330: </a:t>
            </a:r>
            <a:r>
              <a:rPr lang="en-GB" sz="1600" b="1" dirty="0"/>
              <a:t>Embedding action </a:t>
            </a:r>
            <a:r>
              <a:rPr lang="en-GB" sz="1600" dirty="0"/>
              <a:t>to adapt to climate change in your organisation - what tools are there to help you take action. </a:t>
            </a:r>
            <a:r>
              <a:rPr lang="en-GB" sz="1600" u="sng" dirty="0">
                <a:hlinkClick r:id="rId6"/>
              </a:rPr>
              <a:t>Register here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6F41E-F453-1AD2-9F9A-C2752DF1BB4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0646"/>
          <a:stretch>
            <a:fillRect/>
          </a:stretch>
        </p:blipFill>
        <p:spPr>
          <a:xfrm>
            <a:off x="8555030" y="321583"/>
            <a:ext cx="3242789" cy="363541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6501FC1-EC71-48D2-8B5C-0E01D07F8C16}"/>
              </a:ext>
            </a:extLst>
          </p:cNvPr>
          <p:cNvGrpSpPr/>
          <p:nvPr/>
        </p:nvGrpSpPr>
        <p:grpSpPr>
          <a:xfrm>
            <a:off x="7079781" y="4179523"/>
            <a:ext cx="4718038" cy="1212767"/>
            <a:chOff x="3622431" y="5340348"/>
            <a:chExt cx="5965545" cy="1533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BD633F-7188-8527-71E8-75502A145FCB}"/>
                </a:ext>
              </a:extLst>
            </p:cNvPr>
            <p:cNvSpPr/>
            <p:nvPr/>
          </p:nvSpPr>
          <p:spPr>
            <a:xfrm>
              <a:off x="3622431" y="5340348"/>
              <a:ext cx="4498975" cy="151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6E3A697-9E77-EB03-A1F7-B5224D9F3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00945" y="5935020"/>
              <a:ext cx="2520461" cy="937846"/>
            </a:xfrm>
            <a:prstGeom prst="rect">
              <a:avLst/>
            </a:prstGeom>
          </p:spPr>
        </p:pic>
        <p:pic>
          <p:nvPicPr>
            <p:cNvPr id="18" name="Picture 17" descr="A logo for a company&#10;&#10;AI-generated content may be incorrect.">
              <a:extLst>
                <a:ext uri="{FF2B5EF4-FFF2-40B4-BE49-F238E27FC236}">
                  <a16:creationId xmlns:a16="http://schemas.microsoft.com/office/drawing/2014/main" id="{F084B1D0-90D9-5664-4691-B2F182698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6775" y="6033095"/>
              <a:ext cx="1814822" cy="840690"/>
            </a:xfrm>
            <a:prstGeom prst="rect">
              <a:avLst/>
            </a:prstGeom>
          </p:spPr>
        </p:pic>
        <p:pic>
          <p:nvPicPr>
            <p:cNvPr id="11" name="Picture 10" descr="A blue and yellow logo&#10;&#10;AI-generated content may be incorrect.">
              <a:extLst>
                <a:ext uri="{FF2B5EF4-FFF2-40B4-BE49-F238E27FC236}">
                  <a16:creationId xmlns:a16="http://schemas.microsoft.com/office/drawing/2014/main" id="{ADCF33A7-EBE2-EBA1-8B31-21DE3B92A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4126" y="5514152"/>
              <a:ext cx="1343850" cy="1343850"/>
            </a:xfrm>
            <a:prstGeom prst="rect">
              <a:avLst/>
            </a:prstGeom>
          </p:spPr>
        </p:pic>
        <p:pic>
          <p:nvPicPr>
            <p:cNvPr id="13" name="Picture 12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7693C879-3A47-C3E1-BBC7-E01480FCB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0221" y="5515074"/>
              <a:ext cx="3961912" cy="517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08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15846</TotalTime>
  <Words>411</Words>
  <Application>Microsoft Macintosh PowerPoint</Application>
  <PresentationFormat>Widescreen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Assistant</vt:lpstr>
      <vt:lpstr>Times New Roman</vt:lpstr>
      <vt:lpstr>Office Theme</vt:lpstr>
      <vt:lpstr>PEACCH Climate Adaptation in Healthcare Webinar Series</vt:lpstr>
      <vt:lpstr>PEACCH Webinars</vt:lpstr>
      <vt:lpstr>Housekeeping</vt:lpstr>
      <vt:lpstr>Webinar 4: Tools to embed</vt:lpstr>
      <vt:lpstr>Closing remarks</vt:lpstr>
      <vt:lpstr>PEACCH Adaptation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Elstow</dc:creator>
  <cp:lastModifiedBy>Louise Elstow</cp:lastModifiedBy>
  <cp:revision>19</cp:revision>
  <cp:lastPrinted>2025-05-29T16:39:07Z</cp:lastPrinted>
  <dcterms:created xsi:type="dcterms:W3CDTF">2025-05-29T15:04:21Z</dcterms:created>
  <dcterms:modified xsi:type="dcterms:W3CDTF">2025-07-01T19:25:30Z</dcterms:modified>
</cp:coreProperties>
</file>