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1116" r:id="rId2"/>
    <p:sldId id="268" r:id="rId3"/>
    <p:sldId id="1123" r:id="rId4"/>
    <p:sldId id="1121" r:id="rId5"/>
    <p:sldId id="1117" r:id="rId6"/>
    <p:sldId id="1120" r:id="rId7"/>
    <p:sldId id="1122" r:id="rId8"/>
    <p:sldId id="1118" r:id="rId9"/>
    <p:sldId id="1124" r:id="rId10"/>
    <p:sldId id="1115" r:id="rId11"/>
    <p:sldId id="1119" r:id="rId12"/>
    <p:sldId id="112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363BBC-2A93-42EB-BA11-DD91D480D7B9}" v="19" dt="2025-06-18T12:09:47.9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64044" autoAdjust="0"/>
  </p:normalViewPr>
  <p:slideViewPr>
    <p:cSldViewPr snapToGrid="0">
      <p:cViewPr varScale="1">
        <p:scale>
          <a:sx n="119" d="100"/>
          <a:sy n="119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311ADA-B8A2-42B9-991E-1F6B92A9CCCF}" type="doc">
      <dgm:prSet loTypeId="urn:microsoft.com/office/officeart/2005/8/layout/radial3" loCatId="relationship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FCF7921E-47E8-430D-ACEA-F8729FCE55F8}">
      <dgm:prSet phldrT="[Text]" custT="1"/>
      <dgm:spPr>
        <a:solidFill>
          <a:srgbClr val="0070C0"/>
        </a:solidFill>
      </dgm:spPr>
      <dgm:t>
        <a:bodyPr/>
        <a:lstStyle/>
        <a:p>
          <a:r>
            <a: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Hazardous Area Response Team</a:t>
          </a:r>
        </a:p>
      </dgm:t>
    </dgm:pt>
    <dgm:pt modelId="{2582C6FD-C54D-4D4F-9BE2-8A7F6B7B21BC}" type="parTrans" cxnId="{C55FE93D-D287-4D3D-91B9-1B4DB76E867C}">
      <dgm:prSet/>
      <dgm:spPr/>
      <dgm:t>
        <a:bodyPr/>
        <a:lstStyle/>
        <a:p>
          <a:endParaRPr lang="en-GB"/>
        </a:p>
      </dgm:t>
    </dgm:pt>
    <dgm:pt modelId="{13AC624D-6AA7-447E-89C0-8876D9E009AA}" type="sibTrans" cxnId="{C55FE93D-D287-4D3D-91B9-1B4DB76E867C}">
      <dgm:prSet/>
      <dgm:spPr/>
      <dgm:t>
        <a:bodyPr/>
        <a:lstStyle/>
        <a:p>
          <a:endParaRPr lang="en-GB"/>
        </a:p>
      </dgm:t>
    </dgm:pt>
    <dgm:pt modelId="{DC9D8631-EDF0-4BF4-8DD5-E17FB927C594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Safe Working at Height</a:t>
          </a:r>
        </a:p>
      </dgm:t>
    </dgm:pt>
    <dgm:pt modelId="{24DBED37-7CE4-4D87-B62F-97DBEBFC56D4}" type="parTrans" cxnId="{3D78F405-FDEC-43ED-B82D-EF0591965BCB}">
      <dgm:prSet/>
      <dgm:spPr/>
      <dgm:t>
        <a:bodyPr/>
        <a:lstStyle/>
        <a:p>
          <a:endParaRPr lang="en-GB"/>
        </a:p>
      </dgm:t>
    </dgm:pt>
    <dgm:pt modelId="{65953305-A9DD-4977-B68B-D28C634AEF3A}" type="sibTrans" cxnId="{3D78F405-FDEC-43ED-B82D-EF0591965BCB}">
      <dgm:prSet/>
      <dgm:spPr/>
      <dgm:t>
        <a:bodyPr/>
        <a:lstStyle/>
        <a:p>
          <a:endParaRPr lang="en-GB"/>
        </a:p>
      </dgm:t>
    </dgm:pt>
    <dgm:pt modelId="{87BE2FA6-EC8B-46D9-8A2A-ECD5E6DAECF4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Swift Water Rescue</a:t>
          </a:r>
        </a:p>
      </dgm:t>
    </dgm:pt>
    <dgm:pt modelId="{DEB40B1F-D5AD-4019-A6DC-B8D488663082}" type="parTrans" cxnId="{24661246-1A0B-4390-9065-F097DCA0420B}">
      <dgm:prSet/>
      <dgm:spPr/>
      <dgm:t>
        <a:bodyPr/>
        <a:lstStyle/>
        <a:p>
          <a:endParaRPr lang="en-GB"/>
        </a:p>
      </dgm:t>
    </dgm:pt>
    <dgm:pt modelId="{273FED24-9E76-4864-AFDF-2A62E9D55E3F}" type="sibTrans" cxnId="{24661246-1A0B-4390-9065-F097DCA0420B}">
      <dgm:prSet/>
      <dgm:spPr/>
      <dgm:t>
        <a:bodyPr/>
        <a:lstStyle/>
        <a:p>
          <a:endParaRPr lang="en-GB"/>
        </a:p>
      </dgm:t>
    </dgm:pt>
    <dgm:pt modelId="{1965620A-8FD3-4CF5-B7DC-A6611DCC2B51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Urban Search &amp; Rescue</a:t>
          </a:r>
        </a:p>
      </dgm:t>
    </dgm:pt>
    <dgm:pt modelId="{804E4091-81AF-4C9D-9CDE-31B1B812E30B}" type="parTrans" cxnId="{277A52D9-3ADC-400B-897C-89FE4BE471F4}">
      <dgm:prSet/>
      <dgm:spPr/>
      <dgm:t>
        <a:bodyPr/>
        <a:lstStyle/>
        <a:p>
          <a:endParaRPr lang="en-GB"/>
        </a:p>
      </dgm:t>
    </dgm:pt>
    <dgm:pt modelId="{166DE53B-2B20-4B45-8CB7-46159CA83F04}" type="sibTrans" cxnId="{277A52D9-3ADC-400B-897C-89FE4BE471F4}">
      <dgm:prSet/>
      <dgm:spPr/>
      <dgm:t>
        <a:bodyPr/>
        <a:lstStyle/>
        <a:p>
          <a:endParaRPr lang="en-GB"/>
        </a:p>
      </dgm:t>
    </dgm:pt>
    <dgm:pt modelId="{E794D6B7-8A20-47E4-8067-653E6BAC803A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Breathing Apparatus</a:t>
          </a:r>
        </a:p>
      </dgm:t>
    </dgm:pt>
    <dgm:pt modelId="{032CEA23-0770-4058-A2B9-EE5DA45908C8}" type="parTrans" cxnId="{D06B2A8F-A2CD-4446-BA1E-4A9B77694381}">
      <dgm:prSet/>
      <dgm:spPr/>
      <dgm:t>
        <a:bodyPr/>
        <a:lstStyle/>
        <a:p>
          <a:endParaRPr lang="en-GB"/>
        </a:p>
      </dgm:t>
    </dgm:pt>
    <dgm:pt modelId="{1AEBB7B6-64BA-49FC-A43D-D89F57C08EEA}" type="sibTrans" cxnId="{D06B2A8F-A2CD-4446-BA1E-4A9B77694381}">
      <dgm:prSet/>
      <dgm:spPr/>
      <dgm:t>
        <a:bodyPr/>
        <a:lstStyle/>
        <a:p>
          <a:endParaRPr lang="en-GB"/>
        </a:p>
      </dgm:t>
    </dgm:pt>
    <dgm:pt modelId="{3161A948-D85D-4ADB-AFC9-007D318E0A26}">
      <dgm:prSet/>
      <dgm:spPr>
        <a:solidFill>
          <a:srgbClr val="00B050"/>
        </a:solidFill>
      </dgm:spPr>
      <dgm:t>
        <a:bodyPr/>
        <a:lstStyle/>
        <a:p>
          <a:r>
            <a: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Support to Security Operations</a:t>
          </a:r>
        </a:p>
      </dgm:t>
    </dgm:pt>
    <dgm:pt modelId="{B9AF123B-8444-4DE7-9958-6FA081061C57}" type="parTrans" cxnId="{1CEDF259-4C46-48AE-89CF-4D729501AE69}">
      <dgm:prSet/>
      <dgm:spPr/>
      <dgm:t>
        <a:bodyPr/>
        <a:lstStyle/>
        <a:p>
          <a:endParaRPr lang="en-GB"/>
        </a:p>
      </dgm:t>
    </dgm:pt>
    <dgm:pt modelId="{54B9092E-18E9-4C72-82B2-C380A96EBE18}" type="sibTrans" cxnId="{1CEDF259-4C46-48AE-89CF-4D729501AE69}">
      <dgm:prSet/>
      <dgm:spPr/>
      <dgm:t>
        <a:bodyPr/>
        <a:lstStyle/>
        <a:p>
          <a:endParaRPr lang="en-GB"/>
        </a:p>
      </dgm:t>
    </dgm:pt>
    <dgm:pt modelId="{305BDC89-6659-44FE-9721-EF19C2120CCC}">
      <dgm:prSet/>
      <dgm:spPr>
        <a:solidFill>
          <a:srgbClr val="00B050"/>
        </a:solidFill>
      </dgm:spPr>
      <dgm:t>
        <a:bodyPr/>
        <a:lstStyle/>
        <a:p>
          <a:r>
            <a: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CBRN Operations</a:t>
          </a:r>
        </a:p>
      </dgm:t>
    </dgm:pt>
    <dgm:pt modelId="{099934B3-8CDA-44AD-AA75-127F0DEE77C4}" type="parTrans" cxnId="{60F59C8F-6D05-44DF-A888-6C53C535CA8A}">
      <dgm:prSet/>
      <dgm:spPr/>
      <dgm:t>
        <a:bodyPr/>
        <a:lstStyle/>
        <a:p>
          <a:endParaRPr lang="en-GB"/>
        </a:p>
      </dgm:t>
    </dgm:pt>
    <dgm:pt modelId="{82442DB6-2014-4D5A-9013-9C7857AEE51D}" type="sibTrans" cxnId="{60F59C8F-6D05-44DF-A888-6C53C535CA8A}">
      <dgm:prSet/>
      <dgm:spPr/>
      <dgm:t>
        <a:bodyPr/>
        <a:lstStyle/>
        <a:p>
          <a:endParaRPr lang="en-GB"/>
        </a:p>
      </dgm:t>
    </dgm:pt>
    <dgm:pt modelId="{F4409A4D-0DBB-4B7A-B981-39979698E098}">
      <dgm:prSet/>
      <dgm:spPr>
        <a:solidFill>
          <a:srgbClr val="00B050"/>
        </a:solidFill>
      </dgm:spPr>
      <dgm:t>
        <a:bodyPr/>
        <a:lstStyle/>
        <a:p>
          <a:r>
            <a: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Multi Patient Incidents</a:t>
          </a:r>
        </a:p>
      </dgm:t>
    </dgm:pt>
    <dgm:pt modelId="{0EA690F3-32C0-41EB-9A0C-0F31105191A4}" type="parTrans" cxnId="{DFC8EC1D-F4A1-4AF8-B9D5-60EF25D72015}">
      <dgm:prSet/>
      <dgm:spPr/>
      <dgm:t>
        <a:bodyPr/>
        <a:lstStyle/>
        <a:p>
          <a:endParaRPr lang="en-GB"/>
        </a:p>
      </dgm:t>
    </dgm:pt>
    <dgm:pt modelId="{6FD811FE-D6F7-468D-B93D-A935DBF70621}" type="sibTrans" cxnId="{DFC8EC1D-F4A1-4AF8-B9D5-60EF25D72015}">
      <dgm:prSet/>
      <dgm:spPr/>
      <dgm:t>
        <a:bodyPr/>
        <a:lstStyle/>
        <a:p>
          <a:endParaRPr lang="en-GB"/>
        </a:p>
      </dgm:t>
    </dgm:pt>
    <dgm:pt modelId="{D7458A4F-DA2B-4AD4-97CF-F8C2A7A99BAB}" type="pres">
      <dgm:prSet presAssocID="{CC311ADA-B8A2-42B9-991E-1F6B92A9CCCF}" presName="composite" presStyleCnt="0">
        <dgm:presLayoutVars>
          <dgm:chMax val="1"/>
          <dgm:dir/>
          <dgm:resizeHandles val="exact"/>
        </dgm:presLayoutVars>
      </dgm:prSet>
      <dgm:spPr/>
    </dgm:pt>
    <dgm:pt modelId="{AD7BB609-6DE0-412F-8BA8-FA5ACB66D32A}" type="pres">
      <dgm:prSet presAssocID="{CC311ADA-B8A2-42B9-991E-1F6B92A9CCCF}" presName="radial" presStyleCnt="0">
        <dgm:presLayoutVars>
          <dgm:animLvl val="ctr"/>
        </dgm:presLayoutVars>
      </dgm:prSet>
      <dgm:spPr/>
    </dgm:pt>
    <dgm:pt modelId="{D874EEA2-040E-4C0A-9DF5-F07C5332ED33}" type="pres">
      <dgm:prSet presAssocID="{FCF7921E-47E8-430D-ACEA-F8729FCE55F8}" presName="centerShape" presStyleLbl="vennNode1" presStyleIdx="0" presStyleCnt="8" custScaleX="79122" custScaleY="79328"/>
      <dgm:spPr/>
    </dgm:pt>
    <dgm:pt modelId="{D28B10FC-95C2-4C30-AA90-C5EB822CD0EF}" type="pres">
      <dgm:prSet presAssocID="{DC9D8631-EDF0-4BF4-8DD5-E17FB927C594}" presName="node" presStyleLbl="vennNode1" presStyleIdx="1" presStyleCnt="8">
        <dgm:presLayoutVars>
          <dgm:bulletEnabled val="1"/>
        </dgm:presLayoutVars>
      </dgm:prSet>
      <dgm:spPr/>
    </dgm:pt>
    <dgm:pt modelId="{3A49DD3B-CDCF-4D68-A11D-3014643D9055}" type="pres">
      <dgm:prSet presAssocID="{87BE2FA6-EC8B-46D9-8A2A-ECD5E6DAECF4}" presName="node" presStyleLbl="vennNode1" presStyleIdx="2" presStyleCnt="8">
        <dgm:presLayoutVars>
          <dgm:bulletEnabled val="1"/>
        </dgm:presLayoutVars>
      </dgm:prSet>
      <dgm:spPr/>
    </dgm:pt>
    <dgm:pt modelId="{BEF9EC5D-2C72-4826-9057-78053A98E52D}" type="pres">
      <dgm:prSet presAssocID="{1965620A-8FD3-4CF5-B7DC-A6611DCC2B51}" presName="node" presStyleLbl="vennNode1" presStyleIdx="3" presStyleCnt="8">
        <dgm:presLayoutVars>
          <dgm:bulletEnabled val="1"/>
        </dgm:presLayoutVars>
      </dgm:prSet>
      <dgm:spPr/>
    </dgm:pt>
    <dgm:pt modelId="{978B4DC5-D653-40F8-84CB-01A470A49AF1}" type="pres">
      <dgm:prSet presAssocID="{E794D6B7-8A20-47E4-8067-653E6BAC803A}" presName="node" presStyleLbl="vennNode1" presStyleIdx="4" presStyleCnt="8">
        <dgm:presLayoutVars>
          <dgm:bulletEnabled val="1"/>
        </dgm:presLayoutVars>
      </dgm:prSet>
      <dgm:spPr/>
    </dgm:pt>
    <dgm:pt modelId="{9328BE4B-C978-46A7-AE2E-1A134CE4868C}" type="pres">
      <dgm:prSet presAssocID="{3161A948-D85D-4ADB-AFC9-007D318E0A26}" presName="node" presStyleLbl="vennNode1" presStyleIdx="5" presStyleCnt="8">
        <dgm:presLayoutVars>
          <dgm:bulletEnabled val="1"/>
        </dgm:presLayoutVars>
      </dgm:prSet>
      <dgm:spPr/>
    </dgm:pt>
    <dgm:pt modelId="{3A027FD5-F55C-4F74-BFF5-C3026E44E7BC}" type="pres">
      <dgm:prSet presAssocID="{305BDC89-6659-44FE-9721-EF19C2120CCC}" presName="node" presStyleLbl="vennNode1" presStyleIdx="6" presStyleCnt="8">
        <dgm:presLayoutVars>
          <dgm:bulletEnabled val="1"/>
        </dgm:presLayoutVars>
      </dgm:prSet>
      <dgm:spPr/>
    </dgm:pt>
    <dgm:pt modelId="{B3470E5F-928E-438C-B9D6-67A8FF503E8A}" type="pres">
      <dgm:prSet presAssocID="{F4409A4D-0DBB-4B7A-B981-39979698E098}" presName="node" presStyleLbl="vennNode1" presStyleIdx="7" presStyleCnt="8">
        <dgm:presLayoutVars>
          <dgm:bulletEnabled val="1"/>
        </dgm:presLayoutVars>
      </dgm:prSet>
      <dgm:spPr/>
    </dgm:pt>
  </dgm:ptLst>
  <dgm:cxnLst>
    <dgm:cxn modelId="{3D78F405-FDEC-43ED-B82D-EF0591965BCB}" srcId="{FCF7921E-47E8-430D-ACEA-F8729FCE55F8}" destId="{DC9D8631-EDF0-4BF4-8DD5-E17FB927C594}" srcOrd="0" destOrd="0" parTransId="{24DBED37-7CE4-4D87-B62F-97DBEBFC56D4}" sibTransId="{65953305-A9DD-4977-B68B-D28C634AEF3A}"/>
    <dgm:cxn modelId="{BAECC808-C8DC-434B-91F2-F1593A807713}" type="presOf" srcId="{F4409A4D-0DBB-4B7A-B981-39979698E098}" destId="{B3470E5F-928E-438C-B9D6-67A8FF503E8A}" srcOrd="0" destOrd="0" presId="urn:microsoft.com/office/officeart/2005/8/layout/radial3"/>
    <dgm:cxn modelId="{851C0A1B-3F88-477B-B265-0D7A9B3C8C6D}" type="presOf" srcId="{CC311ADA-B8A2-42B9-991E-1F6B92A9CCCF}" destId="{D7458A4F-DA2B-4AD4-97CF-F8C2A7A99BAB}" srcOrd="0" destOrd="0" presId="urn:microsoft.com/office/officeart/2005/8/layout/radial3"/>
    <dgm:cxn modelId="{DFC8EC1D-F4A1-4AF8-B9D5-60EF25D72015}" srcId="{FCF7921E-47E8-430D-ACEA-F8729FCE55F8}" destId="{F4409A4D-0DBB-4B7A-B981-39979698E098}" srcOrd="6" destOrd="0" parTransId="{0EA690F3-32C0-41EB-9A0C-0F31105191A4}" sibTransId="{6FD811FE-D6F7-468D-B93D-A935DBF70621}"/>
    <dgm:cxn modelId="{E19E7229-604C-43E1-97E9-31D1A4B88F75}" type="presOf" srcId="{E794D6B7-8A20-47E4-8067-653E6BAC803A}" destId="{978B4DC5-D653-40F8-84CB-01A470A49AF1}" srcOrd="0" destOrd="0" presId="urn:microsoft.com/office/officeart/2005/8/layout/radial3"/>
    <dgm:cxn modelId="{C55FE93D-D287-4D3D-91B9-1B4DB76E867C}" srcId="{CC311ADA-B8A2-42B9-991E-1F6B92A9CCCF}" destId="{FCF7921E-47E8-430D-ACEA-F8729FCE55F8}" srcOrd="0" destOrd="0" parTransId="{2582C6FD-C54D-4D4F-9BE2-8A7F6B7B21BC}" sibTransId="{13AC624D-6AA7-447E-89C0-8876D9E009AA}"/>
    <dgm:cxn modelId="{24661246-1A0B-4390-9065-F097DCA0420B}" srcId="{FCF7921E-47E8-430D-ACEA-F8729FCE55F8}" destId="{87BE2FA6-EC8B-46D9-8A2A-ECD5E6DAECF4}" srcOrd="1" destOrd="0" parTransId="{DEB40B1F-D5AD-4019-A6DC-B8D488663082}" sibTransId="{273FED24-9E76-4864-AFDF-2A62E9D55E3F}"/>
    <dgm:cxn modelId="{E2B2234D-DB22-4117-AD17-9656EDDDD5D0}" type="presOf" srcId="{87BE2FA6-EC8B-46D9-8A2A-ECD5E6DAECF4}" destId="{3A49DD3B-CDCF-4D68-A11D-3014643D9055}" srcOrd="0" destOrd="0" presId="urn:microsoft.com/office/officeart/2005/8/layout/radial3"/>
    <dgm:cxn modelId="{EE5A9D4D-1C16-46B9-A571-913402B80393}" type="presOf" srcId="{DC9D8631-EDF0-4BF4-8DD5-E17FB927C594}" destId="{D28B10FC-95C2-4C30-AA90-C5EB822CD0EF}" srcOrd="0" destOrd="0" presId="urn:microsoft.com/office/officeart/2005/8/layout/radial3"/>
    <dgm:cxn modelId="{1CEDF259-4C46-48AE-89CF-4D729501AE69}" srcId="{FCF7921E-47E8-430D-ACEA-F8729FCE55F8}" destId="{3161A948-D85D-4ADB-AFC9-007D318E0A26}" srcOrd="4" destOrd="0" parTransId="{B9AF123B-8444-4DE7-9958-6FA081061C57}" sibTransId="{54B9092E-18E9-4C72-82B2-C380A96EBE18}"/>
    <dgm:cxn modelId="{3D001467-1B93-49D3-ADAA-8F6AA6F0D17D}" type="presOf" srcId="{3161A948-D85D-4ADB-AFC9-007D318E0A26}" destId="{9328BE4B-C978-46A7-AE2E-1A134CE4868C}" srcOrd="0" destOrd="0" presId="urn:microsoft.com/office/officeart/2005/8/layout/radial3"/>
    <dgm:cxn modelId="{30D83D70-6159-497A-A861-4FC5A0386253}" type="presOf" srcId="{FCF7921E-47E8-430D-ACEA-F8729FCE55F8}" destId="{D874EEA2-040E-4C0A-9DF5-F07C5332ED33}" srcOrd="0" destOrd="0" presId="urn:microsoft.com/office/officeart/2005/8/layout/radial3"/>
    <dgm:cxn modelId="{A6A27C81-5A9A-40E8-AF49-A7D2FAF66B32}" type="presOf" srcId="{305BDC89-6659-44FE-9721-EF19C2120CCC}" destId="{3A027FD5-F55C-4F74-BFF5-C3026E44E7BC}" srcOrd="0" destOrd="0" presId="urn:microsoft.com/office/officeart/2005/8/layout/radial3"/>
    <dgm:cxn modelId="{1624DC83-0108-4C91-9083-48A2E0A8D945}" type="presOf" srcId="{1965620A-8FD3-4CF5-B7DC-A6611DCC2B51}" destId="{BEF9EC5D-2C72-4826-9057-78053A98E52D}" srcOrd="0" destOrd="0" presId="urn:microsoft.com/office/officeart/2005/8/layout/radial3"/>
    <dgm:cxn modelId="{D06B2A8F-A2CD-4446-BA1E-4A9B77694381}" srcId="{FCF7921E-47E8-430D-ACEA-F8729FCE55F8}" destId="{E794D6B7-8A20-47E4-8067-653E6BAC803A}" srcOrd="3" destOrd="0" parTransId="{032CEA23-0770-4058-A2B9-EE5DA45908C8}" sibTransId="{1AEBB7B6-64BA-49FC-A43D-D89F57C08EEA}"/>
    <dgm:cxn modelId="{60F59C8F-6D05-44DF-A888-6C53C535CA8A}" srcId="{FCF7921E-47E8-430D-ACEA-F8729FCE55F8}" destId="{305BDC89-6659-44FE-9721-EF19C2120CCC}" srcOrd="5" destOrd="0" parTransId="{099934B3-8CDA-44AD-AA75-127F0DEE77C4}" sibTransId="{82442DB6-2014-4D5A-9013-9C7857AEE51D}"/>
    <dgm:cxn modelId="{277A52D9-3ADC-400B-897C-89FE4BE471F4}" srcId="{FCF7921E-47E8-430D-ACEA-F8729FCE55F8}" destId="{1965620A-8FD3-4CF5-B7DC-A6611DCC2B51}" srcOrd="2" destOrd="0" parTransId="{804E4091-81AF-4C9D-9CDE-31B1B812E30B}" sibTransId="{166DE53B-2B20-4B45-8CB7-46159CA83F04}"/>
    <dgm:cxn modelId="{A892BC83-616E-41DB-8E7F-22903C2D2E63}" type="presParOf" srcId="{D7458A4F-DA2B-4AD4-97CF-F8C2A7A99BAB}" destId="{AD7BB609-6DE0-412F-8BA8-FA5ACB66D32A}" srcOrd="0" destOrd="0" presId="urn:microsoft.com/office/officeart/2005/8/layout/radial3"/>
    <dgm:cxn modelId="{09B92D6F-3C9D-4075-9EF5-1D6C21422B51}" type="presParOf" srcId="{AD7BB609-6DE0-412F-8BA8-FA5ACB66D32A}" destId="{D874EEA2-040E-4C0A-9DF5-F07C5332ED33}" srcOrd="0" destOrd="0" presId="urn:microsoft.com/office/officeart/2005/8/layout/radial3"/>
    <dgm:cxn modelId="{AD7A2D7E-4E72-4FB7-9D7C-57A0BA7089C9}" type="presParOf" srcId="{AD7BB609-6DE0-412F-8BA8-FA5ACB66D32A}" destId="{D28B10FC-95C2-4C30-AA90-C5EB822CD0EF}" srcOrd="1" destOrd="0" presId="urn:microsoft.com/office/officeart/2005/8/layout/radial3"/>
    <dgm:cxn modelId="{BFC6B0E8-8C47-4BD0-8BE5-9FFCD570381B}" type="presParOf" srcId="{AD7BB609-6DE0-412F-8BA8-FA5ACB66D32A}" destId="{3A49DD3B-CDCF-4D68-A11D-3014643D9055}" srcOrd="2" destOrd="0" presId="urn:microsoft.com/office/officeart/2005/8/layout/radial3"/>
    <dgm:cxn modelId="{D56D782B-9FF7-41B2-A82F-77A886609DB9}" type="presParOf" srcId="{AD7BB609-6DE0-412F-8BA8-FA5ACB66D32A}" destId="{BEF9EC5D-2C72-4826-9057-78053A98E52D}" srcOrd="3" destOrd="0" presId="urn:microsoft.com/office/officeart/2005/8/layout/radial3"/>
    <dgm:cxn modelId="{16FEF9AF-915D-4967-9D6A-515F8752F485}" type="presParOf" srcId="{AD7BB609-6DE0-412F-8BA8-FA5ACB66D32A}" destId="{978B4DC5-D653-40F8-84CB-01A470A49AF1}" srcOrd="4" destOrd="0" presId="urn:microsoft.com/office/officeart/2005/8/layout/radial3"/>
    <dgm:cxn modelId="{CC44CE51-4739-48C9-A579-B4604316F3F6}" type="presParOf" srcId="{AD7BB609-6DE0-412F-8BA8-FA5ACB66D32A}" destId="{9328BE4B-C978-46A7-AE2E-1A134CE4868C}" srcOrd="5" destOrd="0" presId="urn:microsoft.com/office/officeart/2005/8/layout/radial3"/>
    <dgm:cxn modelId="{D90348A8-48D3-47AD-A6E1-0369200F6ED4}" type="presParOf" srcId="{AD7BB609-6DE0-412F-8BA8-FA5ACB66D32A}" destId="{3A027FD5-F55C-4F74-BFF5-C3026E44E7BC}" srcOrd="6" destOrd="0" presId="urn:microsoft.com/office/officeart/2005/8/layout/radial3"/>
    <dgm:cxn modelId="{7C627412-78D1-4D4C-8A7E-F0773536B1DC}" type="presParOf" srcId="{AD7BB609-6DE0-412F-8BA8-FA5ACB66D32A}" destId="{B3470E5F-928E-438C-B9D6-67A8FF503E8A}" srcOrd="7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74EEA2-040E-4C0A-9DF5-F07C5332ED33}">
      <dsp:nvSpPr>
        <dsp:cNvPr id="0" name=""/>
        <dsp:cNvSpPr/>
      </dsp:nvSpPr>
      <dsp:spPr>
        <a:xfrm>
          <a:off x="2653311" y="1549918"/>
          <a:ext cx="2351819" cy="2357942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Hazardous Area Response Team</a:t>
          </a:r>
        </a:p>
      </dsp:txBody>
      <dsp:txXfrm>
        <a:off x="2997727" y="1895231"/>
        <a:ext cx="1662987" cy="1667316"/>
      </dsp:txXfrm>
    </dsp:sp>
    <dsp:sp modelId="{D28B10FC-95C2-4C30-AA90-C5EB822CD0EF}">
      <dsp:nvSpPr>
        <dsp:cNvPr id="0" name=""/>
        <dsp:cNvSpPr/>
      </dsp:nvSpPr>
      <dsp:spPr>
        <a:xfrm>
          <a:off x="3086122" y="48984"/>
          <a:ext cx="1486198" cy="1486198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Safe Working at Height</a:t>
          </a:r>
        </a:p>
      </dsp:txBody>
      <dsp:txXfrm>
        <a:off x="3303771" y="266633"/>
        <a:ext cx="1050900" cy="1050900"/>
      </dsp:txXfrm>
    </dsp:sp>
    <dsp:sp modelId="{3A49DD3B-CDCF-4D68-A11D-3014643D9055}">
      <dsp:nvSpPr>
        <dsp:cNvPr id="0" name=""/>
        <dsp:cNvSpPr/>
      </dsp:nvSpPr>
      <dsp:spPr>
        <a:xfrm>
          <a:off x="4600378" y="778211"/>
          <a:ext cx="1486198" cy="1486198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Swift Water Rescue</a:t>
          </a:r>
        </a:p>
      </dsp:txBody>
      <dsp:txXfrm>
        <a:off x="4818027" y="995860"/>
        <a:ext cx="1050900" cy="1050900"/>
      </dsp:txXfrm>
    </dsp:sp>
    <dsp:sp modelId="{BEF9EC5D-2C72-4826-9057-78053A98E52D}">
      <dsp:nvSpPr>
        <dsp:cNvPr id="0" name=""/>
        <dsp:cNvSpPr/>
      </dsp:nvSpPr>
      <dsp:spPr>
        <a:xfrm>
          <a:off x="4974368" y="2416770"/>
          <a:ext cx="1486198" cy="1486198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Urban Search &amp; Rescue</a:t>
          </a:r>
        </a:p>
      </dsp:txBody>
      <dsp:txXfrm>
        <a:off x="5192017" y="2634419"/>
        <a:ext cx="1050900" cy="1050900"/>
      </dsp:txXfrm>
    </dsp:sp>
    <dsp:sp modelId="{978B4DC5-D653-40F8-84CB-01A470A49AF1}">
      <dsp:nvSpPr>
        <dsp:cNvPr id="0" name=""/>
        <dsp:cNvSpPr/>
      </dsp:nvSpPr>
      <dsp:spPr>
        <a:xfrm>
          <a:off x="3926470" y="3730792"/>
          <a:ext cx="1486198" cy="1486198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Breathing Apparatus</a:t>
          </a:r>
        </a:p>
      </dsp:txBody>
      <dsp:txXfrm>
        <a:off x="4144119" y="3948441"/>
        <a:ext cx="1050900" cy="1050900"/>
      </dsp:txXfrm>
    </dsp:sp>
    <dsp:sp modelId="{9328BE4B-C978-46A7-AE2E-1A134CE4868C}">
      <dsp:nvSpPr>
        <dsp:cNvPr id="0" name=""/>
        <dsp:cNvSpPr/>
      </dsp:nvSpPr>
      <dsp:spPr>
        <a:xfrm>
          <a:off x="2245774" y="3730792"/>
          <a:ext cx="1486198" cy="1486198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Support to Security Operations</a:t>
          </a:r>
        </a:p>
      </dsp:txBody>
      <dsp:txXfrm>
        <a:off x="2463423" y="3948441"/>
        <a:ext cx="1050900" cy="1050900"/>
      </dsp:txXfrm>
    </dsp:sp>
    <dsp:sp modelId="{3A027FD5-F55C-4F74-BFF5-C3026E44E7BC}">
      <dsp:nvSpPr>
        <dsp:cNvPr id="0" name=""/>
        <dsp:cNvSpPr/>
      </dsp:nvSpPr>
      <dsp:spPr>
        <a:xfrm>
          <a:off x="1197876" y="2416770"/>
          <a:ext cx="1486198" cy="1486198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CBRN Operations</a:t>
          </a:r>
        </a:p>
      </dsp:txBody>
      <dsp:txXfrm>
        <a:off x="1415525" y="2634419"/>
        <a:ext cx="1050900" cy="1050900"/>
      </dsp:txXfrm>
    </dsp:sp>
    <dsp:sp modelId="{B3470E5F-928E-438C-B9D6-67A8FF503E8A}">
      <dsp:nvSpPr>
        <dsp:cNvPr id="0" name=""/>
        <dsp:cNvSpPr/>
      </dsp:nvSpPr>
      <dsp:spPr>
        <a:xfrm>
          <a:off x="1571866" y="778211"/>
          <a:ext cx="1486198" cy="1486198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Multi Patient Incidents</a:t>
          </a:r>
        </a:p>
      </dsp:txBody>
      <dsp:txXfrm>
        <a:off x="1789515" y="995860"/>
        <a:ext cx="1050900" cy="1050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E0A5C-E28F-432A-B916-0F29C3562EDB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1606B-5188-4540-ADA0-880F22C69C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874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15 TCGs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1606B-5188-4540-ADA0-880F22C69CB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785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1606B-5188-4540-ADA0-880F22C69CB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210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481EE-4641-9C66-E1E6-9186BD65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F3A8B8-F03B-37B9-F0D2-3F0F053F7E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0BF808-5EE3-9173-6223-748F99D2C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Storm Bella</a:t>
            </a:r>
          </a:p>
          <a:p>
            <a:endParaRPr lang="en-GB" dirty="0"/>
          </a:p>
          <a:p>
            <a:r>
              <a:rPr lang="en-GB" dirty="0"/>
              <a:t>23 flood warnings – immediate action required</a:t>
            </a:r>
          </a:p>
          <a:p>
            <a:r>
              <a:rPr lang="en-GB" dirty="0"/>
              <a:t>28 flood alerts – be prepared</a:t>
            </a:r>
          </a:p>
          <a:p>
            <a:r>
              <a:rPr lang="en-GB" dirty="0"/>
              <a:t>Multiple residential properties flooded 500 without toilets</a:t>
            </a:r>
          </a:p>
          <a:p>
            <a:endParaRPr lang="en-GB" dirty="0"/>
          </a:p>
          <a:p>
            <a:r>
              <a:rPr lang="en-GB" dirty="0"/>
              <a:t>Buckden Marina access cut off – 80 lodges</a:t>
            </a:r>
          </a:p>
          <a:p>
            <a:endParaRPr lang="en-GB" dirty="0"/>
          </a:p>
          <a:p>
            <a:r>
              <a:rPr lang="en-GB" dirty="0"/>
              <a:t>A14 Thrapston &gt; Brampton closed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EEAST med support to op whilst seeing flood / BAU pressure 30%increase  / C19 / mutual aid to LAS. Red Cross </a:t>
            </a:r>
            <a:r>
              <a:rPr lang="en-GB" dirty="0" err="1"/>
              <a:t>CamSAR</a:t>
            </a:r>
            <a:endParaRPr lang="en-GB" dirty="0"/>
          </a:p>
          <a:p>
            <a:endParaRPr lang="en-GB" dirty="0"/>
          </a:p>
          <a:p>
            <a:r>
              <a:rPr lang="en-GB" dirty="0"/>
              <a:t>Care Home (</a:t>
            </a:r>
            <a:r>
              <a:rPr lang="en-GB" dirty="0" err="1"/>
              <a:t>Canvendish</a:t>
            </a:r>
            <a:r>
              <a:rPr lang="en-GB" dirty="0"/>
              <a:t> Court) 26/12/20 Call 2351  52 residents over 4 floors. Occupants 65-90family / shelter in place / LAs. FRS pumping out basement to protect electrical systems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5B7C7-7BF7-23AE-A230-D3451FCD93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1606B-5188-4540-ADA0-880F22C69CB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041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989E4-5AF9-4638-B49D-CE20ECCD224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035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1606B-5188-4540-ADA0-880F22C69CB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273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3AF13-A990-1751-7630-79E14649D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01E8F7-187D-012C-45A7-F1873D8BC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5D470-7805-8D93-3FBB-B2018582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96C-EFFA-4AA8-BF9D-14C9359E21C7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4F129-C9DE-E293-B69A-A36CFD951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DADA8-A8A5-3B53-54FF-2C472F00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CB615-2AB3-43C6-BA99-A52E945B8D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91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087F1-BDD7-95D5-EE6B-145A9A314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F365A1-2243-0622-9BC3-515DC9E4F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18433-8D87-2E9A-882D-66584E4D8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96C-EFFA-4AA8-BF9D-14C9359E21C7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7B0BD-80E8-4823-5720-B4DF3FDE2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EBCFD-8EA3-CA14-0D39-6AE3E3872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CB615-2AB3-43C6-BA99-A52E945B8D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632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B6AEFC-A0FA-5D1C-2C01-261D53878C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FEB11E-5016-7A3B-0B13-317D8A99B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8DCE-B357-66B7-1A4B-48BECD470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96C-EFFA-4AA8-BF9D-14C9359E21C7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1872D-4263-77A5-1FFC-CE8556CD6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D9C03-0755-8D17-FBAA-2ED8582F5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CB615-2AB3-43C6-BA99-A52E945B8D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48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42332-EC57-5905-43F4-487EBD5AB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505C5-5F8C-2228-F324-2AF6D79B7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7EAE8-F50E-7E85-CB71-7FB5300E2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96C-EFFA-4AA8-BF9D-14C9359E21C7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0F3BA-A0FD-B987-400F-DCF24EB6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A6EBF-91C7-0912-4902-207FDD303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CB615-2AB3-43C6-BA99-A52E945B8D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17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AA6F-3035-F80A-4E0B-7382C1E10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2EE45-562A-46E4-A873-86E4BB97C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46FA2-384F-1C3A-19A9-DC1C785C3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96C-EFFA-4AA8-BF9D-14C9359E21C7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2B5B0-EB9E-6B89-1897-B541C60FC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50C36-3C34-4DAF-00A9-9D77C940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CB615-2AB3-43C6-BA99-A52E945B8D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70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49ED9-F64B-5E21-87B8-A11C5403E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39A82-8119-FC71-CB21-7D7BEBE2B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5A2BC9-9330-98EC-17CA-A2C2DAFBF8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1796FC-6F35-D90B-9B98-B4DBFB311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96C-EFFA-4AA8-BF9D-14C9359E21C7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266A6-CFFA-3078-3D12-018AB4BBF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0ABE1-4895-8D59-E287-C6E8606A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CB615-2AB3-43C6-BA99-A52E945B8D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919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5A0C9-675B-4CAF-44C7-BC690DC4E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997A2-83C6-9E41-1B1D-5B0F528E5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F8FBC2-1F89-52D5-2B4E-202931DA5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0B32DB-F8CE-64A4-F6B8-76AF8EA6F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A57EEF-5493-6855-0F27-900F9D4E99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2913CB-8555-39C9-B5D4-CCAA8139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96C-EFFA-4AA8-BF9D-14C9359E21C7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23702E-D270-AD59-F300-F3AFB06A1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824B92-BD4E-EF24-C091-6D2A39C2F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CB615-2AB3-43C6-BA99-A52E945B8D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998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DBD1B-80D6-0469-0959-A1D29DE8C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73854-E1D4-6F43-7224-171B2A766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96C-EFFA-4AA8-BF9D-14C9359E21C7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4E268-378D-FF46-B40B-00D223597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FCBF59-54ED-0030-E5F8-6C225868A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CB615-2AB3-43C6-BA99-A52E945B8D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422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6A98A8-C88B-875C-1B2D-367ACD7BE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96C-EFFA-4AA8-BF9D-14C9359E21C7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EBF83A-8D81-184B-DD16-A94E02326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FBD10-32A2-116A-699F-FAC7AA2E4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CB615-2AB3-43C6-BA99-A52E945B8D17}" type="slidenum">
              <a:rPr lang="en-GB" smtClean="0"/>
              <a:t>‹#›</a:t>
            </a:fld>
            <a:endParaRPr lang="en-GB"/>
          </a:p>
        </p:txBody>
      </p:sp>
      <p:pic>
        <p:nvPicPr>
          <p:cNvPr id="1026" name="image_1">
            <a:extLst>
              <a:ext uri="{FF2B5EF4-FFF2-40B4-BE49-F238E27FC236}">
                <a16:creationId xmlns:a16="http://schemas.microsoft.com/office/drawing/2014/main" id="{AE13E556-DA2E-4BC6-88D6-EDFA0357F6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295" y="6051550"/>
            <a:ext cx="18383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D4A4BA-31B8-6307-3FCE-5E2ECB8FEE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749" y="196850"/>
            <a:ext cx="1984013" cy="770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77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594BD-2451-23C7-6D74-19C3A495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5A6E-B994-071D-30AA-E1551D193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2F0040-B356-4EFA-F493-F22BE6734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036447-8B08-95D1-D60E-5F2527D85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96C-EFFA-4AA8-BF9D-14C9359E21C7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4CB02-1067-DAB5-DC52-2B93E1AF3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7BF61-FF41-1E8A-7133-FAA37A667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CB615-2AB3-43C6-BA99-A52E945B8D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671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BDECD-0365-9822-8F67-C51AB6D0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598793-CA89-B65C-9C07-BE9553244C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AA013-5056-09A0-2170-856153FD2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8DC06-F524-16FB-C801-B3E958C50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096C-EFFA-4AA8-BF9D-14C9359E21C7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D3EAE-B326-D3DF-40BF-E3E8A435B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E623E-8105-B585-6425-36B51C33B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CB615-2AB3-43C6-BA99-A52E945B8D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82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382A1C-31A2-C035-B7EF-D575CBEBA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8DBC1-ECD0-C719-D071-62F767170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D9C7C-D9C3-AA12-7020-1F7C3A5EA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03096C-EFFA-4AA8-BF9D-14C9359E21C7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50D5E-52A7-E46B-EBDA-36DA34BAE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8883F-3F92-FDD8-F741-2FCE019C8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CCB615-2AB3-43C6-BA99-A52E945B8D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7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24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23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2EF401-32EB-B0B4-4EB4-3862EAFBB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529" y="743054"/>
            <a:ext cx="7535726" cy="29247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24AB67-B067-4D93-2277-838D4E97FF8A}"/>
              </a:ext>
            </a:extLst>
          </p:cNvPr>
          <p:cNvSpPr txBox="1"/>
          <p:nvPr/>
        </p:nvSpPr>
        <p:spPr>
          <a:xfrm>
            <a:off x="2697480" y="3913632"/>
            <a:ext cx="56144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Flooding Response Impacts and Climate Adaptation</a:t>
            </a:r>
          </a:p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Jamie Fountain Resilience Manager </a:t>
            </a:r>
          </a:p>
        </p:txBody>
      </p:sp>
    </p:spTree>
    <p:extLst>
      <p:ext uri="{BB962C8B-B14F-4D97-AF65-F5344CB8AC3E}">
        <p14:creationId xmlns:p14="http://schemas.microsoft.com/office/powerpoint/2010/main" val="1964261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DC7EF8-A0C8-3B5F-D64C-A9A09C7E1D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7" r="41867" b="15333"/>
          <a:stretch/>
        </p:blipFill>
        <p:spPr>
          <a:xfrm>
            <a:off x="8382524" y="990234"/>
            <a:ext cx="1035093" cy="2533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C5918A-AF23-C3AE-E40D-BC6E523A5A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79" r="5895" b="16895"/>
          <a:stretch/>
        </p:blipFill>
        <p:spPr>
          <a:xfrm>
            <a:off x="9407675" y="2230026"/>
            <a:ext cx="1035093" cy="2682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DF6F23-EEEA-A48D-5C3C-9E8287181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82" t="3333" r="42082" b="14100"/>
          <a:stretch/>
        </p:blipFill>
        <p:spPr>
          <a:xfrm>
            <a:off x="8554088" y="3698103"/>
            <a:ext cx="1035093" cy="2429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9E0A98-3132-E1BA-1222-C8A334D597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17" r="42600" b="21133"/>
          <a:stretch/>
        </p:blipFill>
        <p:spPr>
          <a:xfrm>
            <a:off x="2715228" y="3940623"/>
            <a:ext cx="1035094" cy="21672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7F0A86-71B8-AA6E-478F-016EE0599A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777" b="23367"/>
          <a:stretch/>
        </p:blipFill>
        <p:spPr>
          <a:xfrm>
            <a:off x="3058840" y="842642"/>
            <a:ext cx="1035094" cy="225961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677E8DF-C906-0173-EE27-86278D1282C5}"/>
              </a:ext>
            </a:extLst>
          </p:cNvPr>
          <p:cNvGraphicFramePr/>
          <p:nvPr/>
        </p:nvGraphicFramePr>
        <p:xfrm>
          <a:off x="2266779" y="842643"/>
          <a:ext cx="7658443" cy="526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BC1F179-971C-249E-083E-37B48B05ABA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5308" b="19613"/>
          <a:stretch/>
        </p:blipFill>
        <p:spPr>
          <a:xfrm>
            <a:off x="1857060" y="1164418"/>
            <a:ext cx="858168" cy="2533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erson wearing a gas mask&#10;&#10;Description automatically generated">
            <a:extLst>
              <a:ext uri="{FF2B5EF4-FFF2-40B4-BE49-F238E27FC236}">
                <a16:creationId xmlns:a16="http://schemas.microsoft.com/office/drawing/2014/main" id="{29B20823-9083-0F1D-C106-2651BA34912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48196" b="11032"/>
          <a:stretch/>
        </p:blipFill>
        <p:spPr>
          <a:xfrm>
            <a:off x="1732970" y="3506529"/>
            <a:ext cx="958169" cy="2333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77725605-0E9B-5EA6-399C-5EF10B3BC75C}"/>
              </a:ext>
            </a:extLst>
          </p:cNvPr>
          <p:cNvSpPr txBox="1">
            <a:spLocks/>
          </p:cNvSpPr>
          <p:nvPr/>
        </p:nvSpPr>
        <p:spPr>
          <a:xfrm>
            <a:off x="2007301" y="224662"/>
            <a:ext cx="6132482" cy="72833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590" dirty="0">
                <a:solidFill>
                  <a:srgbClr val="006C29"/>
                </a:solidFill>
                <a:latin typeface="Roboto slab"/>
                <a:cs typeface="Roboto slab"/>
              </a:rPr>
              <a:t>Specialist Asset</a:t>
            </a:r>
            <a:endParaRPr lang="en-US" sz="3590" dirty="0">
              <a:solidFill>
                <a:srgbClr val="006C29"/>
              </a:solidFill>
              <a:latin typeface="Roboto slab"/>
              <a:cs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1112907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3F82372A-BFDF-1E28-EC3E-4C79323EF1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/>
          <a:stretch/>
        </p:blipFill>
        <p:spPr>
          <a:xfrm>
            <a:off x="3775393" y="158122"/>
            <a:ext cx="3262886" cy="2850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group of men riding on the snow&#10;&#10;Description automatically generated">
            <a:extLst>
              <a:ext uri="{FF2B5EF4-FFF2-40B4-BE49-F238E27FC236}">
                <a16:creationId xmlns:a16="http://schemas.microsoft.com/office/drawing/2014/main" id="{7FAD188F-AC12-B7A8-3236-B612654AFA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15" y="444820"/>
            <a:ext cx="4812792" cy="5968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558A5AEF-4C94-4FF3-894B-1EE8BD25F203" descr="IMG_1106.JPG">
            <a:extLst>
              <a:ext uri="{FF2B5EF4-FFF2-40B4-BE49-F238E27FC236}">
                <a16:creationId xmlns:a16="http://schemas.microsoft.com/office/drawing/2014/main" id="{6DE27636-A3E0-C309-8BBB-ED7AA8734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8"/>
          <a:stretch/>
        </p:blipFill>
        <p:spPr bwMode="auto">
          <a:xfrm>
            <a:off x="155449" y="158122"/>
            <a:ext cx="3498693" cy="2850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D604B1-1DC0-DD32-41DD-A90D0EA28B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81" y="3080216"/>
            <a:ext cx="7049966" cy="377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7618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 in a flooded road&#10;&#10;AI-generated content may be incorrect.">
            <a:extLst>
              <a:ext uri="{FF2B5EF4-FFF2-40B4-BE49-F238E27FC236}">
                <a16:creationId xmlns:a16="http://schemas.microsoft.com/office/drawing/2014/main" id="{827FB50B-96B8-AEA6-534C-A4AD4621F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9" b="18751"/>
          <a:stretch/>
        </p:blipFill>
        <p:spPr>
          <a:xfrm>
            <a:off x="1" y="-1"/>
            <a:ext cx="12192000" cy="6855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F565F5-EDAE-E38A-10EB-36D3F44BF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576" y="177048"/>
            <a:ext cx="4472847" cy="17359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135EF1-8962-424A-3BC4-B9FDAF9003BB}"/>
              </a:ext>
            </a:extLst>
          </p:cNvPr>
          <p:cNvSpPr txBox="1"/>
          <p:nvPr/>
        </p:nvSpPr>
        <p:spPr>
          <a:xfrm>
            <a:off x="4150658" y="5561992"/>
            <a:ext cx="3433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4128079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1987478" y="319991"/>
            <a:ext cx="6132482" cy="72833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en-US" sz="3590" dirty="0">
                <a:solidFill>
                  <a:srgbClr val="006C29"/>
                </a:solidFill>
                <a:latin typeface="Roboto slab"/>
                <a:cs typeface="Roboto slab"/>
              </a:rPr>
              <a:t>Organisation scale</a:t>
            </a:r>
            <a:endParaRPr lang="en-US" sz="3590" dirty="0">
              <a:solidFill>
                <a:srgbClr val="006C29"/>
              </a:solidFill>
              <a:latin typeface="Roboto slab"/>
              <a:cs typeface="Roboto slab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4711" y="1320138"/>
            <a:ext cx="2903188" cy="276232"/>
          </a:xfrm>
          <a:prstGeom prst="rect">
            <a:avLst/>
          </a:prstGeom>
          <a:noFill/>
        </p:spPr>
        <p:txBody>
          <a:bodyPr wrap="square" lIns="91187" tIns="45593" rIns="91187" bIns="45593" rtlCol="0" anchor="t">
            <a:spAutoFit/>
          </a:bodyPr>
          <a:lstStyle/>
          <a:p>
            <a:pPr>
              <a:defRPr/>
            </a:pPr>
            <a:r>
              <a:rPr lang="en-GB" altLang="en-US" sz="1197" b="1" dirty="0">
                <a:latin typeface="Roboto slab"/>
                <a:cs typeface="Roboto slab"/>
              </a:rPr>
              <a:t>6,000 + staff </a:t>
            </a:r>
            <a:r>
              <a:rPr lang="en-GB" altLang="en-US" sz="1197" dirty="0">
                <a:latin typeface="Roboto slab"/>
                <a:cs typeface="Roboto slab"/>
              </a:rPr>
              <a:t>and </a:t>
            </a:r>
            <a:r>
              <a:rPr lang="en-GB" altLang="en-US" sz="1197" b="1" dirty="0">
                <a:latin typeface="Roboto slab"/>
                <a:cs typeface="Roboto slab"/>
              </a:rPr>
              <a:t>1,200</a:t>
            </a:r>
            <a:r>
              <a:rPr lang="en-GB" altLang="en-US" sz="1197" dirty="0">
                <a:latin typeface="Roboto slab"/>
                <a:cs typeface="Roboto slab"/>
              </a:rPr>
              <a:t> volunteers</a:t>
            </a:r>
            <a:endParaRPr lang="en-GB" altLang="en-US" sz="1197" b="1" dirty="0">
              <a:latin typeface="Roboto slab"/>
              <a:cs typeface="Roboto slab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5620" y="2237081"/>
            <a:ext cx="2921369" cy="27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altLang="en-US" sz="1197" b="1" dirty="0">
                <a:latin typeface="Roboto slab"/>
                <a:cs typeface="Roboto slab"/>
              </a:rPr>
              <a:t>6.4 million people / 7500 </a:t>
            </a:r>
            <a:r>
              <a:rPr lang="en-GB" altLang="en-US" sz="1197" b="1" dirty="0" err="1">
                <a:latin typeface="Roboto slab"/>
                <a:cs typeface="Roboto slab"/>
              </a:rPr>
              <a:t>sq</a:t>
            </a:r>
            <a:r>
              <a:rPr lang="en-GB" altLang="en-US" sz="1197" b="1" dirty="0">
                <a:latin typeface="Roboto slab"/>
                <a:cs typeface="Roboto slab"/>
              </a:rPr>
              <a:t> miles</a:t>
            </a:r>
            <a:endParaRPr lang="en-GB" altLang="en-US" sz="1197" dirty="0">
              <a:latin typeface="Roboto slab"/>
              <a:cs typeface="Roboto slab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10298" y="3248543"/>
            <a:ext cx="2803821" cy="460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altLang="en-US" sz="1197" b="1" dirty="0">
                <a:latin typeface="Roboto slab"/>
                <a:cs typeface="Roboto slab"/>
              </a:rPr>
              <a:t>1.3 million+ 999 calls / 3 control rooms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9367" y="4362294"/>
            <a:ext cx="2961370" cy="27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altLang="en-US" sz="1197" b="1" dirty="0">
                <a:latin typeface="Roboto slab"/>
                <a:cs typeface="Roboto slab"/>
              </a:rPr>
              <a:t>fleet of 800+ vehicles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55620" y="5327716"/>
            <a:ext cx="2961370" cy="460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altLang="en-US" sz="1197" b="1" dirty="0">
                <a:latin typeface="Roboto slab"/>
                <a:cs typeface="Roboto slab"/>
              </a:rPr>
              <a:t>17 acute trusts (A&amp;Es) </a:t>
            </a:r>
            <a:r>
              <a:rPr lang="en-GB" altLang="en-US" sz="1197" dirty="0">
                <a:latin typeface="Roboto slab"/>
                <a:cs typeface="Roboto slab"/>
              </a:rPr>
              <a:t>and</a:t>
            </a:r>
            <a:r>
              <a:rPr lang="en-GB" altLang="en-US" sz="1197" b="1" dirty="0">
                <a:latin typeface="Roboto slab"/>
                <a:cs typeface="Roboto slab"/>
              </a:rPr>
              <a:t> six integrated care systems (ICSs)</a:t>
            </a:r>
          </a:p>
        </p:txBody>
      </p:sp>
      <p:pic>
        <p:nvPicPr>
          <p:cNvPr id="3" name="Picture 2" descr="Map of the six counties covered by EEAST.  Bedfordshire, Hertfordshire, Essex, Norfolk, Suffolk and Cambridgeshire. Trust HQ, offices and controls rooms pinpointed on the map">
            <a:extLst>
              <a:ext uri="{FF2B5EF4-FFF2-40B4-BE49-F238E27FC236}">
                <a16:creationId xmlns:a16="http://schemas.microsoft.com/office/drawing/2014/main" id="{7D082A3B-7CCF-F6BB-7CEC-54864F093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092" y="1279078"/>
            <a:ext cx="4585339" cy="4400513"/>
          </a:xfrm>
          <a:prstGeom prst="rect">
            <a:avLst/>
          </a:prstGeom>
        </p:spPr>
      </p:pic>
      <p:pic>
        <p:nvPicPr>
          <p:cNvPr id="5" name="Graphic 4" descr="Users outline">
            <a:extLst>
              <a:ext uri="{FF2B5EF4-FFF2-40B4-BE49-F238E27FC236}">
                <a16:creationId xmlns:a16="http://schemas.microsoft.com/office/drawing/2014/main" id="{E64B71C9-9E86-A08C-922B-CCC0A05C8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33761" y="912569"/>
            <a:ext cx="911867" cy="911867"/>
          </a:xfrm>
          <a:prstGeom prst="rect">
            <a:avLst/>
          </a:prstGeom>
        </p:spPr>
      </p:pic>
      <p:pic>
        <p:nvPicPr>
          <p:cNvPr id="11" name="Graphic 10" descr="Sling outline">
            <a:extLst>
              <a:ext uri="{FF2B5EF4-FFF2-40B4-BE49-F238E27FC236}">
                <a16:creationId xmlns:a16="http://schemas.microsoft.com/office/drawing/2014/main" id="{10EBBC1E-43D6-8028-01F0-7CEE615A7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21408" y="1854259"/>
            <a:ext cx="911867" cy="911867"/>
          </a:xfrm>
          <a:prstGeom prst="rect">
            <a:avLst/>
          </a:prstGeom>
        </p:spPr>
      </p:pic>
      <p:pic>
        <p:nvPicPr>
          <p:cNvPr id="13" name="Graphic 12" descr="Ambulance outline">
            <a:extLst>
              <a:ext uri="{FF2B5EF4-FFF2-40B4-BE49-F238E27FC236}">
                <a16:creationId xmlns:a16="http://schemas.microsoft.com/office/drawing/2014/main" id="{270C85EB-6DB9-B104-6BAB-C790AA114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33761" y="4129588"/>
            <a:ext cx="911867" cy="911867"/>
          </a:xfrm>
          <a:prstGeom prst="rect">
            <a:avLst/>
          </a:prstGeom>
        </p:spPr>
      </p:pic>
      <p:pic>
        <p:nvPicPr>
          <p:cNvPr id="15" name="Graphic 14" descr="Medical outline">
            <a:extLst>
              <a:ext uri="{FF2B5EF4-FFF2-40B4-BE49-F238E27FC236}">
                <a16:creationId xmlns:a16="http://schemas.microsoft.com/office/drawing/2014/main" id="{A6092F3B-499E-5360-53A8-E59B3AF306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87478" y="5148015"/>
            <a:ext cx="911867" cy="911867"/>
          </a:xfrm>
          <a:prstGeom prst="rect">
            <a:avLst/>
          </a:prstGeom>
        </p:spPr>
      </p:pic>
      <p:pic>
        <p:nvPicPr>
          <p:cNvPr id="25" name="Graphic 24" descr="Telephone outline">
            <a:extLst>
              <a:ext uri="{FF2B5EF4-FFF2-40B4-BE49-F238E27FC236}">
                <a16:creationId xmlns:a16="http://schemas.microsoft.com/office/drawing/2014/main" id="{191E3F15-ABC7-4F0F-E2FC-F4A0C6384D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99063" y="2962100"/>
            <a:ext cx="911867" cy="91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52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0C9C2-5145-52F8-CB42-F402D2510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5C7EE-4F37-80A9-C725-721923C35648}"/>
              </a:ext>
            </a:extLst>
          </p:cNvPr>
          <p:cNvSpPr txBox="1"/>
          <p:nvPr/>
        </p:nvSpPr>
        <p:spPr>
          <a:xfrm>
            <a:off x="201168" y="1301874"/>
            <a:ext cx="88493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28/11/24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 Conall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07/10/24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Rainfall </a:t>
            </a: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04/10/24</a:t>
            </a: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03/10/24</a:t>
            </a: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02/10/24</a:t>
            </a: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01/10/24</a:t>
            </a: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30/09/24</a:t>
            </a: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24/09/24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13/03/24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A14 Groundwater Flooding</a:t>
            </a: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07/03/24</a:t>
            </a: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06/03/24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09/01/24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 Henck</a:t>
            </a: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08/01/24</a:t>
            </a: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06/01/24</a:t>
            </a: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05/01/24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6C083B-C8F6-3AF2-5E1C-9FF039E88E34}"/>
              </a:ext>
            </a:extLst>
          </p:cNvPr>
          <p:cNvSpPr txBox="1"/>
          <p:nvPr/>
        </p:nvSpPr>
        <p:spPr>
          <a:xfrm>
            <a:off x="5163671" y="2594535"/>
            <a:ext cx="62259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Cambridgeshire &amp; Peterborough Local Resilience Forum</a:t>
            </a:r>
          </a:p>
          <a:p>
            <a:pPr algn="ctr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Flooding Response Structures 2024</a:t>
            </a:r>
          </a:p>
        </p:txBody>
      </p:sp>
    </p:spTree>
    <p:extLst>
      <p:ext uri="{BB962C8B-B14F-4D97-AF65-F5344CB8AC3E}">
        <p14:creationId xmlns:p14="http://schemas.microsoft.com/office/powerpoint/2010/main" val="124898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D857E97-7D6E-AF51-8661-E4934A882F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33" t="7010" r="48013" b="47031"/>
          <a:stretch/>
        </p:blipFill>
        <p:spPr bwMode="auto">
          <a:xfrm>
            <a:off x="3948003" y="128587"/>
            <a:ext cx="8132238" cy="59572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48047D-301E-2927-EFAA-9B34C914EF1F}"/>
              </a:ext>
            </a:extLst>
          </p:cNvPr>
          <p:cNvSpPr txBox="1"/>
          <p:nvPr/>
        </p:nvSpPr>
        <p:spPr>
          <a:xfrm>
            <a:off x="235673" y="1043082"/>
            <a:ext cx="88493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28/11/24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 Conall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07/10/24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Rainfall </a:t>
            </a: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04/10/24</a:t>
            </a: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03/10/24</a:t>
            </a: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02/10/24</a:t>
            </a: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01/10/24</a:t>
            </a: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30/09/24</a:t>
            </a: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24/09/24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13/03/24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A14 Groundwater Flooding</a:t>
            </a: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07/03/24</a:t>
            </a: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06/03/24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09/01/24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 Henck</a:t>
            </a: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08/01/24</a:t>
            </a: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06/01/24</a:t>
            </a:r>
          </a:p>
          <a:p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05/01/24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604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2C36C05-3B4F-CB64-0E28-15EF44A9A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33" t="6491" r="38843" b="49628"/>
          <a:stretch/>
        </p:blipFill>
        <p:spPr bwMode="auto">
          <a:xfrm>
            <a:off x="212828" y="162188"/>
            <a:ext cx="5782930" cy="3413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AED047A-DB46-30A0-4112-991987CF8E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80" t="23126" r="46809" b="66618"/>
          <a:stretch/>
        </p:blipFill>
        <p:spPr bwMode="auto">
          <a:xfrm>
            <a:off x="204498" y="3799096"/>
            <a:ext cx="11783003" cy="21719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0CADB-5298-1723-761B-FDA31784D1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65" t="10999" r="45886" b="56533"/>
          <a:stretch/>
        </p:blipFill>
        <p:spPr bwMode="auto">
          <a:xfrm>
            <a:off x="6196242" y="162188"/>
            <a:ext cx="5782930" cy="3413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6764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0F1304C-74CD-F09E-DE47-8EDCB49C7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00" t="9866" r="55462" b="51186"/>
          <a:stretch/>
        </p:blipFill>
        <p:spPr bwMode="auto">
          <a:xfrm>
            <a:off x="6448472" y="250784"/>
            <a:ext cx="5522986" cy="6421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6" name="Picture 4" descr="storm bella met office weather warning boxing day">
            <a:extLst>
              <a:ext uri="{FF2B5EF4-FFF2-40B4-BE49-F238E27FC236}">
                <a16:creationId xmlns:a16="http://schemas.microsoft.com/office/drawing/2014/main" id="{3BA89AFD-FDF0-7B25-0330-738D4A3F8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1" t="7239" r="2311" b="7994"/>
          <a:stretch/>
        </p:blipFill>
        <p:spPr bwMode="auto">
          <a:xfrm>
            <a:off x="220542" y="250784"/>
            <a:ext cx="5875458" cy="629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043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0E451-3156-42B3-41C1-F3364E876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1CC9ECE-1F96-BE55-A39D-9FCEBD4336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00" t="9866" r="55462" b="51186"/>
          <a:stretch/>
        </p:blipFill>
        <p:spPr bwMode="auto">
          <a:xfrm>
            <a:off x="6448472" y="250784"/>
            <a:ext cx="5522986" cy="64217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DC946C-2664-5E7E-8059-36B1620F90F4}"/>
              </a:ext>
            </a:extLst>
          </p:cNvPr>
          <p:cNvSpPr txBox="1"/>
          <p:nvPr/>
        </p:nvSpPr>
        <p:spPr>
          <a:xfrm>
            <a:off x="220542" y="2048662"/>
            <a:ext cx="62117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Flood Warnings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Flood Alerts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Buckden Marina access flooded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A14 Thrapston &gt; Brampton closed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 ^30%</a:t>
            </a:r>
          </a:p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Flooded Care Home</a:t>
            </a:r>
          </a:p>
          <a:p>
            <a:endParaRPr lang="en-GB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064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79BC878-59BB-E5BF-FF16-3956D2B6DB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608" t="8203" r="1879" b="27808"/>
          <a:stretch/>
        </p:blipFill>
        <p:spPr bwMode="auto">
          <a:xfrm>
            <a:off x="1056132" y="419417"/>
            <a:ext cx="4191000" cy="6019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1104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78DEE3E-F387-1A33-B72E-20DC9EAA5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C4E0A38-697A-179E-60C5-6622C8E502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608" t="8203" r="1879" b="27808"/>
          <a:stretch/>
        </p:blipFill>
        <p:spPr bwMode="auto">
          <a:xfrm>
            <a:off x="1056132" y="419417"/>
            <a:ext cx="4191000" cy="6019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B50BFAF-781E-C04B-1341-D6B67F31C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189" t="7124" r="3391" b="23206"/>
          <a:stretch/>
        </p:blipFill>
        <p:spPr bwMode="auto">
          <a:xfrm>
            <a:off x="6683122" y="419417"/>
            <a:ext cx="4241390" cy="6019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85501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263</Words>
  <Application>Microsoft Macintosh PowerPoint</Application>
  <PresentationFormat>Widescreen</PresentationFormat>
  <Paragraphs>83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Roboto slab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East of England Ambulance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Jamie Fountain</dc:creator>
  <cp:lastModifiedBy>Louise Elstow</cp:lastModifiedBy>
  <cp:revision>2</cp:revision>
  <dcterms:created xsi:type="dcterms:W3CDTF">2025-05-22T10:57:36Z</dcterms:created>
  <dcterms:modified xsi:type="dcterms:W3CDTF">2025-06-19T16:42:52Z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ef898fa-3fce-4d74-9725-389923a9bcb4_Enabled">
    <vt:lpwstr>true</vt:lpwstr>
  </property>
  <property fmtid="{D5CDD505-2E9C-101B-9397-08002B2CF9AE}" pid="3" name="MSIP_Label_0ef898fa-3fce-4d74-9725-389923a9bcb4_SetDate">
    <vt:lpwstr>2025-05-22T11:58:38Z</vt:lpwstr>
  </property>
  <property fmtid="{D5CDD505-2E9C-101B-9397-08002B2CF9AE}" pid="4" name="MSIP_Label_0ef898fa-3fce-4d74-9725-389923a9bcb4_Method">
    <vt:lpwstr>Standard</vt:lpwstr>
  </property>
  <property fmtid="{D5CDD505-2E9C-101B-9397-08002B2CF9AE}" pid="5" name="MSIP_Label_0ef898fa-3fce-4d74-9725-389923a9bcb4_Name">
    <vt:lpwstr>defa4170-0d19-0005-0003-bc88714345d2</vt:lpwstr>
  </property>
  <property fmtid="{D5CDD505-2E9C-101B-9397-08002B2CF9AE}" pid="6" name="MSIP_Label_0ef898fa-3fce-4d74-9725-389923a9bcb4_SiteId">
    <vt:lpwstr>5a17173c-77af-4977-993d-e1f8ba59ef5f</vt:lpwstr>
  </property>
  <property fmtid="{D5CDD505-2E9C-101B-9397-08002B2CF9AE}" pid="7" name="MSIP_Label_0ef898fa-3fce-4d74-9725-389923a9bcb4_ActionId">
    <vt:lpwstr>7a273aed-0e32-493b-b6fc-c25a369f5c31</vt:lpwstr>
  </property>
  <property fmtid="{D5CDD505-2E9C-101B-9397-08002B2CF9AE}" pid="8" name="MSIP_Label_0ef898fa-3fce-4d74-9725-389923a9bcb4_ContentBits">
    <vt:lpwstr>0</vt:lpwstr>
  </property>
  <property fmtid="{D5CDD505-2E9C-101B-9397-08002B2CF9AE}" pid="9" name="MSIP_Label_0ef898fa-3fce-4d74-9725-389923a9bcb4_Tag">
    <vt:lpwstr>10, 3, 0, 1</vt:lpwstr>
  </property>
</Properties>
</file>