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011" r:id="rId3"/>
    <p:sldId id="27996" r:id="rId4"/>
    <p:sldId id="27954" r:id="rId5"/>
    <p:sldId id="293" r:id="rId6"/>
    <p:sldId id="294" r:id="rId7"/>
    <p:sldId id="27994" r:id="rId8"/>
    <p:sldId id="27987" r:id="rId9"/>
    <p:sldId id="27988" r:id="rId10"/>
    <p:sldId id="27975" r:id="rId11"/>
    <p:sldId id="27968" r:id="rId12"/>
    <p:sldId id="27969" r:id="rId13"/>
    <p:sldId id="27974" r:id="rId14"/>
    <p:sldId id="28008" r:id="rId15"/>
    <p:sldId id="27960" r:id="rId16"/>
    <p:sldId id="27961" r:id="rId17"/>
    <p:sldId id="27962" r:id="rId18"/>
    <p:sldId id="28005" r:id="rId19"/>
    <p:sldId id="27997" r:id="rId20"/>
    <p:sldId id="28006" r:id="rId21"/>
    <p:sldId id="28004" r:id="rId22"/>
    <p:sldId id="27999" r:id="rId23"/>
    <p:sldId id="27989" r:id="rId24"/>
    <p:sldId id="259" r:id="rId25"/>
    <p:sldId id="262" r:id="rId26"/>
    <p:sldId id="28007" r:id="rId27"/>
    <p:sldId id="322" r:id="rId28"/>
    <p:sldId id="280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4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76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Graph to show the number of water incidents by month from 2015 to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'[YASBI-974 - AMPDS Code 14 Responses updated March 25.xlsb]AMPDS Code 14'!$AH$14</c:f>
              <c:strCache>
                <c:ptCount val="1"/>
                <c:pt idx="0">
                  <c:v>Number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'[YASBI-974 - AMPDS Code 14 Responses updated March 25.xlsb]AMPDS Code 14'!$AG$15:$AG$129</c:f>
              <c:numCache>
                <c:formatCode>mmm\ yy</c:formatCode>
                <c:ptCount val="115"/>
                <c:pt idx="0">
                  <c:v>42309</c:v>
                </c:pt>
                <c:pt idx="1">
                  <c:v>42339</c:v>
                </c:pt>
                <c:pt idx="2">
                  <c:v>42370</c:v>
                </c:pt>
                <c:pt idx="3">
                  <c:v>42401</c:v>
                </c:pt>
                <c:pt idx="4">
                  <c:v>42430</c:v>
                </c:pt>
                <c:pt idx="5">
                  <c:v>42461</c:v>
                </c:pt>
                <c:pt idx="6">
                  <c:v>42491</c:v>
                </c:pt>
                <c:pt idx="7">
                  <c:v>42522</c:v>
                </c:pt>
                <c:pt idx="8">
                  <c:v>42552</c:v>
                </c:pt>
                <c:pt idx="9">
                  <c:v>42583</c:v>
                </c:pt>
                <c:pt idx="10">
                  <c:v>42614</c:v>
                </c:pt>
                <c:pt idx="11">
                  <c:v>42644</c:v>
                </c:pt>
                <c:pt idx="12">
                  <c:v>42675</c:v>
                </c:pt>
                <c:pt idx="13">
                  <c:v>42705</c:v>
                </c:pt>
                <c:pt idx="14">
                  <c:v>42736</c:v>
                </c:pt>
                <c:pt idx="15">
                  <c:v>42767</c:v>
                </c:pt>
                <c:pt idx="16">
                  <c:v>42795</c:v>
                </c:pt>
                <c:pt idx="17">
                  <c:v>42826</c:v>
                </c:pt>
                <c:pt idx="18">
                  <c:v>42856</c:v>
                </c:pt>
                <c:pt idx="19">
                  <c:v>42887</c:v>
                </c:pt>
                <c:pt idx="20">
                  <c:v>42917</c:v>
                </c:pt>
                <c:pt idx="21">
                  <c:v>42948</c:v>
                </c:pt>
                <c:pt idx="22">
                  <c:v>42979</c:v>
                </c:pt>
                <c:pt idx="23">
                  <c:v>43009</c:v>
                </c:pt>
                <c:pt idx="24">
                  <c:v>43040</c:v>
                </c:pt>
                <c:pt idx="25">
                  <c:v>43070</c:v>
                </c:pt>
                <c:pt idx="26">
                  <c:v>43101</c:v>
                </c:pt>
                <c:pt idx="27">
                  <c:v>43132</c:v>
                </c:pt>
                <c:pt idx="28">
                  <c:v>43160</c:v>
                </c:pt>
                <c:pt idx="29">
                  <c:v>43191</c:v>
                </c:pt>
                <c:pt idx="30">
                  <c:v>43221</c:v>
                </c:pt>
                <c:pt idx="31">
                  <c:v>43252</c:v>
                </c:pt>
                <c:pt idx="32">
                  <c:v>43282</c:v>
                </c:pt>
                <c:pt idx="33">
                  <c:v>43313</c:v>
                </c:pt>
                <c:pt idx="34">
                  <c:v>43344</c:v>
                </c:pt>
                <c:pt idx="35">
                  <c:v>43374</c:v>
                </c:pt>
                <c:pt idx="36">
                  <c:v>43405</c:v>
                </c:pt>
                <c:pt idx="37">
                  <c:v>43435</c:v>
                </c:pt>
                <c:pt idx="38">
                  <c:v>43466</c:v>
                </c:pt>
                <c:pt idx="39">
                  <c:v>43497</c:v>
                </c:pt>
                <c:pt idx="40">
                  <c:v>43525</c:v>
                </c:pt>
                <c:pt idx="41">
                  <c:v>43556</c:v>
                </c:pt>
                <c:pt idx="42">
                  <c:v>43586</c:v>
                </c:pt>
                <c:pt idx="43">
                  <c:v>43617</c:v>
                </c:pt>
                <c:pt idx="44">
                  <c:v>43647</c:v>
                </c:pt>
                <c:pt idx="45">
                  <c:v>43678</c:v>
                </c:pt>
                <c:pt idx="46">
                  <c:v>43709</c:v>
                </c:pt>
                <c:pt idx="47">
                  <c:v>43739</c:v>
                </c:pt>
                <c:pt idx="48">
                  <c:v>43770</c:v>
                </c:pt>
                <c:pt idx="49">
                  <c:v>43800</c:v>
                </c:pt>
                <c:pt idx="50">
                  <c:v>43831</c:v>
                </c:pt>
                <c:pt idx="51">
                  <c:v>43862</c:v>
                </c:pt>
                <c:pt idx="52">
                  <c:v>43891</c:v>
                </c:pt>
                <c:pt idx="53">
                  <c:v>43922</c:v>
                </c:pt>
                <c:pt idx="54">
                  <c:v>43952</c:v>
                </c:pt>
                <c:pt idx="55">
                  <c:v>43983</c:v>
                </c:pt>
                <c:pt idx="56">
                  <c:v>44013</c:v>
                </c:pt>
                <c:pt idx="57">
                  <c:v>44044</c:v>
                </c:pt>
                <c:pt idx="58">
                  <c:v>44075</c:v>
                </c:pt>
                <c:pt idx="59">
                  <c:v>44105</c:v>
                </c:pt>
                <c:pt idx="60">
                  <c:v>44136</c:v>
                </c:pt>
                <c:pt idx="61">
                  <c:v>44166</c:v>
                </c:pt>
                <c:pt idx="62">
                  <c:v>44197</c:v>
                </c:pt>
                <c:pt idx="63">
                  <c:v>44228</c:v>
                </c:pt>
                <c:pt idx="64">
                  <c:v>44256</c:v>
                </c:pt>
                <c:pt idx="65">
                  <c:v>44287</c:v>
                </c:pt>
                <c:pt idx="66">
                  <c:v>44317</c:v>
                </c:pt>
                <c:pt idx="67">
                  <c:v>44348</c:v>
                </c:pt>
                <c:pt idx="68">
                  <c:v>44378</c:v>
                </c:pt>
                <c:pt idx="69">
                  <c:v>44409</c:v>
                </c:pt>
                <c:pt idx="70">
                  <c:v>44440</c:v>
                </c:pt>
                <c:pt idx="71">
                  <c:v>44470</c:v>
                </c:pt>
                <c:pt idx="72">
                  <c:v>44501</c:v>
                </c:pt>
                <c:pt idx="73">
                  <c:v>44531</c:v>
                </c:pt>
                <c:pt idx="74">
                  <c:v>44562</c:v>
                </c:pt>
                <c:pt idx="75">
                  <c:v>44593</c:v>
                </c:pt>
                <c:pt idx="76">
                  <c:v>44621</c:v>
                </c:pt>
                <c:pt idx="77">
                  <c:v>44652</c:v>
                </c:pt>
                <c:pt idx="78">
                  <c:v>44682</c:v>
                </c:pt>
                <c:pt idx="79">
                  <c:v>44713</c:v>
                </c:pt>
                <c:pt idx="80">
                  <c:v>44743</c:v>
                </c:pt>
                <c:pt idx="81">
                  <c:v>44774</c:v>
                </c:pt>
                <c:pt idx="82">
                  <c:v>44805</c:v>
                </c:pt>
                <c:pt idx="83">
                  <c:v>44835</c:v>
                </c:pt>
                <c:pt idx="84">
                  <c:v>44866</c:v>
                </c:pt>
                <c:pt idx="85">
                  <c:v>44896</c:v>
                </c:pt>
                <c:pt idx="86">
                  <c:v>44927</c:v>
                </c:pt>
                <c:pt idx="87">
                  <c:v>44958</c:v>
                </c:pt>
                <c:pt idx="88">
                  <c:v>44986</c:v>
                </c:pt>
                <c:pt idx="89">
                  <c:v>45017</c:v>
                </c:pt>
                <c:pt idx="90">
                  <c:v>45047</c:v>
                </c:pt>
                <c:pt idx="91">
                  <c:v>45078</c:v>
                </c:pt>
                <c:pt idx="92">
                  <c:v>45108</c:v>
                </c:pt>
                <c:pt idx="93">
                  <c:v>45139</c:v>
                </c:pt>
                <c:pt idx="94">
                  <c:v>45170</c:v>
                </c:pt>
                <c:pt idx="95">
                  <c:v>45200</c:v>
                </c:pt>
                <c:pt idx="96">
                  <c:v>45231</c:v>
                </c:pt>
                <c:pt idx="97">
                  <c:v>45261</c:v>
                </c:pt>
                <c:pt idx="98">
                  <c:v>45292</c:v>
                </c:pt>
                <c:pt idx="99">
                  <c:v>45323</c:v>
                </c:pt>
                <c:pt idx="100">
                  <c:v>45352</c:v>
                </c:pt>
                <c:pt idx="101">
                  <c:v>45383</c:v>
                </c:pt>
                <c:pt idx="102">
                  <c:v>45413</c:v>
                </c:pt>
                <c:pt idx="103">
                  <c:v>45444</c:v>
                </c:pt>
                <c:pt idx="104">
                  <c:v>45474</c:v>
                </c:pt>
                <c:pt idx="105">
                  <c:v>45505</c:v>
                </c:pt>
                <c:pt idx="106">
                  <c:v>45536</c:v>
                </c:pt>
                <c:pt idx="107">
                  <c:v>45566</c:v>
                </c:pt>
                <c:pt idx="108">
                  <c:v>45597</c:v>
                </c:pt>
                <c:pt idx="109">
                  <c:v>45627</c:v>
                </c:pt>
                <c:pt idx="110">
                  <c:v>45658</c:v>
                </c:pt>
                <c:pt idx="111">
                  <c:v>45689</c:v>
                </c:pt>
                <c:pt idx="112">
                  <c:v>45717</c:v>
                </c:pt>
                <c:pt idx="113">
                  <c:v>45748</c:v>
                </c:pt>
                <c:pt idx="114">
                  <c:v>45778</c:v>
                </c:pt>
              </c:numCache>
            </c:numRef>
          </c:cat>
          <c:val>
            <c:numRef>
              <c:f>'[YASBI-974 - AMPDS Code 14 Responses updated March 25.xlsb]AMPDS Code 14'!$AH$15:$AH$129</c:f>
              <c:numCache>
                <c:formatCode>General</c:formatCode>
                <c:ptCount val="115"/>
                <c:pt idx="0">
                  <c:v>17</c:v>
                </c:pt>
                <c:pt idx="1">
                  <c:v>16</c:v>
                </c:pt>
                <c:pt idx="2">
                  <c:v>12</c:v>
                </c:pt>
                <c:pt idx="3">
                  <c:v>19</c:v>
                </c:pt>
                <c:pt idx="4">
                  <c:v>14</c:v>
                </c:pt>
                <c:pt idx="5">
                  <c:v>14</c:v>
                </c:pt>
                <c:pt idx="6">
                  <c:v>19</c:v>
                </c:pt>
                <c:pt idx="7">
                  <c:v>19</c:v>
                </c:pt>
                <c:pt idx="8">
                  <c:v>36</c:v>
                </c:pt>
                <c:pt idx="9">
                  <c:v>30</c:v>
                </c:pt>
                <c:pt idx="10">
                  <c:v>14</c:v>
                </c:pt>
                <c:pt idx="11">
                  <c:v>24</c:v>
                </c:pt>
                <c:pt idx="12">
                  <c:v>11</c:v>
                </c:pt>
                <c:pt idx="13">
                  <c:v>20</c:v>
                </c:pt>
                <c:pt idx="14">
                  <c:v>15</c:v>
                </c:pt>
                <c:pt idx="15">
                  <c:v>20</c:v>
                </c:pt>
                <c:pt idx="16">
                  <c:v>28</c:v>
                </c:pt>
                <c:pt idx="17">
                  <c:v>21</c:v>
                </c:pt>
                <c:pt idx="18">
                  <c:v>23</c:v>
                </c:pt>
                <c:pt idx="19">
                  <c:v>27</c:v>
                </c:pt>
                <c:pt idx="20">
                  <c:v>27</c:v>
                </c:pt>
                <c:pt idx="21">
                  <c:v>20</c:v>
                </c:pt>
                <c:pt idx="22">
                  <c:v>21</c:v>
                </c:pt>
                <c:pt idx="23">
                  <c:v>23</c:v>
                </c:pt>
                <c:pt idx="24">
                  <c:v>20</c:v>
                </c:pt>
                <c:pt idx="25">
                  <c:v>16</c:v>
                </c:pt>
                <c:pt idx="26">
                  <c:v>15</c:v>
                </c:pt>
                <c:pt idx="27">
                  <c:v>14</c:v>
                </c:pt>
                <c:pt idx="28">
                  <c:v>24</c:v>
                </c:pt>
                <c:pt idx="29">
                  <c:v>25</c:v>
                </c:pt>
                <c:pt idx="30">
                  <c:v>27</c:v>
                </c:pt>
                <c:pt idx="31">
                  <c:v>32</c:v>
                </c:pt>
                <c:pt idx="32">
                  <c:v>29</c:v>
                </c:pt>
                <c:pt idx="33">
                  <c:v>31</c:v>
                </c:pt>
                <c:pt idx="34">
                  <c:v>17</c:v>
                </c:pt>
                <c:pt idx="35">
                  <c:v>18</c:v>
                </c:pt>
                <c:pt idx="36">
                  <c:v>15</c:v>
                </c:pt>
                <c:pt idx="37">
                  <c:v>20</c:v>
                </c:pt>
                <c:pt idx="38">
                  <c:v>18</c:v>
                </c:pt>
                <c:pt idx="39">
                  <c:v>19</c:v>
                </c:pt>
                <c:pt idx="40">
                  <c:v>30</c:v>
                </c:pt>
                <c:pt idx="41">
                  <c:v>32</c:v>
                </c:pt>
                <c:pt idx="42">
                  <c:v>24</c:v>
                </c:pt>
                <c:pt idx="43">
                  <c:v>24</c:v>
                </c:pt>
                <c:pt idx="44">
                  <c:v>41</c:v>
                </c:pt>
                <c:pt idx="45">
                  <c:v>33</c:v>
                </c:pt>
                <c:pt idx="46">
                  <c:v>27</c:v>
                </c:pt>
                <c:pt idx="47">
                  <c:v>24</c:v>
                </c:pt>
                <c:pt idx="48">
                  <c:v>26</c:v>
                </c:pt>
                <c:pt idx="49">
                  <c:v>24</c:v>
                </c:pt>
                <c:pt idx="50">
                  <c:v>21</c:v>
                </c:pt>
                <c:pt idx="51">
                  <c:v>25</c:v>
                </c:pt>
                <c:pt idx="52">
                  <c:v>17</c:v>
                </c:pt>
                <c:pt idx="53">
                  <c:v>14</c:v>
                </c:pt>
                <c:pt idx="54">
                  <c:v>32</c:v>
                </c:pt>
                <c:pt idx="55">
                  <c:v>31</c:v>
                </c:pt>
                <c:pt idx="56">
                  <c:v>36</c:v>
                </c:pt>
                <c:pt idx="57">
                  <c:v>40</c:v>
                </c:pt>
                <c:pt idx="58">
                  <c:v>25</c:v>
                </c:pt>
                <c:pt idx="59">
                  <c:v>26</c:v>
                </c:pt>
                <c:pt idx="60">
                  <c:v>14</c:v>
                </c:pt>
                <c:pt idx="61">
                  <c:v>14</c:v>
                </c:pt>
                <c:pt idx="62">
                  <c:v>24</c:v>
                </c:pt>
                <c:pt idx="63">
                  <c:v>23</c:v>
                </c:pt>
                <c:pt idx="64">
                  <c:v>24</c:v>
                </c:pt>
                <c:pt idx="65">
                  <c:v>17</c:v>
                </c:pt>
                <c:pt idx="66">
                  <c:v>35</c:v>
                </c:pt>
                <c:pt idx="67">
                  <c:v>35</c:v>
                </c:pt>
                <c:pt idx="68">
                  <c:v>47</c:v>
                </c:pt>
                <c:pt idx="69">
                  <c:v>33</c:v>
                </c:pt>
                <c:pt idx="70">
                  <c:v>20</c:v>
                </c:pt>
                <c:pt idx="71">
                  <c:v>11</c:v>
                </c:pt>
                <c:pt idx="72">
                  <c:v>20</c:v>
                </c:pt>
                <c:pt idx="73">
                  <c:v>17</c:v>
                </c:pt>
                <c:pt idx="74">
                  <c:v>21</c:v>
                </c:pt>
                <c:pt idx="75">
                  <c:v>16</c:v>
                </c:pt>
                <c:pt idx="76">
                  <c:v>18</c:v>
                </c:pt>
                <c:pt idx="77">
                  <c:v>22</c:v>
                </c:pt>
                <c:pt idx="78">
                  <c:v>32</c:v>
                </c:pt>
                <c:pt idx="79">
                  <c:v>37</c:v>
                </c:pt>
                <c:pt idx="80">
                  <c:v>27</c:v>
                </c:pt>
                <c:pt idx="81">
                  <c:v>44</c:v>
                </c:pt>
                <c:pt idx="82">
                  <c:v>21</c:v>
                </c:pt>
                <c:pt idx="83">
                  <c:v>14</c:v>
                </c:pt>
                <c:pt idx="84">
                  <c:v>27</c:v>
                </c:pt>
                <c:pt idx="85">
                  <c:v>22</c:v>
                </c:pt>
                <c:pt idx="86">
                  <c:v>20</c:v>
                </c:pt>
                <c:pt idx="87">
                  <c:v>30</c:v>
                </c:pt>
                <c:pt idx="88">
                  <c:v>22</c:v>
                </c:pt>
                <c:pt idx="89">
                  <c:v>28</c:v>
                </c:pt>
                <c:pt idx="90">
                  <c:v>33</c:v>
                </c:pt>
                <c:pt idx="91">
                  <c:v>34</c:v>
                </c:pt>
                <c:pt idx="92">
                  <c:v>30</c:v>
                </c:pt>
                <c:pt idx="93">
                  <c:v>39</c:v>
                </c:pt>
                <c:pt idx="94">
                  <c:v>29</c:v>
                </c:pt>
                <c:pt idx="95">
                  <c:v>38</c:v>
                </c:pt>
                <c:pt idx="96">
                  <c:v>23</c:v>
                </c:pt>
                <c:pt idx="97">
                  <c:v>34</c:v>
                </c:pt>
                <c:pt idx="98">
                  <c:v>29</c:v>
                </c:pt>
                <c:pt idx="99">
                  <c:v>19</c:v>
                </c:pt>
                <c:pt idx="100">
                  <c:v>32</c:v>
                </c:pt>
                <c:pt idx="101">
                  <c:v>30</c:v>
                </c:pt>
                <c:pt idx="102">
                  <c:v>40</c:v>
                </c:pt>
                <c:pt idx="103">
                  <c:v>41</c:v>
                </c:pt>
                <c:pt idx="104">
                  <c:v>34</c:v>
                </c:pt>
                <c:pt idx="105">
                  <c:v>35</c:v>
                </c:pt>
                <c:pt idx="106">
                  <c:v>34</c:v>
                </c:pt>
                <c:pt idx="107">
                  <c:v>32</c:v>
                </c:pt>
                <c:pt idx="108">
                  <c:v>35</c:v>
                </c:pt>
                <c:pt idx="109">
                  <c:v>37</c:v>
                </c:pt>
                <c:pt idx="110">
                  <c:v>35</c:v>
                </c:pt>
                <c:pt idx="111">
                  <c:v>29</c:v>
                </c:pt>
                <c:pt idx="112">
                  <c:v>36</c:v>
                </c:pt>
                <c:pt idx="113">
                  <c:v>35</c:v>
                </c:pt>
                <c:pt idx="11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78-4C3A-A25E-A8E7D061F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7235055"/>
        <c:axId val="2081700271"/>
      </c:lineChart>
      <c:dateAx>
        <c:axId val="1707235055"/>
        <c:scaling>
          <c:orientation val="minMax"/>
        </c:scaling>
        <c:delete val="0"/>
        <c:axPos val="b"/>
        <c:numFmt formatCode="mmm\ 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1700271"/>
        <c:crosses val="autoZero"/>
        <c:auto val="1"/>
        <c:lblOffset val="100"/>
        <c:baseTimeUnit val="months"/>
      </c:dateAx>
      <c:valAx>
        <c:axId val="2081700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235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B43D5-B538-4D06-B953-CD25EB9F8E4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494324-BAD1-403B-BE78-9C038B4722D0}">
      <dgm:prSet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2400" dirty="0"/>
            <a:t>Surface water</a:t>
          </a:r>
          <a:endParaRPr lang="en-US" sz="2400" dirty="0"/>
        </a:p>
      </dgm:t>
    </dgm:pt>
    <dgm:pt modelId="{1FA2B554-9442-445D-8B34-DABC8DF2B6B9}" type="parTrans" cxnId="{61005887-8B31-4ED5-BA2D-544D61422B99}">
      <dgm:prSet/>
      <dgm:spPr/>
      <dgm:t>
        <a:bodyPr/>
        <a:lstStyle/>
        <a:p>
          <a:endParaRPr lang="en-US" sz="2000"/>
        </a:p>
      </dgm:t>
    </dgm:pt>
    <dgm:pt modelId="{6BBA52D6-83F6-4397-8DFE-38A697CEA42B}" type="sibTrans" cxnId="{61005887-8B31-4ED5-BA2D-544D61422B99}">
      <dgm:prSet/>
      <dgm:spPr/>
      <dgm:t>
        <a:bodyPr/>
        <a:lstStyle/>
        <a:p>
          <a:endParaRPr lang="en-US" sz="2000"/>
        </a:p>
      </dgm:t>
    </dgm:pt>
    <dgm:pt modelId="{3261A848-5476-48F7-9332-0F7F463171C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2400" dirty="0"/>
            <a:t>River</a:t>
          </a:r>
          <a:r>
            <a:rPr lang="en-GB" sz="2000" dirty="0"/>
            <a:t> </a:t>
          </a:r>
          <a:endParaRPr lang="en-US" sz="2000" dirty="0"/>
        </a:p>
      </dgm:t>
    </dgm:pt>
    <dgm:pt modelId="{EFFF41EB-5D32-4F29-909E-55BFEDE3A8AA}" type="parTrans" cxnId="{05510895-8275-49CB-9791-78DAC6CE66C9}">
      <dgm:prSet/>
      <dgm:spPr/>
      <dgm:t>
        <a:bodyPr/>
        <a:lstStyle/>
        <a:p>
          <a:endParaRPr lang="en-US" sz="2000"/>
        </a:p>
      </dgm:t>
    </dgm:pt>
    <dgm:pt modelId="{C483E176-2C1F-4879-963A-18E1A7DE389A}" type="sibTrans" cxnId="{05510895-8275-49CB-9791-78DAC6CE66C9}">
      <dgm:prSet/>
      <dgm:spPr/>
      <dgm:t>
        <a:bodyPr/>
        <a:lstStyle/>
        <a:p>
          <a:endParaRPr lang="en-US" sz="2000"/>
        </a:p>
      </dgm:t>
    </dgm:pt>
    <dgm:pt modelId="{C2001898-37A5-433A-AFDB-3FF072EEA17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dirty="0"/>
            <a:t>Canal</a:t>
          </a:r>
          <a:endParaRPr lang="en-US" sz="2000" dirty="0"/>
        </a:p>
      </dgm:t>
    </dgm:pt>
    <dgm:pt modelId="{E328AE9B-9B52-4187-9576-9C55E81754B3}" type="parTrans" cxnId="{E9B2CA6A-581A-42EC-B43C-C9B3DE90F544}">
      <dgm:prSet/>
      <dgm:spPr/>
      <dgm:t>
        <a:bodyPr/>
        <a:lstStyle/>
        <a:p>
          <a:endParaRPr lang="en-US" sz="2000"/>
        </a:p>
      </dgm:t>
    </dgm:pt>
    <dgm:pt modelId="{A28BAC1F-A993-4651-8BEB-8773C634274A}" type="sibTrans" cxnId="{E9B2CA6A-581A-42EC-B43C-C9B3DE90F544}">
      <dgm:prSet/>
      <dgm:spPr/>
      <dgm:t>
        <a:bodyPr/>
        <a:lstStyle/>
        <a:p>
          <a:endParaRPr lang="en-US" sz="2000"/>
        </a:p>
      </dgm:t>
    </dgm:pt>
    <dgm:pt modelId="{50CA1562-E168-4521-8858-DB16C0FA8B05}">
      <dgm:prSet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2400" dirty="0"/>
            <a:t>Groundwater</a:t>
          </a:r>
          <a:endParaRPr lang="en-US" sz="2000" dirty="0"/>
        </a:p>
      </dgm:t>
    </dgm:pt>
    <dgm:pt modelId="{572260D9-18D9-4D84-B84E-94CD98BED464}" type="parTrans" cxnId="{42461D8F-86FB-4C90-AAF2-99793A6D2139}">
      <dgm:prSet/>
      <dgm:spPr/>
      <dgm:t>
        <a:bodyPr/>
        <a:lstStyle/>
        <a:p>
          <a:endParaRPr lang="en-US" sz="2000"/>
        </a:p>
      </dgm:t>
    </dgm:pt>
    <dgm:pt modelId="{84F43F1B-E057-4845-9DF5-379DC4FF4012}" type="sibTrans" cxnId="{42461D8F-86FB-4C90-AAF2-99793A6D2139}">
      <dgm:prSet/>
      <dgm:spPr/>
      <dgm:t>
        <a:bodyPr/>
        <a:lstStyle/>
        <a:p>
          <a:endParaRPr lang="en-US" sz="2000"/>
        </a:p>
      </dgm:t>
    </dgm:pt>
    <dgm:pt modelId="{BEA25587-2339-4F82-A775-FC2E4124A065}">
      <dgm:prSet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GB" sz="2400" dirty="0"/>
            <a:t>Reservoir</a:t>
          </a:r>
          <a:endParaRPr lang="en-US" sz="2400" dirty="0"/>
        </a:p>
      </dgm:t>
    </dgm:pt>
    <dgm:pt modelId="{E6094879-7373-4216-8AF9-5DA929DA5B62}" type="parTrans" cxnId="{497CBFFF-7AF2-45B5-8EF3-147226935991}">
      <dgm:prSet/>
      <dgm:spPr/>
      <dgm:t>
        <a:bodyPr/>
        <a:lstStyle/>
        <a:p>
          <a:endParaRPr lang="en-US" sz="2000"/>
        </a:p>
      </dgm:t>
    </dgm:pt>
    <dgm:pt modelId="{2294F664-BD87-4743-A95F-B99CBF91F7ED}" type="sibTrans" cxnId="{497CBFFF-7AF2-45B5-8EF3-147226935991}">
      <dgm:prSet/>
      <dgm:spPr/>
      <dgm:t>
        <a:bodyPr/>
        <a:lstStyle/>
        <a:p>
          <a:endParaRPr lang="en-US" sz="2000"/>
        </a:p>
      </dgm:t>
    </dgm:pt>
    <dgm:pt modelId="{14BF8675-B602-44D9-8666-91ED6F26FC0E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dirty="0"/>
            <a:t>Storm surge</a:t>
          </a:r>
          <a:endParaRPr lang="en-US" sz="2400" dirty="0"/>
        </a:p>
      </dgm:t>
    </dgm:pt>
    <dgm:pt modelId="{6110D11F-1CA4-4C52-88AF-F6AD2DB25823}" type="parTrans" cxnId="{F3FE735D-2C56-4755-8D56-98ACDCE56FF6}">
      <dgm:prSet/>
      <dgm:spPr/>
      <dgm:t>
        <a:bodyPr/>
        <a:lstStyle/>
        <a:p>
          <a:endParaRPr lang="en-US" sz="2000"/>
        </a:p>
      </dgm:t>
    </dgm:pt>
    <dgm:pt modelId="{2CD59F24-6682-4CEB-BD97-34B22E7A9A17}" type="sibTrans" cxnId="{F3FE735D-2C56-4755-8D56-98ACDCE56FF6}">
      <dgm:prSet/>
      <dgm:spPr/>
      <dgm:t>
        <a:bodyPr/>
        <a:lstStyle/>
        <a:p>
          <a:endParaRPr lang="en-US" sz="2000"/>
        </a:p>
      </dgm:t>
    </dgm:pt>
    <dgm:pt modelId="{91522CBF-4638-4D95-A7B4-D54A497C8739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2400" dirty="0"/>
            <a:t>Snow melt</a:t>
          </a:r>
          <a:endParaRPr lang="en-US" sz="2400" dirty="0"/>
        </a:p>
      </dgm:t>
    </dgm:pt>
    <dgm:pt modelId="{93AEEC83-B9FA-4085-AB69-F8D85FFAFD1C}" type="parTrans" cxnId="{3ABA0C32-86C8-4157-8A2A-B9F93134150E}">
      <dgm:prSet/>
      <dgm:spPr/>
      <dgm:t>
        <a:bodyPr/>
        <a:lstStyle/>
        <a:p>
          <a:endParaRPr lang="en-US" sz="2000"/>
        </a:p>
      </dgm:t>
    </dgm:pt>
    <dgm:pt modelId="{EB70B11D-B512-4435-99AC-D8E32F290004}" type="sibTrans" cxnId="{3ABA0C32-86C8-4157-8A2A-B9F93134150E}">
      <dgm:prSet/>
      <dgm:spPr/>
      <dgm:t>
        <a:bodyPr/>
        <a:lstStyle/>
        <a:p>
          <a:endParaRPr lang="en-US" sz="2000"/>
        </a:p>
      </dgm:t>
    </dgm:pt>
    <dgm:pt modelId="{A41CA56F-0919-4398-AADB-0D3125D5350C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sz="2400" dirty="0"/>
            <a:t>Flash flood</a:t>
          </a:r>
          <a:endParaRPr lang="en-US" sz="2400" dirty="0"/>
        </a:p>
      </dgm:t>
    </dgm:pt>
    <dgm:pt modelId="{3F97E849-3D04-4E36-9580-5DBF68E56ED7}" type="parTrans" cxnId="{71FB5C1E-06F8-434E-8A44-B228AC55E2B4}">
      <dgm:prSet/>
      <dgm:spPr/>
      <dgm:t>
        <a:bodyPr/>
        <a:lstStyle/>
        <a:p>
          <a:endParaRPr lang="en-US" sz="2000"/>
        </a:p>
      </dgm:t>
    </dgm:pt>
    <dgm:pt modelId="{BC2844ED-A25C-4F13-8AA8-4B14E3A70FEC}" type="sibTrans" cxnId="{71FB5C1E-06F8-434E-8A44-B228AC55E2B4}">
      <dgm:prSet/>
      <dgm:spPr/>
      <dgm:t>
        <a:bodyPr/>
        <a:lstStyle/>
        <a:p>
          <a:endParaRPr lang="en-US" sz="2000"/>
        </a:p>
      </dgm:t>
    </dgm:pt>
    <dgm:pt modelId="{3C575D87-DA17-4D26-BC47-FDB271EC63E4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US" sz="2400" dirty="0"/>
            <a:t>Coastal erosion</a:t>
          </a:r>
        </a:p>
      </dgm:t>
    </dgm:pt>
    <dgm:pt modelId="{4C1D1E86-66A4-45ED-BA1D-DF78237E3DD6}" type="parTrans" cxnId="{2CE67CEC-D69F-4BDF-897F-19FEA76763D9}">
      <dgm:prSet/>
      <dgm:spPr/>
      <dgm:t>
        <a:bodyPr/>
        <a:lstStyle/>
        <a:p>
          <a:endParaRPr lang="en-GB"/>
        </a:p>
      </dgm:t>
    </dgm:pt>
    <dgm:pt modelId="{683D08EB-C37E-4400-969A-115AB0FA06A2}" type="sibTrans" cxnId="{2CE67CEC-D69F-4BDF-897F-19FEA76763D9}">
      <dgm:prSet/>
      <dgm:spPr/>
      <dgm:t>
        <a:bodyPr/>
        <a:lstStyle/>
        <a:p>
          <a:endParaRPr lang="en-GB"/>
        </a:p>
      </dgm:t>
    </dgm:pt>
    <dgm:pt modelId="{C3F8CE88-9D5F-4AEE-9530-E0A9F637D904}" type="pres">
      <dgm:prSet presAssocID="{8B9B43D5-B538-4D06-B953-CD25EB9F8E41}" presName="linear" presStyleCnt="0">
        <dgm:presLayoutVars>
          <dgm:animLvl val="lvl"/>
          <dgm:resizeHandles val="exact"/>
        </dgm:presLayoutVars>
      </dgm:prSet>
      <dgm:spPr/>
    </dgm:pt>
    <dgm:pt modelId="{68FD435B-C9A8-467D-909E-3C4BAAA45D34}" type="pres">
      <dgm:prSet presAssocID="{D1494324-BAD1-403B-BE78-9C038B4722D0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7B5B9B5B-4364-46ED-A350-ACFE48547496}" type="pres">
      <dgm:prSet presAssocID="{6BBA52D6-83F6-4397-8DFE-38A697CEA42B}" presName="spacer" presStyleCnt="0"/>
      <dgm:spPr/>
    </dgm:pt>
    <dgm:pt modelId="{E19C383B-C199-4000-B48E-C6BA82A54E4F}" type="pres">
      <dgm:prSet presAssocID="{3261A848-5476-48F7-9332-0F7F463171C6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37393EB5-EC2A-4002-86D8-E3DE35212BE0}" type="pres">
      <dgm:prSet presAssocID="{C483E176-2C1F-4879-963A-18E1A7DE389A}" presName="spacer" presStyleCnt="0"/>
      <dgm:spPr/>
    </dgm:pt>
    <dgm:pt modelId="{12E082CD-C4C3-45FF-85DF-DD88D2178E0D}" type="pres">
      <dgm:prSet presAssocID="{C2001898-37A5-433A-AFDB-3FF072EEA171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7394ABD4-71FA-4357-BB28-356888AE8A57}" type="pres">
      <dgm:prSet presAssocID="{A28BAC1F-A993-4651-8BEB-8773C634274A}" presName="spacer" presStyleCnt="0"/>
      <dgm:spPr/>
    </dgm:pt>
    <dgm:pt modelId="{E5090491-5B71-4B24-9B03-93CB95354C42}" type="pres">
      <dgm:prSet presAssocID="{50CA1562-E168-4521-8858-DB16C0FA8B05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4C968605-F8BE-48AD-A7E1-4DAE3F3F3114}" type="pres">
      <dgm:prSet presAssocID="{84F43F1B-E057-4845-9DF5-379DC4FF4012}" presName="spacer" presStyleCnt="0"/>
      <dgm:spPr/>
    </dgm:pt>
    <dgm:pt modelId="{5B86545A-149E-4944-A3F9-344C9FE81030}" type="pres">
      <dgm:prSet presAssocID="{BEA25587-2339-4F82-A775-FC2E4124A06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7296D060-F626-47EC-80CF-AE0A6F6076D6}" type="pres">
      <dgm:prSet presAssocID="{2294F664-BD87-4743-A95F-B99CBF91F7ED}" presName="spacer" presStyleCnt="0"/>
      <dgm:spPr/>
    </dgm:pt>
    <dgm:pt modelId="{7FCF32E8-A25C-4A62-A38F-665FB0BD6872}" type="pres">
      <dgm:prSet presAssocID="{14BF8675-B602-44D9-8666-91ED6F26FC0E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637887F1-86E0-4060-BB93-A0DF00C7B3EF}" type="pres">
      <dgm:prSet presAssocID="{2CD59F24-6682-4CEB-BD97-34B22E7A9A17}" presName="spacer" presStyleCnt="0"/>
      <dgm:spPr/>
    </dgm:pt>
    <dgm:pt modelId="{66C25174-0930-44CA-83C8-03D1F29C11B2}" type="pres">
      <dgm:prSet presAssocID="{91522CBF-4638-4D95-A7B4-D54A497C8739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C3C9E453-310A-4183-BB65-CC641FA0C84C}" type="pres">
      <dgm:prSet presAssocID="{EB70B11D-B512-4435-99AC-D8E32F290004}" presName="spacer" presStyleCnt="0"/>
      <dgm:spPr/>
    </dgm:pt>
    <dgm:pt modelId="{D8C94969-AE1A-45C4-AD1B-E00CC55B219A}" type="pres">
      <dgm:prSet presAssocID="{A41CA56F-0919-4398-AADB-0D3125D5350C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722D4E87-6370-4217-9329-C02C78ED3259}" type="pres">
      <dgm:prSet presAssocID="{BC2844ED-A25C-4F13-8AA8-4B14E3A70FEC}" presName="spacer" presStyleCnt="0"/>
      <dgm:spPr/>
    </dgm:pt>
    <dgm:pt modelId="{9B5EC627-DCCA-45D4-B870-F1980AAED976}" type="pres">
      <dgm:prSet presAssocID="{3C575D87-DA17-4D26-BC47-FDB271EC63E4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71FB5C1E-06F8-434E-8A44-B228AC55E2B4}" srcId="{8B9B43D5-B538-4D06-B953-CD25EB9F8E41}" destId="{A41CA56F-0919-4398-AADB-0D3125D5350C}" srcOrd="7" destOrd="0" parTransId="{3F97E849-3D04-4E36-9580-5DBF68E56ED7}" sibTransId="{BC2844ED-A25C-4F13-8AA8-4B14E3A70FEC}"/>
    <dgm:cxn modelId="{108A3328-B072-4D27-B308-943A23367874}" type="presOf" srcId="{3261A848-5476-48F7-9332-0F7F463171C6}" destId="{E19C383B-C199-4000-B48E-C6BA82A54E4F}" srcOrd="0" destOrd="0" presId="urn:microsoft.com/office/officeart/2005/8/layout/vList2"/>
    <dgm:cxn modelId="{3ABA0C32-86C8-4157-8A2A-B9F93134150E}" srcId="{8B9B43D5-B538-4D06-B953-CD25EB9F8E41}" destId="{91522CBF-4638-4D95-A7B4-D54A497C8739}" srcOrd="6" destOrd="0" parTransId="{93AEEC83-B9FA-4085-AB69-F8D85FFAFD1C}" sibTransId="{EB70B11D-B512-4435-99AC-D8E32F290004}"/>
    <dgm:cxn modelId="{8F25A540-EF8C-49E9-8FC0-1C0AB8013C68}" type="presOf" srcId="{8B9B43D5-B538-4D06-B953-CD25EB9F8E41}" destId="{C3F8CE88-9D5F-4AEE-9530-E0A9F637D904}" srcOrd="0" destOrd="0" presId="urn:microsoft.com/office/officeart/2005/8/layout/vList2"/>
    <dgm:cxn modelId="{C955084B-A010-4937-A933-B70841A9FB5E}" type="presOf" srcId="{3C575D87-DA17-4D26-BC47-FDB271EC63E4}" destId="{9B5EC627-DCCA-45D4-B870-F1980AAED976}" srcOrd="0" destOrd="0" presId="urn:microsoft.com/office/officeart/2005/8/layout/vList2"/>
    <dgm:cxn modelId="{F3FE735D-2C56-4755-8D56-98ACDCE56FF6}" srcId="{8B9B43D5-B538-4D06-B953-CD25EB9F8E41}" destId="{14BF8675-B602-44D9-8666-91ED6F26FC0E}" srcOrd="5" destOrd="0" parTransId="{6110D11F-1CA4-4C52-88AF-F6AD2DB25823}" sibTransId="{2CD59F24-6682-4CEB-BD97-34B22E7A9A17}"/>
    <dgm:cxn modelId="{E9B2CA6A-581A-42EC-B43C-C9B3DE90F544}" srcId="{8B9B43D5-B538-4D06-B953-CD25EB9F8E41}" destId="{C2001898-37A5-433A-AFDB-3FF072EEA171}" srcOrd="2" destOrd="0" parTransId="{E328AE9B-9B52-4187-9576-9C55E81754B3}" sibTransId="{A28BAC1F-A993-4651-8BEB-8773C634274A}"/>
    <dgm:cxn modelId="{C476C76F-A4FB-4E1D-90AE-292599E718BD}" type="presOf" srcId="{50CA1562-E168-4521-8858-DB16C0FA8B05}" destId="{E5090491-5B71-4B24-9B03-93CB95354C42}" srcOrd="0" destOrd="0" presId="urn:microsoft.com/office/officeart/2005/8/layout/vList2"/>
    <dgm:cxn modelId="{E39D1579-74A7-47B3-A22D-D651E96D9254}" type="presOf" srcId="{BEA25587-2339-4F82-A775-FC2E4124A065}" destId="{5B86545A-149E-4944-A3F9-344C9FE81030}" srcOrd="0" destOrd="0" presId="urn:microsoft.com/office/officeart/2005/8/layout/vList2"/>
    <dgm:cxn modelId="{967E6182-D4DE-414E-95D3-B5901814964F}" type="presOf" srcId="{D1494324-BAD1-403B-BE78-9C038B4722D0}" destId="{68FD435B-C9A8-467D-909E-3C4BAAA45D34}" srcOrd="0" destOrd="0" presId="urn:microsoft.com/office/officeart/2005/8/layout/vList2"/>
    <dgm:cxn modelId="{E5E13B87-B5D1-4AE1-A00F-0AF152359C86}" type="presOf" srcId="{14BF8675-B602-44D9-8666-91ED6F26FC0E}" destId="{7FCF32E8-A25C-4A62-A38F-665FB0BD6872}" srcOrd="0" destOrd="0" presId="urn:microsoft.com/office/officeart/2005/8/layout/vList2"/>
    <dgm:cxn modelId="{61005887-8B31-4ED5-BA2D-544D61422B99}" srcId="{8B9B43D5-B538-4D06-B953-CD25EB9F8E41}" destId="{D1494324-BAD1-403B-BE78-9C038B4722D0}" srcOrd="0" destOrd="0" parTransId="{1FA2B554-9442-445D-8B34-DABC8DF2B6B9}" sibTransId="{6BBA52D6-83F6-4397-8DFE-38A697CEA42B}"/>
    <dgm:cxn modelId="{42461D8F-86FB-4C90-AAF2-99793A6D2139}" srcId="{8B9B43D5-B538-4D06-B953-CD25EB9F8E41}" destId="{50CA1562-E168-4521-8858-DB16C0FA8B05}" srcOrd="3" destOrd="0" parTransId="{572260D9-18D9-4D84-B84E-94CD98BED464}" sibTransId="{84F43F1B-E057-4845-9DF5-379DC4FF4012}"/>
    <dgm:cxn modelId="{05510895-8275-49CB-9791-78DAC6CE66C9}" srcId="{8B9B43D5-B538-4D06-B953-CD25EB9F8E41}" destId="{3261A848-5476-48F7-9332-0F7F463171C6}" srcOrd="1" destOrd="0" parTransId="{EFFF41EB-5D32-4F29-909E-55BFEDE3A8AA}" sibTransId="{C483E176-2C1F-4879-963A-18E1A7DE389A}"/>
    <dgm:cxn modelId="{5DD046A8-78D4-4362-8744-5571D3CD6EC2}" type="presOf" srcId="{91522CBF-4638-4D95-A7B4-D54A497C8739}" destId="{66C25174-0930-44CA-83C8-03D1F29C11B2}" srcOrd="0" destOrd="0" presId="urn:microsoft.com/office/officeart/2005/8/layout/vList2"/>
    <dgm:cxn modelId="{23132CB1-C568-4FC9-B3A1-8604D3A82BB7}" type="presOf" srcId="{C2001898-37A5-433A-AFDB-3FF072EEA171}" destId="{12E082CD-C4C3-45FF-85DF-DD88D2178E0D}" srcOrd="0" destOrd="0" presId="urn:microsoft.com/office/officeart/2005/8/layout/vList2"/>
    <dgm:cxn modelId="{3FA3E7C3-B9C8-4BFE-A4CC-52F8C99BB193}" type="presOf" srcId="{A41CA56F-0919-4398-AADB-0D3125D5350C}" destId="{D8C94969-AE1A-45C4-AD1B-E00CC55B219A}" srcOrd="0" destOrd="0" presId="urn:microsoft.com/office/officeart/2005/8/layout/vList2"/>
    <dgm:cxn modelId="{2CE67CEC-D69F-4BDF-897F-19FEA76763D9}" srcId="{8B9B43D5-B538-4D06-B953-CD25EB9F8E41}" destId="{3C575D87-DA17-4D26-BC47-FDB271EC63E4}" srcOrd="8" destOrd="0" parTransId="{4C1D1E86-66A4-45ED-BA1D-DF78237E3DD6}" sibTransId="{683D08EB-C37E-4400-969A-115AB0FA06A2}"/>
    <dgm:cxn modelId="{497CBFFF-7AF2-45B5-8EF3-147226935991}" srcId="{8B9B43D5-B538-4D06-B953-CD25EB9F8E41}" destId="{BEA25587-2339-4F82-A775-FC2E4124A065}" srcOrd="4" destOrd="0" parTransId="{E6094879-7373-4216-8AF9-5DA929DA5B62}" sibTransId="{2294F664-BD87-4743-A95F-B99CBF91F7ED}"/>
    <dgm:cxn modelId="{F1E85AC7-5F6E-4BE8-A821-21E049A366BC}" type="presParOf" srcId="{C3F8CE88-9D5F-4AEE-9530-E0A9F637D904}" destId="{68FD435B-C9A8-467D-909E-3C4BAAA45D34}" srcOrd="0" destOrd="0" presId="urn:microsoft.com/office/officeart/2005/8/layout/vList2"/>
    <dgm:cxn modelId="{B807CB7C-F52C-49C7-9CD7-0D685F776FBD}" type="presParOf" srcId="{C3F8CE88-9D5F-4AEE-9530-E0A9F637D904}" destId="{7B5B9B5B-4364-46ED-A350-ACFE48547496}" srcOrd="1" destOrd="0" presId="urn:microsoft.com/office/officeart/2005/8/layout/vList2"/>
    <dgm:cxn modelId="{F9C57B2A-ABF4-4006-A152-5186651C5D07}" type="presParOf" srcId="{C3F8CE88-9D5F-4AEE-9530-E0A9F637D904}" destId="{E19C383B-C199-4000-B48E-C6BA82A54E4F}" srcOrd="2" destOrd="0" presId="urn:microsoft.com/office/officeart/2005/8/layout/vList2"/>
    <dgm:cxn modelId="{27526AF7-E62A-4D67-A72F-578960F0E31A}" type="presParOf" srcId="{C3F8CE88-9D5F-4AEE-9530-E0A9F637D904}" destId="{37393EB5-EC2A-4002-86D8-E3DE35212BE0}" srcOrd="3" destOrd="0" presId="urn:microsoft.com/office/officeart/2005/8/layout/vList2"/>
    <dgm:cxn modelId="{936231D4-6A00-4048-ABC3-1A9D21EB1A81}" type="presParOf" srcId="{C3F8CE88-9D5F-4AEE-9530-E0A9F637D904}" destId="{12E082CD-C4C3-45FF-85DF-DD88D2178E0D}" srcOrd="4" destOrd="0" presId="urn:microsoft.com/office/officeart/2005/8/layout/vList2"/>
    <dgm:cxn modelId="{3D5DCD16-18A5-4584-ABD7-A0B79A10C4EC}" type="presParOf" srcId="{C3F8CE88-9D5F-4AEE-9530-E0A9F637D904}" destId="{7394ABD4-71FA-4357-BB28-356888AE8A57}" srcOrd="5" destOrd="0" presId="urn:microsoft.com/office/officeart/2005/8/layout/vList2"/>
    <dgm:cxn modelId="{BA0AE498-568C-491D-A060-454601191839}" type="presParOf" srcId="{C3F8CE88-9D5F-4AEE-9530-E0A9F637D904}" destId="{E5090491-5B71-4B24-9B03-93CB95354C42}" srcOrd="6" destOrd="0" presId="urn:microsoft.com/office/officeart/2005/8/layout/vList2"/>
    <dgm:cxn modelId="{90DAA861-EEE7-477B-87AD-CCEEA3F71085}" type="presParOf" srcId="{C3F8CE88-9D5F-4AEE-9530-E0A9F637D904}" destId="{4C968605-F8BE-48AD-A7E1-4DAE3F3F3114}" srcOrd="7" destOrd="0" presId="urn:microsoft.com/office/officeart/2005/8/layout/vList2"/>
    <dgm:cxn modelId="{E6A62308-17CE-4020-806E-63DFACA16CB6}" type="presParOf" srcId="{C3F8CE88-9D5F-4AEE-9530-E0A9F637D904}" destId="{5B86545A-149E-4944-A3F9-344C9FE81030}" srcOrd="8" destOrd="0" presId="urn:microsoft.com/office/officeart/2005/8/layout/vList2"/>
    <dgm:cxn modelId="{07B92B0F-393C-4C1E-A29F-9211E662EDB3}" type="presParOf" srcId="{C3F8CE88-9D5F-4AEE-9530-E0A9F637D904}" destId="{7296D060-F626-47EC-80CF-AE0A6F6076D6}" srcOrd="9" destOrd="0" presId="urn:microsoft.com/office/officeart/2005/8/layout/vList2"/>
    <dgm:cxn modelId="{B0BAF61A-E0A9-4C43-99B6-271B5DA09266}" type="presParOf" srcId="{C3F8CE88-9D5F-4AEE-9530-E0A9F637D904}" destId="{7FCF32E8-A25C-4A62-A38F-665FB0BD6872}" srcOrd="10" destOrd="0" presId="urn:microsoft.com/office/officeart/2005/8/layout/vList2"/>
    <dgm:cxn modelId="{BB0EBB62-7285-4D6C-8ED4-5768C9730291}" type="presParOf" srcId="{C3F8CE88-9D5F-4AEE-9530-E0A9F637D904}" destId="{637887F1-86E0-4060-BB93-A0DF00C7B3EF}" srcOrd="11" destOrd="0" presId="urn:microsoft.com/office/officeart/2005/8/layout/vList2"/>
    <dgm:cxn modelId="{B733CEC1-5163-4F19-B89A-20442DF5EE57}" type="presParOf" srcId="{C3F8CE88-9D5F-4AEE-9530-E0A9F637D904}" destId="{66C25174-0930-44CA-83C8-03D1F29C11B2}" srcOrd="12" destOrd="0" presId="urn:microsoft.com/office/officeart/2005/8/layout/vList2"/>
    <dgm:cxn modelId="{9A778188-AB6D-4C48-A75B-86FA7A26260D}" type="presParOf" srcId="{C3F8CE88-9D5F-4AEE-9530-E0A9F637D904}" destId="{C3C9E453-310A-4183-BB65-CC641FA0C84C}" srcOrd="13" destOrd="0" presId="urn:microsoft.com/office/officeart/2005/8/layout/vList2"/>
    <dgm:cxn modelId="{C0D425A1-1D49-4EB5-934B-07F19CE25B6B}" type="presParOf" srcId="{C3F8CE88-9D5F-4AEE-9530-E0A9F637D904}" destId="{D8C94969-AE1A-45C4-AD1B-E00CC55B219A}" srcOrd="14" destOrd="0" presId="urn:microsoft.com/office/officeart/2005/8/layout/vList2"/>
    <dgm:cxn modelId="{73140AFA-392D-485E-B84B-35F3CCF05EF1}" type="presParOf" srcId="{C3F8CE88-9D5F-4AEE-9530-E0A9F637D904}" destId="{722D4E87-6370-4217-9329-C02C78ED3259}" srcOrd="15" destOrd="0" presId="urn:microsoft.com/office/officeart/2005/8/layout/vList2"/>
    <dgm:cxn modelId="{6DAF9C2B-775D-4089-BA90-80FFAEF0145E}" type="presParOf" srcId="{C3F8CE88-9D5F-4AEE-9530-E0A9F637D904}" destId="{9B5EC627-DCCA-45D4-B870-F1980AAED976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D435B-C9A8-467D-909E-3C4BAAA45D34}">
      <dsp:nvSpPr>
        <dsp:cNvPr id="0" name=""/>
        <dsp:cNvSpPr/>
      </dsp:nvSpPr>
      <dsp:spPr>
        <a:xfrm>
          <a:off x="0" y="35871"/>
          <a:ext cx="2742945" cy="599040"/>
        </a:xfrm>
        <a:prstGeom prst="roundRect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Surface water</a:t>
          </a:r>
          <a:endParaRPr lang="en-US" sz="2400" kern="1200" dirty="0"/>
        </a:p>
      </dsp:txBody>
      <dsp:txXfrm>
        <a:off x="29243" y="65114"/>
        <a:ext cx="2684459" cy="540554"/>
      </dsp:txXfrm>
    </dsp:sp>
    <dsp:sp modelId="{E19C383B-C199-4000-B48E-C6BA82A54E4F}">
      <dsp:nvSpPr>
        <dsp:cNvPr id="0" name=""/>
        <dsp:cNvSpPr/>
      </dsp:nvSpPr>
      <dsp:spPr>
        <a:xfrm>
          <a:off x="0" y="727071"/>
          <a:ext cx="2742945" cy="5990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River</a:t>
          </a:r>
          <a:r>
            <a:rPr lang="en-GB" sz="2000" kern="1200" dirty="0"/>
            <a:t> </a:t>
          </a:r>
          <a:endParaRPr lang="en-US" sz="2000" kern="1200" dirty="0"/>
        </a:p>
      </dsp:txBody>
      <dsp:txXfrm>
        <a:off x="29243" y="756314"/>
        <a:ext cx="2684459" cy="540554"/>
      </dsp:txXfrm>
    </dsp:sp>
    <dsp:sp modelId="{12E082CD-C4C3-45FF-85DF-DD88D2178E0D}">
      <dsp:nvSpPr>
        <dsp:cNvPr id="0" name=""/>
        <dsp:cNvSpPr/>
      </dsp:nvSpPr>
      <dsp:spPr>
        <a:xfrm>
          <a:off x="0" y="1418271"/>
          <a:ext cx="2742945" cy="59904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Canal</a:t>
          </a:r>
          <a:endParaRPr lang="en-US" sz="2000" kern="1200" dirty="0"/>
        </a:p>
      </dsp:txBody>
      <dsp:txXfrm>
        <a:off x="29243" y="1447514"/>
        <a:ext cx="2684459" cy="540554"/>
      </dsp:txXfrm>
    </dsp:sp>
    <dsp:sp modelId="{E5090491-5B71-4B24-9B03-93CB95354C42}">
      <dsp:nvSpPr>
        <dsp:cNvPr id="0" name=""/>
        <dsp:cNvSpPr/>
      </dsp:nvSpPr>
      <dsp:spPr>
        <a:xfrm>
          <a:off x="0" y="2109471"/>
          <a:ext cx="2742945" cy="59904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accent1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Groundwater</a:t>
          </a:r>
          <a:endParaRPr lang="en-US" sz="2000" kern="1200" dirty="0"/>
        </a:p>
      </dsp:txBody>
      <dsp:txXfrm>
        <a:off x="29243" y="2138714"/>
        <a:ext cx="2684459" cy="540554"/>
      </dsp:txXfrm>
    </dsp:sp>
    <dsp:sp modelId="{5B86545A-149E-4944-A3F9-344C9FE81030}">
      <dsp:nvSpPr>
        <dsp:cNvPr id="0" name=""/>
        <dsp:cNvSpPr/>
      </dsp:nvSpPr>
      <dsp:spPr>
        <a:xfrm>
          <a:off x="0" y="2800671"/>
          <a:ext cx="2742945" cy="599040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Reservoir</a:t>
          </a:r>
          <a:endParaRPr lang="en-US" sz="2400" kern="1200" dirty="0"/>
        </a:p>
      </dsp:txBody>
      <dsp:txXfrm>
        <a:off x="29243" y="2829914"/>
        <a:ext cx="2684459" cy="540554"/>
      </dsp:txXfrm>
    </dsp:sp>
    <dsp:sp modelId="{7FCF32E8-A25C-4A62-A38F-665FB0BD6872}">
      <dsp:nvSpPr>
        <dsp:cNvPr id="0" name=""/>
        <dsp:cNvSpPr/>
      </dsp:nvSpPr>
      <dsp:spPr>
        <a:xfrm>
          <a:off x="0" y="3491871"/>
          <a:ext cx="2742945" cy="59904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Storm surge</a:t>
          </a:r>
          <a:endParaRPr lang="en-US" sz="2400" kern="1200" dirty="0"/>
        </a:p>
      </dsp:txBody>
      <dsp:txXfrm>
        <a:off x="29243" y="3521114"/>
        <a:ext cx="2684459" cy="540554"/>
      </dsp:txXfrm>
    </dsp:sp>
    <dsp:sp modelId="{66C25174-0930-44CA-83C8-03D1F29C11B2}">
      <dsp:nvSpPr>
        <dsp:cNvPr id="0" name=""/>
        <dsp:cNvSpPr/>
      </dsp:nvSpPr>
      <dsp:spPr>
        <a:xfrm>
          <a:off x="0" y="4183071"/>
          <a:ext cx="2742945" cy="5990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Snow melt</a:t>
          </a:r>
          <a:endParaRPr lang="en-US" sz="2400" kern="1200" dirty="0"/>
        </a:p>
      </dsp:txBody>
      <dsp:txXfrm>
        <a:off x="29243" y="4212314"/>
        <a:ext cx="2684459" cy="540554"/>
      </dsp:txXfrm>
    </dsp:sp>
    <dsp:sp modelId="{D8C94969-AE1A-45C4-AD1B-E00CC55B219A}">
      <dsp:nvSpPr>
        <dsp:cNvPr id="0" name=""/>
        <dsp:cNvSpPr/>
      </dsp:nvSpPr>
      <dsp:spPr>
        <a:xfrm>
          <a:off x="0" y="4874271"/>
          <a:ext cx="2742945" cy="599040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Flash flood</a:t>
          </a:r>
          <a:endParaRPr lang="en-US" sz="2400" kern="1200" dirty="0"/>
        </a:p>
      </dsp:txBody>
      <dsp:txXfrm>
        <a:off x="29243" y="4903514"/>
        <a:ext cx="2684459" cy="540554"/>
      </dsp:txXfrm>
    </dsp:sp>
    <dsp:sp modelId="{9B5EC627-DCCA-45D4-B870-F1980AAED976}">
      <dsp:nvSpPr>
        <dsp:cNvPr id="0" name=""/>
        <dsp:cNvSpPr/>
      </dsp:nvSpPr>
      <dsp:spPr>
        <a:xfrm>
          <a:off x="0" y="5565471"/>
          <a:ext cx="2742945" cy="599040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Coastal erosion</a:t>
          </a:r>
        </a:p>
      </dsp:txBody>
      <dsp:txXfrm>
        <a:off x="29243" y="5594714"/>
        <a:ext cx="2684459" cy="540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593B-D950-CFBA-08F7-6536F74C5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54E36-C4B7-9A09-862E-130AACB1D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175B7-CFBF-54A9-C7AC-536BFCD1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9FEF-59C6-91D1-1C2A-37131A0D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DB49F-8B5F-F9F3-0BFA-2387BF9C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86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BDE7-3908-40A1-ACE3-8215154A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2213A-7FEE-A757-78B2-5236742E4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BBAE8-4A57-A098-2634-63F4466B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9D421-663F-68B9-5375-EC515D96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DC3FF-C0B1-31F2-B5CB-9435B0B1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7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8A38F-3F13-FBC1-3AC2-82C2A510B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9D44C-427B-59A7-5B14-3A086F836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3C546-DCA2-77C9-8A67-24D73E52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73218-B12A-7AAB-0AF0-7870E3A0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E71CA-21D5-F0A6-3ACD-C4FDC5E0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22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B564-7BF4-35FC-46EB-9967505D7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9DBE5-208C-7ABB-04D4-57065C9EB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D83BD-DFD3-9607-5664-CEFA6B9A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0F552-07FF-E3CF-1387-3447F5BF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67E4D-330F-4AD1-B2C9-F1F889700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641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B96C-8532-DA37-422F-B152D617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462CB-259C-9139-357D-05187C30C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FC90-C1CC-FB21-A738-43CF3BC9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B70F7-D292-3AE8-7859-6623A435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9A3D9-D25A-4192-26A6-B6FD189F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2803398-0D70-4A28-BD8E-47FDADD86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0" y="332191"/>
            <a:ext cx="2235200" cy="2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6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0B76-1841-6EBE-F25A-EB013A0B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302BF-95C7-911B-0C5B-2398FB4A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C70B5-27BC-B9BD-A8EA-FAF354DE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380-0884-A769-CA29-8266D11C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AE15-C8E5-34F7-DCC9-9B1F5A94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375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AFC3-C018-8F91-14F4-934058FB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25A5-2F37-0DD6-87E2-ADD4B9AD4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69C5C-5009-B149-73A3-51B0BD870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2C0B9-2E83-9653-F16D-5D047F6C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4F1CF-5F11-E996-922A-76273CF6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71F5F-D45D-E479-FCC1-5E456807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777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96A19-D954-FADF-F40A-6DB2B7F7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D082B-547C-2C5A-CA74-6906A2FDF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6FF52-797B-95E6-936C-D8E73EA5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D704AA-FEE7-032D-A7DA-C205261DB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CDEF5-B025-2DED-0561-7EC4C688B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7EC411-FABB-2A48-EC49-1003319D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CECEF-E7F1-4BD3-CAD7-2D164F6A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D8662-1C77-E77B-8E88-8B0AA788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92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72A6-9C00-E831-FCDD-6F24B3FD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12EA4-ED66-9DBD-DD30-D4623C4A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08109-6074-4D77-7F90-A66DAEDF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2B3AC-CA0A-48F1-8E84-FF8F8AA6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613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79451-7427-224D-0F79-56A69622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9067E-0BBC-DDCF-F6A2-A4EAC8599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33E8B-E655-9054-337A-5C9A9A6C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58735-423A-7D91-6641-759A32DA0023}"/>
              </a:ext>
            </a:extLst>
          </p:cNvPr>
          <p:cNvSpPr/>
          <p:nvPr userDrawn="1"/>
        </p:nvSpPr>
        <p:spPr>
          <a:xfrm>
            <a:off x="0" y="5637007"/>
            <a:ext cx="12192000" cy="133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6EF58B-46F4-05D8-ADAF-FC9CC63D44F2}"/>
              </a:ext>
            </a:extLst>
          </p:cNvPr>
          <p:cNvGrpSpPr/>
          <p:nvPr userDrawn="1"/>
        </p:nvGrpSpPr>
        <p:grpSpPr>
          <a:xfrm>
            <a:off x="-1" y="0"/>
            <a:ext cx="2054711" cy="6970955"/>
            <a:chOff x="-1" y="0"/>
            <a:chExt cx="2054711" cy="69709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C4EC49-FE80-83B8-FF0B-DDAA740EC001}"/>
                </a:ext>
              </a:extLst>
            </p:cNvPr>
            <p:cNvGrpSpPr/>
            <p:nvPr userDrawn="1"/>
          </p:nvGrpSpPr>
          <p:grpSpPr>
            <a:xfrm>
              <a:off x="-1" y="0"/>
              <a:ext cx="2054711" cy="6970955"/>
              <a:chOff x="0" y="-5900"/>
              <a:chExt cx="2054711" cy="697095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4F0492-EE78-E3B1-695C-B27A5727A787}"/>
                  </a:ext>
                </a:extLst>
              </p:cNvPr>
              <p:cNvSpPr/>
              <p:nvPr userDrawn="1"/>
            </p:nvSpPr>
            <p:spPr>
              <a:xfrm>
                <a:off x="0" y="-5900"/>
                <a:ext cx="2054711" cy="6970955"/>
              </a:xfrm>
              <a:prstGeom prst="rect">
                <a:avLst/>
              </a:prstGeom>
              <a:solidFill>
                <a:srgbClr val="EB8A5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A logo for a health care company&#10;&#10;AI-generated content may be incorrect.">
                <a:extLst>
                  <a:ext uri="{FF2B5EF4-FFF2-40B4-BE49-F238E27FC236}">
                    <a16:creationId xmlns:a16="http://schemas.microsoft.com/office/drawing/2014/main" id="{E8A6EB32-51AF-A04A-45AC-9ABBC825B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6" y="5631108"/>
                <a:ext cx="2039355" cy="967914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1C0D59-3995-1602-FF92-F927233D57D3}"/>
                </a:ext>
              </a:extLst>
            </p:cNvPr>
            <p:cNvSpPr txBox="1"/>
            <p:nvPr userDrawn="1"/>
          </p:nvSpPr>
          <p:spPr>
            <a:xfrm>
              <a:off x="78888" y="6595133"/>
              <a:ext cx="197582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00" dirty="0">
                  <a:solidFill>
                    <a:schemeClr val="bg1"/>
                  </a:solidFill>
                </a:rPr>
                <a:t>Project to Embed Adaptation to Climate Change in Healthcare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07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59C75-7EA8-B30D-3DEF-CE0DB7E4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8829E-CA16-294F-D1E3-48426879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A3734-9D00-F4CC-BC97-0B7B17C99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B0A31-CE72-0AE9-E405-74C1C51F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50074-DCFB-FE47-9A5B-39796396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25054-1C54-F08F-4BBC-6DE78FDC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49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4973-C1F0-0EFD-29F9-5E18A36D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74DD6-57D5-6DE6-8BA0-56BEC235F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7E493-C232-3310-ACBA-851AF47B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4C257-A0A3-A29D-50C6-DDAC6E54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F30AE-2738-9372-37BA-94E3F2E8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550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2CFF-073B-701E-F2FB-D45F1386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FC3FD-413C-D960-0E1D-3F1E55137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2F8F3-EA56-6BBA-1163-63865053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C42F4-7B4D-6BFC-75AD-F601C2E6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74FC4-D2C9-2918-184E-39E3B92C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9FC5C-54EF-202E-F635-A7045B8F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071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6E15-12D9-FA22-F29D-CFF20480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30B91-09DD-9C15-ADF6-9FA2664C1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8FA54-7098-6685-0A43-708F0C33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06CFE-15DA-4EE2-AD5D-93471390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58553-3CD2-E875-877C-73DF9CE1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99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E49465-39E7-AF62-86C4-75F56AE301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860D4-1F36-F916-10A7-FF227FB52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39B0D-E2C0-C6E4-1A7A-643D7BEB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FA405-626D-AB87-7E00-DFBBEC0FB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0CAA9-852F-0F46-4F47-EF997901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2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ED9A-2C95-A2BD-20E3-B90CF2079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57E7A-57EC-6D8E-3B37-14D84159D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710B-AD25-6764-61D6-65FCD3F1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4255-895F-3039-6536-DFBF0C45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1C0B8-F6E1-2C35-4E4A-2B887195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08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9ED37-D71B-8487-6BF6-174E1B1D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DED2B-A3F1-7F46-6E5C-D5593E097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31C32-F858-7C7B-A974-3683AA102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E8488-4A11-2CEE-955D-9C78822CD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2480B-001A-D4EB-1603-88646E20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F26D2-FBF0-1581-CD11-01DAD86F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2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2AE9-F36E-98A1-DF70-1090A588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68EB8-A300-999E-F33B-A035A5341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A66FF-27BC-01A4-979A-E307DFF2F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0B57D-1FA4-C1BA-3090-16FB1A99E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B12D3-BFC7-0920-C03A-01D87769E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9655D-173B-EF48-ED68-56BD12E2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E2322-43C8-8740-8D3D-AFCD6317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3C74D-CD85-B733-4DA6-AB8ED125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07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5F17-41C4-7732-8E70-354A6198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18054-455C-3415-D3EE-77E3035E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60D53-A869-D795-210A-8AC55E309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38EB9-EB28-CEE3-D386-7050193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07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C5092-7B93-F32D-E042-CD891B4C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0915E0-8FBB-63C4-C298-9A82518E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CB95-87CD-3E43-043D-FE0D6321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41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9010-3C30-88B3-C5C5-78584FAB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554F7-2A9B-D8BC-B597-8417695F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1B74F-BF64-A602-5CFD-72BB60390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BD12F-631F-0B1C-686F-6FD95D57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3B68C-6445-6E21-05DB-9AA03A94D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8C88C-EB20-9B67-155D-F7F75957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14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E68C-E883-FECE-A2F8-F18A71BC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D29CD-D446-E834-72EC-85524CA19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9BD86-07B6-8BBD-EA3D-75F51BE71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3C5C3-F370-675D-90FA-9D2ACF9D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2391-64E4-1835-962F-D327717A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B1631-9A25-F1FF-1541-0AA5BAB1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4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FDF74-0B48-109F-065F-98A07745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C9B87-FFA6-9EB7-F028-D2A63698B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3EFD1-CF23-E1EA-01DF-A7EF01B62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29C30C-35A7-44DE-8144-6E48DB7D8AD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7974B-BCEC-645C-E4AF-456D4B978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E3F-2522-1521-CBE5-4EE6ADEC3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B2F99-FD94-4990-A535-DBF40903F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1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51C5F-76F7-5518-DB53-B62E6679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4DF4B-CB9A-0B9E-4D15-92CF15C50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28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458C7-33EF-9387-9694-742B7D519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7B78BD-388C-FD4D-AE90-DEF1F50D7B2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92AF5-73E4-BAC7-FB05-47326B3A0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85DE6-0E6F-6D86-A411-F9F135006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54EBDC-DCFF-DD8B-F4E7-EA43AD383346}"/>
              </a:ext>
            </a:extLst>
          </p:cNvPr>
          <p:cNvGrpSpPr/>
          <p:nvPr userDrawn="1"/>
        </p:nvGrpSpPr>
        <p:grpSpPr>
          <a:xfrm>
            <a:off x="0" y="5659567"/>
            <a:ext cx="12192000" cy="1218846"/>
            <a:chOff x="0" y="5653668"/>
            <a:chExt cx="12192000" cy="1218846"/>
          </a:xfrm>
        </p:grpSpPr>
        <p:pic>
          <p:nvPicPr>
            <p:cNvPr id="7" name="Picture 6" descr="A logo for a health care company&#10;&#10;AI-generated content may be incorrect.">
              <a:extLst>
                <a:ext uri="{FF2B5EF4-FFF2-40B4-BE49-F238E27FC236}">
                  <a16:creationId xmlns:a16="http://schemas.microsoft.com/office/drawing/2014/main" id="{46EBBAE4-0B8A-460B-8A3B-233B8F01BE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653668"/>
              <a:ext cx="2568059" cy="121884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F26D2C-38A2-D4B3-4EFC-A9ADCF7927D1}"/>
                </a:ext>
              </a:extLst>
            </p:cNvPr>
            <p:cNvSpPr/>
            <p:nvPr userDrawn="1"/>
          </p:nvSpPr>
          <p:spPr>
            <a:xfrm>
              <a:off x="2568059" y="5659567"/>
              <a:ext cx="9623941" cy="1204332"/>
            </a:xfrm>
            <a:prstGeom prst="rect">
              <a:avLst/>
            </a:prstGeom>
            <a:solidFill>
              <a:srgbClr val="EB8A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3AEF18-F30E-42CE-9540-3EA06F84B089}"/>
              </a:ext>
            </a:extLst>
          </p:cNvPr>
          <p:cNvSpPr txBox="1"/>
          <p:nvPr userDrawn="1"/>
        </p:nvSpPr>
        <p:spPr>
          <a:xfrm>
            <a:off x="9013371" y="6033857"/>
            <a:ext cx="2917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PEACCH</a:t>
            </a:r>
            <a:r>
              <a:rPr lang="en-GB" sz="12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:  Project to Embed Adaptation to Climate Change in Healthcare</a:t>
            </a:r>
          </a:p>
        </p:txBody>
      </p:sp>
    </p:spTree>
    <p:extLst>
      <p:ext uri="{BB962C8B-B14F-4D97-AF65-F5344CB8AC3E}">
        <p14:creationId xmlns:p14="http://schemas.microsoft.com/office/powerpoint/2010/main" val="31156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static1.squarespace.com/static/6391e85d016fa00803f1c14d/t/643f9eea4fefeb5841991bcb/1681891054516/ROW-NHS-UNDERWATER-REPORT-MARCH23--FINAL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loodmary.com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loodmary.com/help-and-resources/how-to-reduce-the-impact-of-a-flood-at-a-property-level/useful-flood-advice-links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fp5YQDxDj0?feature=oembed" TargetMode="External"/><Relationship Id="rId5" Type="http://schemas.openxmlformats.org/officeDocument/2006/relationships/image" Target="../media/image68.jpeg"/><Relationship Id="rId4" Type="http://schemas.openxmlformats.org/officeDocument/2006/relationships/hyperlink" Target="https://floodmary.com/the-floodmobil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kny-AyAkRc?feature=oembed" TargetMode="External"/><Relationship Id="rId4" Type="http://schemas.openxmlformats.org/officeDocument/2006/relationships/hyperlink" Target="https://www.youtube.com/watch?v=Wkny-AyAkR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ivingwithwater.co.uk/suds-game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hefloodhub.co.uk/" TargetMode="External"/><Relationship Id="rId3" Type="http://schemas.openxmlformats.org/officeDocument/2006/relationships/image" Target="../media/image71.png"/><Relationship Id="rId7" Type="http://schemas.openxmlformats.org/officeDocument/2006/relationships/hyperlink" Target="https://www.gov.uk/government/news/rivercraft-minecraft-game-inspires-young-environmental-champions" TargetMode="External"/><Relationship Id="rId2" Type="http://schemas.openxmlformats.org/officeDocument/2006/relationships/hyperlink" Target="https://youtu.be/Wm8RSKIHLR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cation.minecraft.net/en-us/lessons/rivercraft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ssets.publishing.service.gov.uk/media/6853c5db99b009dcdcb73649/UK_Infrastructure_A_10_Year_Strategy_Web_Accessible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rQHsOmoKLg?feature=oembed" TargetMode="External"/><Relationship Id="rId4" Type="http://schemas.openxmlformats.org/officeDocument/2006/relationships/hyperlink" Target="https://www.youtube.com/watch?v=urQHsOmoKL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hyperlink" Target="https://www.lcat.uk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hyperlink" Target="https://www.lcat.uk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lood-warning-information.service.gov.uk/long-term-flood-risk/map?easting=460277&amp;northing=406600&amp;map=SurfaceWate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38468-96BA-C9A9-39D3-1F932793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8205-A0E9-6181-AF21-D20971011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42120" cy="2387600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/>
              <a:t>Healthcare and climate change:</a:t>
            </a:r>
            <a:br>
              <a:rPr lang="en-GB" sz="4800" b="1" dirty="0"/>
            </a:br>
            <a:r>
              <a:rPr lang="en-GB" sz="4000" b="1" dirty="0"/>
              <a:t>Droughts and Flooding</a:t>
            </a:r>
            <a:endParaRPr lang="en-GB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3BC42-5456-85E3-6D49-EE290EEDE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GB" dirty="0"/>
          </a:p>
          <a:p>
            <a:pPr algn="l"/>
            <a:r>
              <a:rPr lang="en-GB" dirty="0"/>
              <a:t>Alexis Percival, Energy and Sustainability Manager</a:t>
            </a:r>
          </a:p>
          <a:p>
            <a:pPr algn="l"/>
            <a:r>
              <a:rPr lang="en-GB" dirty="0"/>
              <a:t>Yorkshire Ambulance Service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423F51C1-5560-14DE-5AD8-657B27220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594" y="357934"/>
            <a:ext cx="3925330" cy="14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02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41C4C6-A895-2297-5494-0C65A645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441382" cy="1325563"/>
          </a:xfrm>
          <a:solidFill>
            <a:srgbClr val="0070C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 Water incidents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  by postcode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97F4-16A8-46D7-9330-F164657E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210" y="123633"/>
            <a:ext cx="8368664" cy="63692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46D81-44D7-B201-73A5-7456A875D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94024"/>
            <a:ext cx="9253251" cy="2423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/>
              <a:t>Ref: Ian Lawrence, Yorkshire Ambulance Service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661E40-1AF0-6485-B2CA-A4820004D926}"/>
              </a:ext>
            </a:extLst>
          </p:cNvPr>
          <p:cNvGraphicFramePr>
            <a:graphicFrameLocks noGrp="1"/>
          </p:cNvGraphicFramePr>
          <p:nvPr/>
        </p:nvGraphicFramePr>
        <p:xfrm>
          <a:off x="651353" y="2369956"/>
          <a:ext cx="2344543" cy="3027680"/>
        </p:xfrm>
        <a:graphic>
          <a:graphicData uri="http://schemas.openxmlformats.org/drawingml/2006/table">
            <a:tbl>
              <a:tblPr/>
              <a:tblGrid>
                <a:gridCol w="1503741">
                  <a:extLst>
                    <a:ext uri="{9D8B030D-6E8A-4147-A177-3AD203B41FA5}">
                      <a16:colId xmlns:a16="http://schemas.microsoft.com/office/drawing/2014/main" val="211466340"/>
                    </a:ext>
                  </a:extLst>
                </a:gridCol>
                <a:gridCol w="840802">
                  <a:extLst>
                    <a:ext uri="{9D8B030D-6E8A-4147-A177-3AD203B41FA5}">
                      <a16:colId xmlns:a16="http://schemas.microsoft.com/office/drawing/2014/main" val="3532332623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Postcode sector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E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34516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YO11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6814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LS10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17493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YO1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804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YO1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80756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WF10 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6671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YO15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705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YO8 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2573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S2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74445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HU6 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97746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HD6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06679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HU13 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19978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YO30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77198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YO17 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30958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YO11 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49344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LS1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9655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6ED73A-6402-0C51-BB31-8EB8E50B193B}"/>
              </a:ext>
            </a:extLst>
          </p:cNvPr>
          <p:cNvSpPr txBox="1"/>
          <p:nvPr/>
        </p:nvSpPr>
        <p:spPr>
          <a:xfrm>
            <a:off x="588723" y="1916482"/>
            <a:ext cx="345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15 water incident locations</a:t>
            </a:r>
          </a:p>
        </p:txBody>
      </p:sp>
    </p:spTree>
    <p:extLst>
      <p:ext uri="{BB962C8B-B14F-4D97-AF65-F5344CB8AC3E}">
        <p14:creationId xmlns:p14="http://schemas.microsoft.com/office/powerpoint/2010/main" val="4658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9BEA-5F2B-3053-8AD8-7ACE8648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E9CA6C-E9AC-5575-EC33-48478DA0E6A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44138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  	Water incidents by month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8117E6F-55DD-4F75-F779-F6820E770389}"/>
              </a:ext>
            </a:extLst>
          </p:cNvPr>
          <p:cNvGraphicFramePr>
            <a:graphicFrameLocks/>
          </p:cNvGraphicFramePr>
          <p:nvPr/>
        </p:nvGraphicFramePr>
        <p:xfrm>
          <a:off x="365038" y="1961824"/>
          <a:ext cx="11461924" cy="4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A46557-A828-F90D-F96A-995993B8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50751"/>
            <a:ext cx="9253251" cy="2423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/>
              <a:t>Ref: Ian Lawrence, Yorkshire Ambulance Service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D5F998-6739-CB02-1776-AC850AE843CA}"/>
              </a:ext>
            </a:extLst>
          </p:cNvPr>
          <p:cNvCxnSpPr/>
          <p:nvPr/>
        </p:nvCxnSpPr>
        <p:spPr>
          <a:xfrm flipV="1">
            <a:off x="838200" y="3670126"/>
            <a:ext cx="10748375" cy="11523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133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D3F8-323D-264D-CFD2-98CEA250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B9FD1-5BA0-05F2-3CDC-0D6D57EF0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48010"/>
            <a:ext cx="10515600" cy="2897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/>
              <a:t>Impact of flooding on NHS properties in low and extreme temperature scenarios</a:t>
            </a:r>
            <a:r>
              <a:rPr lang="en-GB" dirty="0"/>
              <a:t> (source: </a:t>
            </a:r>
            <a:r>
              <a:rPr lang="en-GB" u="sng" dirty="0">
                <a:hlinkClick r:id="rId2"/>
              </a:rPr>
              <a:t>Round Our Way</a:t>
            </a:r>
            <a:r>
              <a:rPr lang="en-GB" dirty="0"/>
              <a:t>)</a:t>
            </a:r>
          </a:p>
        </p:txBody>
      </p:sp>
      <p:pic>
        <p:nvPicPr>
          <p:cNvPr id="4" name="Picture 3" descr="A picture containing text, screenshot, square, number&#10;&#10;Description automatically generated">
            <a:extLst>
              <a:ext uri="{FF2B5EF4-FFF2-40B4-BE49-F238E27FC236}">
                <a16:creationId xmlns:a16="http://schemas.microsoft.com/office/drawing/2014/main" id="{BC7356EC-0354-CFF2-8DD0-A17115BB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424" y="1706797"/>
            <a:ext cx="7741355" cy="45889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44939F-21EB-EBB5-DC0E-DD84173B00B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44138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  	Flooding in the future</a:t>
            </a:r>
          </a:p>
        </p:txBody>
      </p:sp>
    </p:spTree>
    <p:extLst>
      <p:ext uri="{BB962C8B-B14F-4D97-AF65-F5344CB8AC3E}">
        <p14:creationId xmlns:p14="http://schemas.microsoft.com/office/powerpoint/2010/main" val="291837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3A42C-F669-898E-2506-C6EFF671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A3E2-BF84-17C1-6AFF-4DABFA95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9CE22-7D0F-B483-1DAB-A4B41B28F12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44138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Drought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1ACA6C-F3DD-8222-A813-B1DF3181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60578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Impacts of drought on health include: </a:t>
            </a:r>
          </a:p>
          <a:p>
            <a:r>
              <a:rPr lang="en-GB" dirty="0"/>
              <a:t>Affect quantity and quality of drinking water</a:t>
            </a:r>
          </a:p>
          <a:p>
            <a:r>
              <a:rPr lang="en-GB" dirty="0"/>
              <a:t>Increased recreational risks</a:t>
            </a:r>
          </a:p>
          <a:p>
            <a:r>
              <a:rPr lang="en-GB" dirty="0"/>
              <a:t>Air quality – dust, fungi</a:t>
            </a:r>
          </a:p>
          <a:p>
            <a:r>
              <a:rPr lang="en-GB" dirty="0"/>
              <a:t>Reduce living conditions - energy, air quality, sanitation and hygiene</a:t>
            </a:r>
          </a:p>
          <a:p>
            <a:r>
              <a:rPr lang="en-GB" dirty="0"/>
              <a:t>Mental health effects - economic and job losses</a:t>
            </a:r>
          </a:p>
          <a:p>
            <a:r>
              <a:rPr lang="en-GB" dirty="0"/>
              <a:t>Impact on food and nutrition</a:t>
            </a:r>
          </a:p>
          <a:p>
            <a:r>
              <a:rPr lang="en-GB" dirty="0"/>
              <a:t>Impact stability of buildings and trees</a:t>
            </a:r>
          </a:p>
          <a:p>
            <a:r>
              <a:rPr lang="en-GB" dirty="0"/>
              <a:t>Increased incidence of illness and disease</a:t>
            </a:r>
          </a:p>
          <a:p>
            <a:r>
              <a:rPr lang="en-GB" dirty="0"/>
              <a:t>Raise the risk of flash flooding</a:t>
            </a:r>
          </a:p>
          <a:p>
            <a:endParaRPr lang="en-GB" dirty="0"/>
          </a:p>
        </p:txBody>
      </p:sp>
      <p:pic>
        <p:nvPicPr>
          <p:cNvPr id="9" name="Picture 8" descr="A large field with trees and a body of water&#10;&#10;AI-generated content may be incorrect.">
            <a:extLst>
              <a:ext uri="{FF2B5EF4-FFF2-40B4-BE49-F238E27FC236}">
                <a16:creationId xmlns:a16="http://schemas.microsoft.com/office/drawing/2014/main" id="{1E9280E9-D38A-BE4C-94F2-B528ACABD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640" y="204180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74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AD28-7527-6A2A-CE5E-938308DE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62929-ABC8-D7F2-7EE1-3E2BD30C7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73" y="1925955"/>
            <a:ext cx="2286000" cy="15030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AC7779-3090-D07B-97E0-1BF87C04EB7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44138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Flood protection measures</a:t>
            </a:r>
          </a:p>
        </p:txBody>
      </p:sp>
      <p:pic>
        <p:nvPicPr>
          <p:cNvPr id="6" name="Picture 5" descr="FILLED Heavy Duty black polypropylene with UV stabilisation">
            <a:extLst>
              <a:ext uri="{FF2B5EF4-FFF2-40B4-BE49-F238E27FC236}">
                <a16:creationId xmlns:a16="http://schemas.microsoft.com/office/drawing/2014/main" id="{4490FF05-1FBD-B5B1-C256-70B01FD0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690" y="1931500"/>
            <a:ext cx="2491167" cy="1497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Underground Drain Sewer Pipe Non Return Valve Dek Drain - 110mm">
            <a:extLst>
              <a:ext uri="{FF2B5EF4-FFF2-40B4-BE49-F238E27FC236}">
                <a16:creationId xmlns:a16="http://schemas.microsoft.com/office/drawing/2014/main" id="{0817DA7B-429A-544F-3D37-F6237B18A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970" y="1705926"/>
            <a:ext cx="19431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ydroshield PRO Heavy Duty Flood Barrier 800mm x 1200mm ">
            <a:extLst>
              <a:ext uri="{FF2B5EF4-FFF2-40B4-BE49-F238E27FC236}">
                <a16:creationId xmlns:a16="http://schemas.microsoft.com/office/drawing/2014/main" id="{6F48A3CC-315B-24BD-314B-EA04A5B4D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1298" y="4101330"/>
            <a:ext cx="2657475" cy="210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8351F4B3-1A20-D4D6-9F64-24E2C3D47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901" y="4116842"/>
            <a:ext cx="277558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ee the source image">
            <a:extLst>
              <a:ext uri="{FF2B5EF4-FFF2-40B4-BE49-F238E27FC236}">
                <a16:creationId xmlns:a16="http://schemas.microsoft.com/office/drawing/2014/main" id="{7E44E7FE-45EA-DC9C-C7E7-453A4ABF26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102"/>
          <a:stretch/>
        </p:blipFill>
        <p:spPr bwMode="auto">
          <a:xfrm>
            <a:off x="8985750" y="1825746"/>
            <a:ext cx="2775584" cy="4593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CEECFE-C951-1761-9FDD-81FEB167B213}"/>
              </a:ext>
            </a:extLst>
          </p:cNvPr>
          <p:cNvSpPr txBox="1"/>
          <p:nvPr/>
        </p:nvSpPr>
        <p:spPr>
          <a:xfrm>
            <a:off x="507016" y="3485145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Sand bags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830E0-4CEF-8357-19E6-6A031669A7E0}"/>
              </a:ext>
            </a:extLst>
          </p:cNvPr>
          <p:cNvSpPr txBox="1"/>
          <p:nvPr/>
        </p:nvSpPr>
        <p:spPr>
          <a:xfrm>
            <a:off x="3339526" y="3485145"/>
            <a:ext cx="275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Automatic air bricks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B4A11-530E-35F4-F1B4-26E2A937FE2B}"/>
              </a:ext>
            </a:extLst>
          </p:cNvPr>
          <p:cNvSpPr txBox="1"/>
          <p:nvPr/>
        </p:nvSpPr>
        <p:spPr>
          <a:xfrm>
            <a:off x="6442537" y="3526547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Automatic valves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A2751-5083-E747-BD88-B514F92A2900}"/>
              </a:ext>
            </a:extLst>
          </p:cNvPr>
          <p:cNvSpPr txBox="1"/>
          <p:nvPr/>
        </p:nvSpPr>
        <p:spPr>
          <a:xfrm>
            <a:off x="9616559" y="6369457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Flood Valves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F0723-AD8D-F73E-2022-1ABC72785544}"/>
              </a:ext>
            </a:extLst>
          </p:cNvPr>
          <p:cNvSpPr txBox="1"/>
          <p:nvPr/>
        </p:nvSpPr>
        <p:spPr>
          <a:xfrm>
            <a:off x="5506361" y="6265004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Flood gates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2AD60-A133-A5FE-171F-A169D1C35AFB}"/>
              </a:ext>
            </a:extLst>
          </p:cNvPr>
          <p:cNvSpPr txBox="1"/>
          <p:nvPr/>
        </p:nvSpPr>
        <p:spPr>
          <a:xfrm>
            <a:off x="2026972" y="6369457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Barriers</a:t>
            </a:r>
          </a:p>
        </p:txBody>
      </p:sp>
    </p:spTree>
    <p:extLst>
      <p:ext uri="{BB962C8B-B14F-4D97-AF65-F5344CB8AC3E}">
        <p14:creationId xmlns:p14="http://schemas.microsoft.com/office/powerpoint/2010/main" val="2997242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3BD5-3B7F-726A-ACB0-F0ABBD2E1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A90F6C-3353-7081-EE77-235E3EDFCB9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44138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Flooding prevention measures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B1498-D3A2-248F-7953-5F79B660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81" y="1968954"/>
            <a:ext cx="1688465" cy="2114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E118A-CD05-6170-BB03-A43327099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321" y="1968954"/>
            <a:ext cx="2849336" cy="2139194"/>
          </a:xfrm>
          <a:prstGeom prst="rect">
            <a:avLst/>
          </a:prstGeom>
        </p:spPr>
      </p:pic>
      <p:pic>
        <p:nvPicPr>
          <p:cNvPr id="15" name="Picture 14" descr="See the source image">
            <a:extLst>
              <a:ext uri="{FF2B5EF4-FFF2-40B4-BE49-F238E27FC236}">
                <a16:creationId xmlns:a16="http://schemas.microsoft.com/office/drawing/2014/main" id="{6E89CA35-6D18-76C4-328D-512C9961E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4624" y="1833712"/>
            <a:ext cx="28479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quacrate-stormwater-soakaway-and-attenuation-tank">
            <a:extLst>
              <a:ext uri="{FF2B5EF4-FFF2-40B4-BE49-F238E27FC236}">
                <a16:creationId xmlns:a16="http://schemas.microsoft.com/office/drawing/2014/main" id="{CCDB4D9C-6207-2659-5242-BF4BBF18F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6661" y="2090736"/>
            <a:ext cx="3144357" cy="2139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AD65B-9B26-C9C4-AFF9-3CE8B8732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868" y="4882423"/>
            <a:ext cx="3033091" cy="12886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82EF37-AF89-3C28-EC14-9A9A7693A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94" y="4882423"/>
            <a:ext cx="2753451" cy="128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ee the source image">
            <a:extLst>
              <a:ext uri="{FF2B5EF4-FFF2-40B4-BE49-F238E27FC236}">
                <a16:creationId xmlns:a16="http://schemas.microsoft.com/office/drawing/2014/main" id="{C363E41C-BC43-1B85-2087-0B095FF9E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6059" y="3960777"/>
            <a:ext cx="279654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89B56F-58AD-9AB7-2E75-C9AA514EBB2D}"/>
              </a:ext>
            </a:extLst>
          </p:cNvPr>
          <p:cNvSpPr txBox="1"/>
          <p:nvPr/>
        </p:nvSpPr>
        <p:spPr>
          <a:xfrm>
            <a:off x="5562601" y="4229930"/>
            <a:ext cx="334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Soakaway and attenuation crate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B78D78-1450-BBF0-B2B8-98195556F07D}"/>
              </a:ext>
            </a:extLst>
          </p:cNvPr>
          <p:cNvSpPr txBox="1"/>
          <p:nvPr/>
        </p:nvSpPr>
        <p:spPr>
          <a:xfrm>
            <a:off x="272143" y="4229930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Rainwater Butt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11D879-462B-3679-B0DB-2F0A89BF23BF}"/>
              </a:ext>
            </a:extLst>
          </p:cNvPr>
          <p:cNvSpPr txBox="1"/>
          <p:nvPr/>
        </p:nvSpPr>
        <p:spPr>
          <a:xfrm>
            <a:off x="2797628" y="4229930"/>
            <a:ext cx="243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Rainwater collection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E4BC0E-8CE6-00A2-96AE-28D3B718CFB5}"/>
              </a:ext>
            </a:extLst>
          </p:cNvPr>
          <p:cNvSpPr txBox="1"/>
          <p:nvPr/>
        </p:nvSpPr>
        <p:spPr>
          <a:xfrm>
            <a:off x="2775857" y="6400800"/>
            <a:ext cx="488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Block paving and permeable paving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ACE355-3301-6696-62F4-06C708060403}"/>
              </a:ext>
            </a:extLst>
          </p:cNvPr>
          <p:cNvSpPr txBox="1"/>
          <p:nvPr/>
        </p:nvSpPr>
        <p:spPr>
          <a:xfrm>
            <a:off x="11049000" y="408350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Tree pit</a:t>
            </a:r>
          </a:p>
        </p:txBody>
      </p:sp>
    </p:spTree>
    <p:extLst>
      <p:ext uri="{BB962C8B-B14F-4D97-AF65-F5344CB8AC3E}">
        <p14:creationId xmlns:p14="http://schemas.microsoft.com/office/powerpoint/2010/main" val="371628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53369-5EC7-CA8C-2665-7DB562302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9A6C-B665-F3CD-9FD8-59DFD187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88B19F-A9D8-51B3-AF3C-C5D86EEA677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44138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Flooding prevention measures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4A9F5-A29D-2863-A352-FEC92998F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6017" y="1999775"/>
            <a:ext cx="3459000" cy="2017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BBB77E-1D9A-AC0A-9D4E-EE0773EB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14" y="2042154"/>
            <a:ext cx="2975211" cy="1953260"/>
          </a:xfrm>
          <a:prstGeom prst="rect">
            <a:avLst/>
          </a:prstGeom>
        </p:spPr>
      </p:pic>
      <p:pic>
        <p:nvPicPr>
          <p:cNvPr id="14" name="Picture 13" descr="See the source image">
            <a:extLst>
              <a:ext uri="{FF2B5EF4-FFF2-40B4-BE49-F238E27FC236}">
                <a16:creationId xmlns:a16="http://schemas.microsoft.com/office/drawing/2014/main" id="{059E3B56-3B8F-A32C-256B-FE78B999C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104" y="4343075"/>
            <a:ext cx="295656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81E0D-A195-42A3-5084-598DD6CA3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953" y="4364602"/>
            <a:ext cx="3084465" cy="1850679"/>
          </a:xfrm>
          <a:prstGeom prst="rect">
            <a:avLst/>
          </a:prstGeom>
        </p:spPr>
      </p:pic>
      <p:pic>
        <p:nvPicPr>
          <p:cNvPr id="17" name="Picture 16" descr="See the source image">
            <a:extLst>
              <a:ext uri="{FF2B5EF4-FFF2-40B4-BE49-F238E27FC236}">
                <a16:creationId xmlns:a16="http://schemas.microsoft.com/office/drawing/2014/main" id="{08BF9322-3709-11B8-3390-8E98678C6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569" y="2021547"/>
            <a:ext cx="2933700" cy="195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208F4F-A432-F091-F4DA-043A3A414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804" y="4343075"/>
            <a:ext cx="28575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4E51A-C914-AE0A-646D-F6176CFA8922}"/>
              </a:ext>
            </a:extLst>
          </p:cNvPr>
          <p:cNvSpPr txBox="1"/>
          <p:nvPr/>
        </p:nvSpPr>
        <p:spPr>
          <a:xfrm>
            <a:off x="1900523" y="4016988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2B200-A8A5-8E32-195A-B4302CDDEA1A}"/>
              </a:ext>
            </a:extLst>
          </p:cNvPr>
          <p:cNvSpPr txBox="1"/>
          <p:nvPr/>
        </p:nvSpPr>
        <p:spPr>
          <a:xfrm>
            <a:off x="4844142" y="4007821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Green walls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C1D1B-3983-DE2E-3379-6DD011D97668}"/>
              </a:ext>
            </a:extLst>
          </p:cNvPr>
          <p:cNvSpPr txBox="1"/>
          <p:nvPr/>
        </p:nvSpPr>
        <p:spPr>
          <a:xfrm>
            <a:off x="8247461" y="4006228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Bioswales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04300-F5B2-A6F6-4790-DAB2334CB2D1}"/>
              </a:ext>
            </a:extLst>
          </p:cNvPr>
          <p:cNvSpPr txBox="1"/>
          <p:nvPr/>
        </p:nvSpPr>
        <p:spPr>
          <a:xfrm>
            <a:off x="1850422" y="6248075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Reed beds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58834-A20D-3438-6B44-2DCF69C278BB}"/>
              </a:ext>
            </a:extLst>
          </p:cNvPr>
          <p:cNvSpPr txBox="1"/>
          <p:nvPr/>
        </p:nvSpPr>
        <p:spPr>
          <a:xfrm>
            <a:off x="5065587" y="6248075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8FF64-D799-240E-468B-773573167BBD}"/>
              </a:ext>
            </a:extLst>
          </p:cNvPr>
          <p:cNvSpPr txBox="1"/>
          <p:nvPr/>
        </p:nvSpPr>
        <p:spPr>
          <a:xfrm>
            <a:off x="7975649" y="6301118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Green Roofs</a:t>
            </a:r>
          </a:p>
        </p:txBody>
      </p:sp>
    </p:spTree>
    <p:extLst>
      <p:ext uri="{BB962C8B-B14F-4D97-AF65-F5344CB8AC3E}">
        <p14:creationId xmlns:p14="http://schemas.microsoft.com/office/powerpoint/2010/main" val="1788926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A9A8-D67C-63BB-5459-93E60804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Flood 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47D6E-979B-9518-21CE-A29F0E322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"/>
          <a:stretch>
            <a:fillRect/>
          </a:stretch>
        </p:blipFill>
        <p:spPr>
          <a:xfrm>
            <a:off x="1006624" y="1493133"/>
            <a:ext cx="10231428" cy="492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71B46-80B3-4B34-C0A1-B7B2AE03F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458" y="230188"/>
            <a:ext cx="1596342" cy="997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E6576E-625F-7802-8162-5DACABDA8087}"/>
              </a:ext>
            </a:extLst>
          </p:cNvPr>
          <p:cNvSpPr txBox="1"/>
          <p:nvPr/>
        </p:nvSpPr>
        <p:spPr>
          <a:xfrm>
            <a:off x="1006624" y="631152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Home - Flood 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781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E4030AD-AD5D-5A7F-EF07-1867439A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81" y="-159681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EBF40-C8BB-398F-0A7D-89D796103C58}"/>
              </a:ext>
            </a:extLst>
          </p:cNvPr>
          <p:cNvSpPr txBox="1"/>
          <p:nvPr/>
        </p:nvSpPr>
        <p:spPr>
          <a:xfrm>
            <a:off x="5231755" y="6513653"/>
            <a:ext cx="2627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https://floodmary.com/</a:t>
            </a:r>
          </a:p>
        </p:txBody>
      </p:sp>
    </p:spTree>
    <p:extLst>
      <p:ext uri="{BB962C8B-B14F-4D97-AF65-F5344CB8AC3E}">
        <p14:creationId xmlns:p14="http://schemas.microsoft.com/office/powerpoint/2010/main" val="2500319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83FFF-AABE-6A36-6D48-4ADA4C699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9487"/>
            <a:ext cx="10515600" cy="1325564"/>
          </a:xfrm>
        </p:spPr>
        <p:txBody>
          <a:bodyPr/>
          <a:lstStyle/>
          <a:p>
            <a:r>
              <a:rPr lang="en-GB" dirty="0">
                <a:hlinkClick r:id="rId3"/>
              </a:rPr>
              <a:t>Useful flood advice links - Flood Mary</a:t>
            </a:r>
            <a:endParaRPr lang="en-GB" dirty="0"/>
          </a:p>
          <a:p>
            <a:r>
              <a:rPr lang="en-GB" dirty="0">
                <a:hlinkClick r:id="rId4"/>
              </a:rPr>
              <a:t>Welcome to the NEW </a:t>
            </a:r>
            <a:r>
              <a:rPr lang="en-GB" dirty="0" err="1">
                <a:hlinkClick r:id="rId4"/>
              </a:rPr>
              <a:t>FloodPod</a:t>
            </a:r>
            <a:r>
              <a:rPr lang="en-GB" dirty="0">
                <a:hlinkClick r:id="rId4"/>
              </a:rPr>
              <a:t>! - Flood Mary</a:t>
            </a:r>
            <a:endParaRPr lang="en-GB" dirty="0"/>
          </a:p>
        </p:txBody>
      </p:sp>
      <p:pic>
        <p:nvPicPr>
          <p:cNvPr id="6" name="Online Media 5" title="Tour of the Floodmobile">
            <a:hlinkClick r:id="" action="ppaction://media"/>
            <a:extLst>
              <a:ext uri="{FF2B5EF4-FFF2-40B4-BE49-F238E27FC236}">
                <a16:creationId xmlns:a16="http://schemas.microsoft.com/office/drawing/2014/main" id="{04C30025-4EAB-13BA-E361-6599D20384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19967" y="0"/>
            <a:ext cx="9497652" cy="53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0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869B-8D8C-F3BA-AD2E-FFEC5619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Warmer, Hotter Summers, Warmer Wetter Winters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A0E41-E3AC-24B9-B1A7-7F86E0F3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99" y="2276416"/>
            <a:ext cx="10713001" cy="2305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EB528-FC1F-5581-9A44-9DBD51A4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55" y="2220760"/>
            <a:ext cx="10541542" cy="24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Living With Water - Sustainable Drainage Systems (SuDS)">
            <a:hlinkClick r:id="" action="ppaction://media"/>
            <a:extLst>
              <a:ext uri="{FF2B5EF4-FFF2-40B4-BE49-F238E27FC236}">
                <a16:creationId xmlns:a16="http://schemas.microsoft.com/office/drawing/2014/main" id="{691645B8-16DD-399A-6735-AC447A3EF2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6177" y="457200"/>
            <a:ext cx="10519646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88D32-EC03-3A19-B2CD-E11D3CCFE3BA}"/>
              </a:ext>
            </a:extLst>
          </p:cNvPr>
          <p:cNvSpPr txBox="1"/>
          <p:nvPr/>
        </p:nvSpPr>
        <p:spPr>
          <a:xfrm>
            <a:off x="778398" y="6400800"/>
            <a:ext cx="7902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Living With Water - Sustainable Drainage Systems (</a:t>
            </a:r>
            <a:r>
              <a:rPr lang="en-GB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SuDS</a:t>
            </a: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- YouTube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666F0-ED65-3942-7627-945A05206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172" y="788432"/>
            <a:ext cx="9411184" cy="5131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9995C-02D6-521B-9EBB-9515AD4C2DCB}"/>
              </a:ext>
            </a:extLst>
          </p:cNvPr>
          <p:cNvSpPr txBox="1"/>
          <p:nvPr/>
        </p:nvSpPr>
        <p:spPr>
          <a:xfrm>
            <a:off x="4574894" y="591949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3"/>
              </a:rPr>
              <a:t>SuDS</a:t>
            </a:r>
            <a:r>
              <a:rPr lang="en-GB" dirty="0">
                <a:hlinkClick r:id="rId3"/>
              </a:rPr>
              <a:t> Game | Living With Water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5D85B-C67E-A0D8-444A-0AAD5FE54295}"/>
              </a:ext>
            </a:extLst>
          </p:cNvPr>
          <p:cNvSpPr txBox="1"/>
          <p:nvPr/>
        </p:nvSpPr>
        <p:spPr>
          <a:xfrm>
            <a:off x="4133407" y="628882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https://livingwithwater.co.uk/suds-game</a:t>
            </a:r>
          </a:p>
        </p:txBody>
      </p:sp>
    </p:spTree>
    <p:extLst>
      <p:ext uri="{BB962C8B-B14F-4D97-AF65-F5344CB8AC3E}">
        <p14:creationId xmlns:p14="http://schemas.microsoft.com/office/powerpoint/2010/main" val="2041714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A50A-159B-BBCE-1379-3CFFA71B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Rivercraft</a:t>
            </a:r>
          </a:p>
        </p:txBody>
      </p:sp>
      <p:pic>
        <p:nvPicPr>
          <p:cNvPr id="9" name="Content Placeholder 8">
            <a:hlinkClick r:id="rId2"/>
            <a:extLst>
              <a:ext uri="{FF2B5EF4-FFF2-40B4-BE49-F238E27FC236}">
                <a16:creationId xmlns:a16="http://schemas.microsoft.com/office/drawing/2014/main" id="{410B100E-C2F4-B064-6906-2CF1E3452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5573" y="1824676"/>
            <a:ext cx="5236646" cy="301877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EAF9C-9F34-2CC2-EE53-A0F29458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324" y="108555"/>
            <a:ext cx="3540024" cy="1582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6BFBA-3B7A-0D7D-FD65-BBFCEBAFA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33" y="1690688"/>
            <a:ext cx="5927413" cy="4990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2FBB1D-806F-AB63-BCA8-74F4702FE6A2}"/>
              </a:ext>
            </a:extLst>
          </p:cNvPr>
          <p:cNvSpPr txBox="1"/>
          <p:nvPr/>
        </p:nvSpPr>
        <p:spPr>
          <a:xfrm>
            <a:off x="6663846" y="4854073"/>
            <a:ext cx="4791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6"/>
              </a:rPr>
              <a:t>RiverCraft</a:t>
            </a:r>
            <a:r>
              <a:rPr lang="en-GB" dirty="0">
                <a:hlinkClick r:id="rId6"/>
              </a:rPr>
              <a:t> | Minecraft Education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2C8BE-55F8-4973-0443-78622AE5DADF}"/>
              </a:ext>
            </a:extLst>
          </p:cNvPr>
          <p:cNvSpPr txBox="1"/>
          <p:nvPr/>
        </p:nvSpPr>
        <p:spPr>
          <a:xfrm>
            <a:off x="6663846" y="5228598"/>
            <a:ext cx="5236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Rivercraft: Minecraft game inspires young environmental champions - GOV.UK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E6343-B63A-FFBF-BD1D-968623B12564}"/>
              </a:ext>
            </a:extLst>
          </p:cNvPr>
          <p:cNvSpPr txBox="1"/>
          <p:nvPr/>
        </p:nvSpPr>
        <p:spPr>
          <a:xfrm>
            <a:off x="6688898" y="5890052"/>
            <a:ext cx="295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The Flood Hub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CC646F-7931-AE8B-9EFA-CCEE7E3F7CF7}"/>
              </a:ext>
            </a:extLst>
          </p:cNvPr>
          <p:cNvSpPr txBox="1"/>
          <p:nvPr/>
        </p:nvSpPr>
        <p:spPr>
          <a:xfrm>
            <a:off x="6688898" y="6257173"/>
            <a:ext cx="3508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https://youtu.be/Wm8RSKIHLRo</a:t>
            </a:r>
          </a:p>
        </p:txBody>
      </p:sp>
    </p:spTree>
    <p:extLst>
      <p:ext uri="{BB962C8B-B14F-4D97-AF65-F5344CB8AC3E}">
        <p14:creationId xmlns:p14="http://schemas.microsoft.com/office/powerpoint/2010/main" val="521680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45C49-8E56-42D7-7287-3C62E3D4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Webinar 4</a:t>
            </a:r>
          </a:p>
        </p:txBody>
      </p:sp>
      <p:pic>
        <p:nvPicPr>
          <p:cNvPr id="4" name="Content Placeholder 3" descr="A close-up of a document&#10;&#10;AI-generated content may be incorrect.">
            <a:extLst>
              <a:ext uri="{FF2B5EF4-FFF2-40B4-BE49-F238E27FC236}">
                <a16:creationId xmlns:a16="http://schemas.microsoft.com/office/drawing/2014/main" id="{7DF9EFAE-A032-0C28-D6DF-86F1FD04E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004834"/>
            <a:ext cx="10905066" cy="37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7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1354-FF1E-124F-D5D9-C118F9DC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0043-0120-91B0-2B07-0EDBB87B9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9344" cy="4351338"/>
          </a:xfrm>
        </p:spPr>
        <p:txBody>
          <a:bodyPr/>
          <a:lstStyle/>
          <a:p>
            <a:r>
              <a:rPr lang="en-GB" dirty="0"/>
              <a:t>Phrasing</a:t>
            </a:r>
          </a:p>
          <a:p>
            <a:r>
              <a:rPr lang="en-GB" dirty="0"/>
              <a:t>Weave into other projects</a:t>
            </a:r>
          </a:p>
          <a:p>
            <a:endParaRPr lang="en-GB" dirty="0"/>
          </a:p>
        </p:txBody>
      </p:sp>
      <p:pic>
        <p:nvPicPr>
          <p:cNvPr id="8" name="Picture 7" descr="A cloud with words&#10;&#10;AI-generated content may be incorrect.">
            <a:extLst>
              <a:ext uri="{FF2B5EF4-FFF2-40B4-BE49-F238E27FC236}">
                <a16:creationId xmlns:a16="http://schemas.microsoft.com/office/drawing/2014/main" id="{93415D70-69B1-5C23-4E83-411715E1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214" y="595421"/>
            <a:ext cx="5582093" cy="55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3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25327-EE04-7233-676E-368BFCCB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processes for Adaptation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2C5CE-38A4-0C9B-973F-593DCC9A9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Climate Adaptation plan</a:t>
            </a:r>
          </a:p>
          <a:p>
            <a:r>
              <a:rPr lang="en-GB" dirty="0"/>
              <a:t>PSDS? </a:t>
            </a:r>
          </a:p>
          <a:p>
            <a:r>
              <a:rPr lang="en-GB" dirty="0">
                <a:hlinkClick r:id="rId2"/>
              </a:rPr>
              <a:t>UK Infrastructure: A 10 Year Strategy</a:t>
            </a:r>
            <a:endParaRPr lang="en-GB" dirty="0"/>
          </a:p>
          <a:p>
            <a:r>
              <a:rPr lang="en-GB" dirty="0"/>
              <a:t>Biodiversity and BNG – LNRS, Tree Planting schemes</a:t>
            </a:r>
          </a:p>
          <a:p>
            <a:r>
              <a:rPr lang="en-GB" dirty="0"/>
              <a:t>Business Continuity</a:t>
            </a:r>
          </a:p>
          <a:p>
            <a:r>
              <a:rPr lang="en-GB" dirty="0"/>
              <a:t>Planned maintenance – gutters, drains etc</a:t>
            </a:r>
          </a:p>
          <a:p>
            <a:r>
              <a:rPr lang="en-GB" dirty="0"/>
              <a:t>Car park, roof and general estates upgrades</a:t>
            </a:r>
          </a:p>
          <a:p>
            <a:r>
              <a:rPr lang="en-GB" dirty="0"/>
              <a:t>New Hospitals programme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381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216D-3E34-0ADF-C5D1-6471593A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Climate Adaptation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B4A21-181D-95C6-7EEC-5E7035C2F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Stakeholder engagement</a:t>
            </a:r>
          </a:p>
          <a:p>
            <a:pPr lvl="1"/>
            <a:r>
              <a:rPr lang="en-GB" dirty="0"/>
              <a:t>Estates</a:t>
            </a:r>
          </a:p>
          <a:p>
            <a:pPr lvl="1"/>
            <a:r>
              <a:rPr lang="en-GB" dirty="0"/>
              <a:t>Grounds maintenance</a:t>
            </a:r>
          </a:p>
          <a:p>
            <a:pPr lvl="1"/>
            <a:r>
              <a:rPr lang="en-GB" dirty="0"/>
              <a:t>Fleet</a:t>
            </a:r>
          </a:p>
          <a:p>
            <a:pPr lvl="1"/>
            <a:r>
              <a:rPr lang="en-GB" dirty="0"/>
              <a:t>Operations</a:t>
            </a:r>
          </a:p>
          <a:p>
            <a:pPr lvl="1"/>
            <a:r>
              <a:rPr lang="en-GB" dirty="0"/>
              <a:t>PFI</a:t>
            </a:r>
          </a:p>
          <a:p>
            <a:pPr lvl="1"/>
            <a:r>
              <a:rPr lang="en-GB" dirty="0"/>
              <a:t>Community</a:t>
            </a:r>
          </a:p>
          <a:p>
            <a:pPr lvl="1"/>
            <a:r>
              <a:rPr lang="en-GB" dirty="0"/>
              <a:t>EPRR and Business Continuity </a:t>
            </a:r>
          </a:p>
          <a:p>
            <a:pPr lvl="1"/>
            <a:r>
              <a:rPr lang="en-GB" dirty="0"/>
              <a:t>LRFs</a:t>
            </a:r>
          </a:p>
          <a:p>
            <a:pPr lvl="1"/>
            <a:r>
              <a:rPr lang="en-GB" dirty="0"/>
              <a:t>Councils</a:t>
            </a:r>
          </a:p>
          <a:p>
            <a:pPr lvl="1"/>
            <a:r>
              <a:rPr lang="en-GB" dirty="0"/>
              <a:t>LNRS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430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C49B-E663-23AD-7DCE-F440F1C6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4B987-CFD3-0170-AE8B-FF02E2ACB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79A170E-B26C-9AE2-E533-D8E1282E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81" y="-159681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6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9D09FB-163E-8DD7-C7EC-AB115E729D19}"/>
              </a:ext>
            </a:extLst>
          </p:cNvPr>
          <p:cNvSpPr txBox="1">
            <a:spLocks/>
          </p:cNvSpPr>
          <p:nvPr/>
        </p:nvSpPr>
        <p:spPr>
          <a:xfrm rot="16200000">
            <a:off x="-2409329" y="2617483"/>
            <a:ext cx="6878286" cy="162302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F739A-43C0-7B65-85C8-BC31F3B8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2735" y="2752589"/>
            <a:ext cx="6878286" cy="1352813"/>
          </a:xfrm>
          <a:solidFill>
            <a:srgbClr val="0070C0"/>
          </a:solidFill>
        </p:spPr>
        <p:txBody>
          <a:bodyPr anchor="b">
            <a:normAutofit/>
          </a:bodyPr>
          <a:lstStyle/>
          <a:p>
            <a:pPr algn="ctr"/>
            <a:r>
              <a:rPr lang="en-GB" sz="4000" dirty="0">
                <a:solidFill>
                  <a:srgbClr val="FFFFFF"/>
                </a:solidFill>
              </a:rPr>
              <a:t>	Types of Flooding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2DEB0-1A0D-C3AB-681A-014B9DAC99ED}"/>
              </a:ext>
            </a:extLst>
          </p:cNvPr>
          <p:cNvSpPr/>
          <p:nvPr/>
        </p:nvSpPr>
        <p:spPr>
          <a:xfrm>
            <a:off x="1841327" y="-175364"/>
            <a:ext cx="2414798" cy="7415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0D18FE0-994D-B922-9469-FE025A9652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138400"/>
              </p:ext>
            </p:extLst>
          </p:nvPr>
        </p:nvGraphicFramePr>
        <p:xfrm>
          <a:off x="2299644" y="175365"/>
          <a:ext cx="2742945" cy="6200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a car on a rainy day: An emergency service worker looks on near cars sitting in floodwater in Rotherham">
            <a:extLst>
              <a:ext uri="{FF2B5EF4-FFF2-40B4-BE49-F238E27FC236}">
                <a16:creationId xmlns:a16="http://schemas.microsoft.com/office/drawing/2014/main" id="{ADF32A2A-ED31-3ED1-DE1E-5E7A5F4EB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6"/>
          <a:stretch>
            <a:fillRect/>
          </a:stretch>
        </p:blipFill>
        <p:spPr bwMode="auto">
          <a:xfrm>
            <a:off x="5597978" y="822567"/>
            <a:ext cx="6594022" cy="41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DEB649A-88EE-9A54-B96D-8B2DB7D8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499" y="822566"/>
            <a:ext cx="7481832" cy="416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CE045F-5E38-F0FB-282C-24A021C8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435" y="780463"/>
            <a:ext cx="6594021" cy="424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F72529-0B43-EE28-E703-8112C7D2F5CC}"/>
              </a:ext>
            </a:extLst>
          </p:cNvPr>
          <p:cNvSpPr txBox="1"/>
          <p:nvPr/>
        </p:nvSpPr>
        <p:spPr>
          <a:xfrm>
            <a:off x="5581436" y="5030295"/>
            <a:ext cx="659402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View from Helimed 98, </a:t>
            </a:r>
            <a:r>
              <a:rPr lang="en-GB" dirty="0" err="1">
                <a:solidFill>
                  <a:schemeClr val="bg1"/>
                </a:solidFill>
              </a:rPr>
              <a:t>vew</a:t>
            </a:r>
            <a:r>
              <a:rPr lang="en-GB" dirty="0">
                <a:solidFill>
                  <a:schemeClr val="bg1"/>
                </a:solidFill>
              </a:rPr>
              <a:t> over Boroughbridge, River Swale</a:t>
            </a:r>
          </a:p>
          <a:p>
            <a:r>
              <a:rPr lang="en-GB" dirty="0">
                <a:solidFill>
                  <a:schemeClr val="bg1"/>
                </a:solidFill>
              </a:rPr>
              <a:t>22 February 2020, Photo: Matt </a:t>
            </a:r>
            <a:r>
              <a:rPr lang="en-GB" dirty="0" err="1">
                <a:solidFill>
                  <a:schemeClr val="bg1"/>
                </a:solidFill>
              </a:rPr>
              <a:t>Syratt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2C4F0F1-1698-23D8-CEA5-4DAB334F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3237" y="797826"/>
            <a:ext cx="7132867" cy="491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5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518" y="570541"/>
            <a:ext cx="71818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518" y="532441"/>
            <a:ext cx="72009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044" y="554666"/>
            <a:ext cx="717232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3993" y="541966"/>
            <a:ext cx="72009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757" y="548316"/>
            <a:ext cx="71913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757" y="519742"/>
            <a:ext cx="719137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932" y="551491"/>
            <a:ext cx="721042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093" y="562604"/>
            <a:ext cx="718185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043" y="534030"/>
            <a:ext cx="71818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418" y="505454"/>
            <a:ext cx="721995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068" y="505454"/>
            <a:ext cx="72390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294" y="548316"/>
            <a:ext cx="71532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04C231-B32E-CD78-9E3F-B6E56F7F8B4D}"/>
              </a:ext>
            </a:extLst>
          </p:cNvPr>
          <p:cNvSpPr txBox="1"/>
          <p:nvPr/>
        </p:nvSpPr>
        <p:spPr>
          <a:xfrm>
            <a:off x="202022" y="946298"/>
            <a:ext cx="297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Sea Level rise</a:t>
            </a:r>
          </a:p>
        </p:txBody>
      </p:sp>
    </p:spTree>
    <p:extLst>
      <p:ext uri="{BB962C8B-B14F-4D97-AF65-F5344CB8AC3E}">
        <p14:creationId xmlns:p14="http://schemas.microsoft.com/office/powerpoint/2010/main" val="29245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086" y="683649"/>
            <a:ext cx="9784183" cy="5490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3690" y="5639107"/>
            <a:ext cx="3687097" cy="26161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65569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xperiment Shows Risk of Flash Flooding After Drought">
            <a:hlinkClick r:id="" action="ppaction://media"/>
            <a:extLst>
              <a:ext uri="{FF2B5EF4-FFF2-40B4-BE49-F238E27FC236}">
                <a16:creationId xmlns:a16="http://schemas.microsoft.com/office/drawing/2014/main" id="{094A3674-A1BF-9B0F-DE60-3667CA2CC9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nline Media 4" title="Experiment Shows Risk of Flash Flooding After Drought">
            <a:hlinkClick r:id="" action="ppaction://media"/>
            <a:extLst>
              <a:ext uri="{FF2B5EF4-FFF2-40B4-BE49-F238E27FC236}">
                <a16:creationId xmlns:a16="http://schemas.microsoft.com/office/drawing/2014/main" id="{EBA36EB4-68AD-24D6-21FC-88E96E5927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267129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DD22D-3F6E-A46A-6572-D055BA23EDE1}"/>
              </a:ext>
            </a:extLst>
          </p:cNvPr>
          <p:cNvSpPr txBox="1"/>
          <p:nvPr/>
        </p:nvSpPr>
        <p:spPr>
          <a:xfrm>
            <a:off x="-10273" y="5291460"/>
            <a:ext cx="15342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Experiment Shows Risk of Flash Flooding After Drought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83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6F0F-3178-2A20-5048-5C097652F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3ED788F-C035-C7D2-6A3A-AB082A34A8DF}"/>
              </a:ext>
            </a:extLst>
          </p:cNvPr>
          <p:cNvSpPr/>
          <p:nvPr/>
        </p:nvSpPr>
        <p:spPr>
          <a:xfrm>
            <a:off x="-606056" y="3066390"/>
            <a:ext cx="13184372" cy="396173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4DEF73-45C6-D6EA-0281-8BCCD361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89" y="4843798"/>
            <a:ext cx="1860698" cy="1429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473DEE-9983-C461-3046-467031AAB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74" y="1365181"/>
            <a:ext cx="9356651" cy="1701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DDD3E9-43C6-E207-612D-C66D415D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potential impacts in the future?</a:t>
            </a:r>
            <a:br>
              <a:rPr lang="en-GB" dirty="0"/>
            </a:b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C9C98-EF30-4BE0-816C-4E278843C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00" y="3212524"/>
            <a:ext cx="1610211" cy="1386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DAACBC-ACB5-F1D5-4E4D-E534A23D9C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3808" y="3287047"/>
            <a:ext cx="1604008" cy="1478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0B4E2-F6BC-E30C-B5B1-208F62408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257" y="3193857"/>
            <a:ext cx="1671172" cy="1429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FA60FC-D701-D7D8-EDA9-413DB8391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682" y="4824285"/>
            <a:ext cx="1431497" cy="11849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FE02DB-C286-D715-4C2A-E08A1F0F2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7329" y="4811899"/>
            <a:ext cx="1686954" cy="17012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90240B-173D-5F98-076E-DAFD941B13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34"/>
          <a:stretch>
            <a:fillRect/>
          </a:stretch>
        </p:blipFill>
        <p:spPr>
          <a:xfrm>
            <a:off x="4671990" y="4798972"/>
            <a:ext cx="1635304" cy="1552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6D33B3-55E0-1B85-C6FF-8AB7BB3C23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0603" y="3232037"/>
            <a:ext cx="1085233" cy="13869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0C687-25FE-893F-064C-4B6B19C2E4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0289" y="3255233"/>
            <a:ext cx="1548881" cy="1386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0BEC5-B943-BE30-E082-A0A29CDF6C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6835" y="3216817"/>
            <a:ext cx="1477926" cy="12338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7E3858-E426-FAD8-5973-2E3D3CAEEA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93178" y="3261041"/>
            <a:ext cx="1477926" cy="14785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166512-612A-682B-FBE1-8846562C4F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9494" y="4860398"/>
            <a:ext cx="1446028" cy="12084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1E9CAF-D9AD-8C2C-80A1-418E86C109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2790" y="4893848"/>
            <a:ext cx="1481541" cy="12084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67A701-F56D-4545-D47F-9C3DD08C40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0379" y="4859172"/>
            <a:ext cx="1569798" cy="1208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BD30A5-A272-2766-6A71-056EF3BED1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0061" y="4869182"/>
            <a:ext cx="1686954" cy="12084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E242A7-CC56-85C4-9F70-0F696616539D}"/>
              </a:ext>
            </a:extLst>
          </p:cNvPr>
          <p:cNvSpPr txBox="1"/>
          <p:nvPr/>
        </p:nvSpPr>
        <p:spPr>
          <a:xfrm>
            <a:off x="7520011" y="6171223"/>
            <a:ext cx="6592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8"/>
              </a:rPr>
              <a:t>LCAT: Local Climate Adaptation Tool</a:t>
            </a:r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7D3F788-B375-2D11-8AC4-9A0B0D62CB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56407" y="3117802"/>
            <a:ext cx="1558459" cy="15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425A3-8F2C-2C7F-D1C4-4EC11BE8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A7D51DD-A351-7146-AF2D-1B8D97E5801D}"/>
              </a:ext>
            </a:extLst>
          </p:cNvPr>
          <p:cNvSpPr/>
          <p:nvPr/>
        </p:nvSpPr>
        <p:spPr>
          <a:xfrm>
            <a:off x="-606056" y="3066390"/>
            <a:ext cx="13184372" cy="396173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CD4003-FFC7-2848-1133-6150487C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89" y="4843798"/>
            <a:ext cx="1860698" cy="1429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5F587-5574-D714-68CE-0E3E5CF05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74" y="1365181"/>
            <a:ext cx="9356651" cy="1701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45A4A-C421-68F0-6D72-4688516E5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potential impacts from flooding?</a:t>
            </a:r>
            <a:br>
              <a:rPr lang="en-GB" dirty="0"/>
            </a:b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A950C-0A25-2971-1C77-A12534CD7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00" y="3212524"/>
            <a:ext cx="1610211" cy="1386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29A117-D214-554E-6C7E-3F3CCE75E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3808" y="3287047"/>
            <a:ext cx="1604008" cy="1478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471FF1-B56F-DDD3-EFD0-27C53BB8E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257" y="3193857"/>
            <a:ext cx="1671172" cy="1429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581271-A3DB-5CDF-9D24-8C2A6270A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329" y="4811899"/>
            <a:ext cx="1686954" cy="17012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93F963-84E4-40C8-91D4-2B8499AD5A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0603" y="3232037"/>
            <a:ext cx="1085233" cy="13869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DC9937-757E-E3E7-1446-A5AF269473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0289" y="3255233"/>
            <a:ext cx="1548881" cy="13869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7624DCB-C892-7BBE-F036-AC2BB0AFCC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93178" y="3261041"/>
            <a:ext cx="1477926" cy="1478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4BB92-08B4-CFF3-74ED-989465E340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7252" y="4869182"/>
            <a:ext cx="1686954" cy="12084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98817B-186A-BE25-A208-FD468054F241}"/>
              </a:ext>
            </a:extLst>
          </p:cNvPr>
          <p:cNvSpPr txBox="1"/>
          <p:nvPr/>
        </p:nvSpPr>
        <p:spPr>
          <a:xfrm>
            <a:off x="7520011" y="6171223"/>
            <a:ext cx="6592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2"/>
              </a:rPr>
              <a:t>LCAT: Local Climate Adaptation Tool</a:t>
            </a:r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9461A4-88EF-E02D-E3BB-5474C47C02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6407" y="3117802"/>
            <a:ext cx="1558459" cy="1558459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356630C-5B98-9540-C676-A8FE7A6D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4199860" y="4759364"/>
            <a:ext cx="7153940" cy="1378204"/>
          </a:xfrm>
        </p:spPr>
      </p:pic>
    </p:spTree>
    <p:extLst>
      <p:ext uri="{BB962C8B-B14F-4D97-AF65-F5344CB8AC3E}">
        <p14:creationId xmlns:p14="http://schemas.microsoft.com/office/powerpoint/2010/main" val="26837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106E-37A5-349D-FCA0-E241DA77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5676C4-CD4D-1182-EEF1-A0F5231DBD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14816" y="1866378"/>
          <a:ext cx="10238985" cy="3912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9086">
                  <a:extLst>
                    <a:ext uri="{9D8B030D-6E8A-4147-A177-3AD203B41FA5}">
                      <a16:colId xmlns:a16="http://schemas.microsoft.com/office/drawing/2014/main" val="3143840858"/>
                    </a:ext>
                  </a:extLst>
                </a:gridCol>
                <a:gridCol w="906391">
                  <a:extLst>
                    <a:ext uri="{9D8B030D-6E8A-4147-A177-3AD203B41FA5}">
                      <a16:colId xmlns:a16="http://schemas.microsoft.com/office/drawing/2014/main" val="2962722144"/>
                    </a:ext>
                  </a:extLst>
                </a:gridCol>
                <a:gridCol w="1077959">
                  <a:extLst>
                    <a:ext uri="{9D8B030D-6E8A-4147-A177-3AD203B41FA5}">
                      <a16:colId xmlns:a16="http://schemas.microsoft.com/office/drawing/2014/main" val="1473541795"/>
                    </a:ext>
                  </a:extLst>
                </a:gridCol>
                <a:gridCol w="801725">
                  <a:extLst>
                    <a:ext uri="{9D8B030D-6E8A-4147-A177-3AD203B41FA5}">
                      <a16:colId xmlns:a16="http://schemas.microsoft.com/office/drawing/2014/main" val="1369867515"/>
                    </a:ext>
                  </a:extLst>
                </a:gridCol>
                <a:gridCol w="1077959">
                  <a:extLst>
                    <a:ext uri="{9D8B030D-6E8A-4147-A177-3AD203B41FA5}">
                      <a16:colId xmlns:a16="http://schemas.microsoft.com/office/drawing/2014/main" val="3245274630"/>
                    </a:ext>
                  </a:extLst>
                </a:gridCol>
                <a:gridCol w="909628">
                  <a:extLst>
                    <a:ext uri="{9D8B030D-6E8A-4147-A177-3AD203B41FA5}">
                      <a16:colId xmlns:a16="http://schemas.microsoft.com/office/drawing/2014/main" val="562211013"/>
                    </a:ext>
                  </a:extLst>
                </a:gridCol>
                <a:gridCol w="1530074">
                  <a:extLst>
                    <a:ext uri="{9D8B030D-6E8A-4147-A177-3AD203B41FA5}">
                      <a16:colId xmlns:a16="http://schemas.microsoft.com/office/drawing/2014/main" val="1348381409"/>
                    </a:ext>
                  </a:extLst>
                </a:gridCol>
                <a:gridCol w="1376850">
                  <a:extLst>
                    <a:ext uri="{9D8B030D-6E8A-4147-A177-3AD203B41FA5}">
                      <a16:colId xmlns:a16="http://schemas.microsoft.com/office/drawing/2014/main" val="1336558065"/>
                    </a:ext>
                  </a:extLst>
                </a:gridCol>
                <a:gridCol w="1219313">
                  <a:extLst>
                    <a:ext uri="{9D8B030D-6E8A-4147-A177-3AD203B41FA5}">
                      <a16:colId xmlns:a16="http://schemas.microsoft.com/office/drawing/2014/main" val="1833016686"/>
                    </a:ext>
                  </a:extLst>
                </a:gridCol>
              </a:tblGrid>
              <a:tr h="820126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EA historic flood risk 2010 (only 80 sites)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River flood risk 2020</a:t>
                      </a:r>
                    </a:p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(105 sites)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Surface water flood risk 2020 (105 sites)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Reservoir flood risk 2020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Sea flood risk 2020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Access affected by flooding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084200"/>
                  </a:ext>
                </a:extLst>
              </a:tr>
              <a:tr h="12301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Not in flood zone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60%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Very Low 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74%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Very Low 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44%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10 sites have high potential for reservoir flood risk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10 sites have high potential for sea flood risk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2% of sites have no access issues from flooding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056469"/>
                  </a:ext>
                </a:extLst>
              </a:tr>
              <a:tr h="2050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Low 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6.25%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Low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16%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Low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26%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98% of sites affected with the access being restricted through flooding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3349682"/>
                  </a:ext>
                </a:extLst>
              </a:tr>
              <a:tr h="2050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Moderate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1.25%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Medium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8%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Medium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20%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895019"/>
                  </a:ext>
                </a:extLst>
              </a:tr>
              <a:tr h="14352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Significant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7.5%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High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2%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effectLst/>
                        </a:rPr>
                        <a:t>High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effectLst/>
                        </a:rPr>
                        <a:t>10%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13755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7550676-528E-E56D-F320-1E8785AF1C4C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44138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  	Flooding potential at present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F1021-08A8-C9F8-F259-A97DCAFF7D03}"/>
              </a:ext>
            </a:extLst>
          </p:cNvPr>
          <p:cNvSpPr txBox="1"/>
          <p:nvPr/>
        </p:nvSpPr>
        <p:spPr>
          <a:xfrm>
            <a:off x="576196" y="5999967"/>
            <a:ext cx="11373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potential number of Yorkshire Ambulance Service sites affected by the different types of flooding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(From YAS Climate Adaptation Plan, Source data: </a:t>
            </a:r>
            <a:r>
              <a:rPr lang="en-GB" sz="1800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Environment Agency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30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23527</TotalTime>
  <Words>656</Words>
  <Application>Microsoft Macintosh PowerPoint</Application>
  <PresentationFormat>Widescreen</PresentationFormat>
  <Paragraphs>170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Assistant</vt:lpstr>
      <vt:lpstr>Office Theme</vt:lpstr>
      <vt:lpstr>1_Office Theme</vt:lpstr>
      <vt:lpstr>Healthcare and climate change: Droughts and Flooding</vt:lpstr>
      <vt:lpstr>Warmer, Hotter Summers, Warmer Wetter Winters</vt:lpstr>
      <vt:lpstr> Types of Flooding</vt:lpstr>
      <vt:lpstr>PowerPoint Presentation</vt:lpstr>
      <vt:lpstr>PowerPoint Presentation</vt:lpstr>
      <vt:lpstr>PowerPoint Presentation</vt:lpstr>
      <vt:lpstr>What are the potential impacts in the future? </vt:lpstr>
      <vt:lpstr>What are the potential impacts from flooding? </vt:lpstr>
      <vt:lpstr>PowerPoint Presentation</vt:lpstr>
      <vt:lpstr>  Water incidents    by postcode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 Mary</vt:lpstr>
      <vt:lpstr>PowerPoint Presentation</vt:lpstr>
      <vt:lpstr>PowerPoint Presentation</vt:lpstr>
      <vt:lpstr>PowerPoint Presentation</vt:lpstr>
      <vt:lpstr>PowerPoint Presentation</vt:lpstr>
      <vt:lpstr>Rivercraft</vt:lpstr>
      <vt:lpstr>Webinar 4</vt:lpstr>
      <vt:lpstr>Funding adaptation</vt:lpstr>
      <vt:lpstr>Funding processes for Adaptation </vt:lpstr>
      <vt:lpstr>Funding Climate Adaptation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PERCIVAL, Alexis (YORKSHIRE AMBULANCE SERVICE NHS TRUST)</dc:creator>
  <cp:lastModifiedBy>Louise Elstow</cp:lastModifiedBy>
  <cp:revision>7</cp:revision>
  <dcterms:created xsi:type="dcterms:W3CDTF">2025-05-16T13:36:36Z</dcterms:created>
  <dcterms:modified xsi:type="dcterms:W3CDTF">2025-06-20T16:10:30Z</dcterms:modified>
</cp:coreProperties>
</file>