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5" r:id="rId6"/>
    <p:sldMasterId id="2147483648" r:id="rId7"/>
  </p:sldMasterIdLst>
  <p:notesMasterIdLst>
    <p:notesMasterId r:id="rId27"/>
  </p:notesMasterIdLst>
  <p:sldIdLst>
    <p:sldId id="358" r:id="rId8"/>
    <p:sldId id="282" r:id="rId9"/>
    <p:sldId id="2145707373" r:id="rId10"/>
    <p:sldId id="261" r:id="rId11"/>
    <p:sldId id="384" r:id="rId12"/>
    <p:sldId id="2145707357" r:id="rId13"/>
    <p:sldId id="2145707364" r:id="rId14"/>
    <p:sldId id="2145707365" r:id="rId15"/>
    <p:sldId id="2147471356" r:id="rId16"/>
    <p:sldId id="2147471360" r:id="rId17"/>
    <p:sldId id="2147471355" r:id="rId18"/>
    <p:sldId id="2145707366" r:id="rId19"/>
    <p:sldId id="2145707375" r:id="rId20"/>
    <p:sldId id="2147471353" r:id="rId21"/>
    <p:sldId id="2145707374" r:id="rId22"/>
    <p:sldId id="2145707370" r:id="rId23"/>
    <p:sldId id="2147471362" r:id="rId24"/>
    <p:sldId id="2145707377" r:id="rId25"/>
    <p:sldId id="214747135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ABA15D-052C-802F-8BF3-CE4CD87CD647}" name="TAYLOR, Jack (SUSSEX COMMUNITY NHS FOUNDATION TRUST)" initials="JT" userId="S::jack.taylor35@nhs.net::3ef04d2f-f1b4-448f-83db-a401877877ab" providerId="AD"/>
  <p188:author id="{05F94C96-0382-E1AC-05EC-8ECEE3B72ACD}" name="DAVIS, Lauren (SUSSEX COMMUNITY NHS FOUNDATION TRUST)" initials="DT" userId="S::lauren.davis28@nhs.net::6ba427d1-be0e-4851-8225-71b73ee03e7b" providerId="AD"/>
  <p188:author id="{8D27A4A1-48E5-1CF1-08DB-BDB088D8E733}" name="TURNER, Claire (SUSSEX COMMUNITY NHS FOUNDATION TRUST)" initials="CT" userId="S::claire.turner14@nhs.net::d6f606c9-7650-429a-a4bf-3dace96faab2" providerId="AD"/>
  <p188:author id="{366A42C8-BC5A-36D6-29AF-D9EE1EB34614}" name="VERNON, Susie (SUSSEX COMMUNITY NHS FOUNDATION TRUST)" initials="SV" userId="S::susie.vernon@nhs.net::eec0bdda-ce7b-4118-9f1b-5a7944b96b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9CF"/>
    <a:srgbClr val="00698F"/>
    <a:srgbClr val="3D6696"/>
    <a:srgbClr val="003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9" autoAdjust="0"/>
    <p:restoredTop sz="94648"/>
  </p:normalViewPr>
  <p:slideViewPr>
    <p:cSldViewPr snapToGrid="0">
      <p:cViewPr varScale="1">
        <p:scale>
          <a:sx n="112" d="100"/>
          <a:sy n="112" d="100"/>
        </p:scale>
        <p:origin x="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2C357-E657-4F62-8552-46C156F3A602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828CF-92C3-4F49-97F4-C909C00D3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6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5B9C967E-57B3-5608-06CB-F50132284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FCA14BA1-8E2D-2AA4-C325-0AB473DC6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FBD98D7-2FCC-C01B-695B-1D5CBBB71C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B932DB-2C57-464C-8C59-2A964D4FEBD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C6EF5-A632-E9CE-A806-B22A478BF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2CE11B-9063-113E-CA0C-717F04DE8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ACAC0A-BC8B-EE5A-E45B-B48BB561F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>
              <a:solidFill>
                <a:srgbClr val="333333"/>
              </a:solidFill>
              <a:effectLst/>
              <a:latin typeface="PT Sans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124DA-97E2-4673-744F-0D6A36589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E4A69-A2C6-4476-ACB1-4C32746FC6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708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D8206-21D3-29A1-E61F-F24A5B4C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28019B-56F2-4D66-FF09-FB2AD8075E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9FA2D2-8F32-3647-288E-1B4BA8398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>
              <a:solidFill>
                <a:srgbClr val="333333"/>
              </a:solidFill>
              <a:effectLst/>
              <a:latin typeface="PT Sans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2813C-55E9-AF08-B364-CBD7D20E0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E4A69-A2C6-4476-ACB1-4C32746FC6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180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2EE3A-5BD8-002A-4596-FD7EC411D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19B23A-A446-A99D-D878-4C4FF65F03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67E28F-0CC6-46C8-DE5B-166C3E326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>
              <a:solidFill>
                <a:srgbClr val="333333"/>
              </a:solidFill>
              <a:effectLst/>
              <a:latin typeface="PT Sans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F6269-CE1A-5C4C-BC42-AABBF46FA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E4A69-A2C6-4476-ACB1-4C32746FC6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537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>
              <a:solidFill>
                <a:srgbClr val="333333"/>
              </a:solidFill>
              <a:effectLst/>
              <a:latin typeface="PT Sans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E4A69-A2C6-4476-ACB1-4C32746FC6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469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1504-D0FE-2264-D047-B80EE509C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D417E2-D08E-A6AF-E8BF-0126B9A111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860257-B178-D692-F384-D54D8F444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>
              <a:solidFill>
                <a:srgbClr val="333333"/>
              </a:solidFill>
              <a:effectLst/>
              <a:latin typeface="PT Sans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711D1-87AF-4138-8873-44F1BAF80C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E4A69-A2C6-4476-ACB1-4C32746FC6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161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6437C-F83C-3ED2-96E9-809F4A4A1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F0D507-9776-25FF-8C02-32A1416B7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D7002E-668F-9E11-4263-F17804C88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>
              <a:solidFill>
                <a:srgbClr val="333333"/>
              </a:solidFill>
              <a:effectLst/>
              <a:latin typeface="PT Sans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F720C-F450-616E-A861-2240A347AD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E4A69-A2C6-4476-ACB1-4C32746FC6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935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0D7F6-38B4-0E3D-A5EE-1C3F64995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0ED41C-8A23-D987-238F-4A699226A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BB04B4-FE8E-610F-0E9C-7C97D3544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C6FFF-71A4-081B-0FCA-507295CCA6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2468C-1FA8-4C9E-95AB-108F966A3AC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14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2468C-1FA8-4C9E-95AB-108F966A3A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93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A2BC3-0184-BCC1-2E60-2DAB8BB3D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6FFA2-8AA5-AAFB-D433-4442FC30A7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D3A87D-80BB-A99B-5C86-61473D937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>
              <a:solidFill>
                <a:srgbClr val="333333"/>
              </a:solidFill>
              <a:effectLst/>
              <a:latin typeface="PT Sans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58A13-9193-58DC-EE8B-6C49893E1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E4A69-A2C6-4476-ACB1-4C32746FC6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19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E4A69-A2C6-4476-ACB1-4C32746FC6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20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C4520-EA4E-3326-7545-42EBADED6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2B54F5-E22D-35AC-0CF8-1D6D31D8F0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EBFD34-9EF7-43C3-8AE9-3CEDA9DAA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Location -&gt; exposure to higher temperatures</a:t>
            </a:r>
          </a:p>
          <a:p>
            <a:r>
              <a:rPr lang="en-GB"/>
              <a:t>Age and medications -&gt; dehydration and heat stroke</a:t>
            </a:r>
          </a:p>
          <a:p>
            <a:r>
              <a:rPr lang="en-GB"/>
              <a:t>Multiple co-morbidities -&gt; becoming unwell or suffering falls &amp; physical injury</a:t>
            </a:r>
          </a:p>
          <a:p>
            <a:endParaRPr lang="en-GB"/>
          </a:p>
          <a:p>
            <a:r>
              <a:rPr lang="en-GB"/>
              <a:t>Low mobility and social isolation -&gt; unable to evacuate</a:t>
            </a:r>
          </a:p>
          <a:p>
            <a:r>
              <a:rPr lang="en-GB"/>
              <a:t>Cut-off from medical and care attention he relies upon</a:t>
            </a:r>
          </a:p>
          <a:p>
            <a:r>
              <a:rPr lang="en-GB"/>
              <a:t>Age and medical conditions – more vulnerable to his damp and mouldy home post flood</a:t>
            </a:r>
          </a:p>
          <a:p>
            <a:r>
              <a:rPr lang="en-GB"/>
              <a:t>Social isolation -&gt; mental health impacts, help coping after event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E9C75-6837-8BD0-88D1-6C028FAF0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E4A69-A2C6-4476-ACB1-4C32746FC6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538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>
              <a:solidFill>
                <a:srgbClr val="333333"/>
              </a:solidFill>
              <a:effectLst/>
              <a:latin typeface="PT Sans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E4A69-A2C6-4476-ACB1-4C32746FC6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24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>
              <a:solidFill>
                <a:srgbClr val="333333"/>
              </a:solidFill>
              <a:effectLst/>
              <a:latin typeface="PT Sans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E4A69-A2C6-4476-ACB1-4C32746FC6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824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B270E-278F-39F2-E736-BD6819737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A8BE1-CE0F-1C7C-52C1-F8D5A55026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D8D8F4-9369-D6C7-A8C0-D12AB46B8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>
              <a:solidFill>
                <a:srgbClr val="333333"/>
              </a:solidFill>
              <a:effectLst/>
              <a:latin typeface="PT Sans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EBA36-E614-DF94-E232-FBBBC831C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E4A69-A2C6-4476-ACB1-4C32746FC6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942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>
              <a:solidFill>
                <a:srgbClr val="333333"/>
              </a:solidFill>
              <a:effectLst/>
              <a:latin typeface="PT Sans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E4A69-A2C6-4476-ACB1-4C32746FC6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84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70539-3B6B-A931-B55E-07B38B7FB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5DA69-134C-4E99-BEC1-0738D6404ED2}" type="datetime1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88884-D9B7-0CDA-EEEA-1698CB10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C99C-5BA6-22F7-180D-3645167F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9EA33-4BE6-41DE-98C2-C275B4220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89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64A3B-0416-A896-0B05-C46DC4A0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CC0A-7A87-4E9B-8804-346666797FD1}" type="datetime1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3A1AE-6B10-2B94-26AD-A8A157BF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66C9C-898A-A514-B933-83836A59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B5CF-4B48-4427-B92B-6F5C7E7BA0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0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0D121-9FAD-626F-BAFF-5989C3AE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3D24E-AD2F-4315-BEBC-5CA07768DEB0}" type="datetime1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587A6-D87D-01BA-562A-72A64F20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53A4E-D063-94EB-347F-9BD3862A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235CA-EA2E-427A-918E-3677AB3433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31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74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554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601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883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632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610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148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57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2D9BF-8F30-5990-97D8-C6FDD748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30373-6F7C-4715-A594-78A038A28757}" type="datetime1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01D56-1A21-0124-B788-F8B28EA6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D722E-EF1D-5A92-4EB0-3887AB9A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64AE-27D6-431B-901B-108923A9A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131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64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88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397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984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513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81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342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651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95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7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457F1-9EE8-3DA8-7BAF-B8761FF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0512-C287-47AE-A9F5-E358F6463CA8}" type="datetime1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5E9F8-4ED2-2104-964A-A715828E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DCDA0-3EB6-A283-D915-BFD25ADF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523FC-DD1E-4F0F-BBD4-3E771ADC1E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60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64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895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257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253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1" y="720000"/>
            <a:ext cx="8640967" cy="10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0" baseline="0">
                <a:solidFill>
                  <a:srgbClr val="768692"/>
                </a:solidFill>
                <a:latin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B7567-6AD2-9506-F8AF-5FD4B11A50C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61655" y="1800225"/>
            <a:ext cx="8640762" cy="36004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52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284E-7B3A-72D0-DB44-8BF964724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541FB-2601-5BA8-1DF3-FFD49FF9B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02C1F-60AB-650C-DA76-F7241452F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2672-9A91-431D-BB40-190C5162E47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866FB-06C4-9DF1-99A1-7211BDA9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624C8-C3D9-779A-E5DE-E8DE3ED0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4D37-1FE5-43E3-B8BC-F740281C1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64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55E2-FCF7-296D-9DBF-AB8CF98A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A8719-CF22-2B31-0BA9-4B8D6743F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2A130-5DC0-B83B-D0A9-84C614816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2672-9A91-431D-BB40-190C5162E47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96478-61F5-96DA-608E-5944C887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45C29-CEAB-D977-7ED0-92571A5A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4D37-1FE5-43E3-B8BC-F740281C1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140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20EC-AFEE-D4B7-615C-BC9C3367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E73EB-5371-C795-9839-95CE281C8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83BCE-EB5C-D64F-B7D8-9A2327301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2672-9A91-431D-BB40-190C5162E47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D7051-F9EB-06D9-BF03-EF6198AE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125CA-2ED9-7A3C-EA03-8275267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4D37-1FE5-43E3-B8BC-F740281C1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51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CD33-19F6-91BA-EE2D-F21499B0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67C01-22FB-3217-D4AF-89438D9F0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752CB-23FD-CCFF-AB25-460504C8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27BA3-A43A-8EBF-A104-F0748BFB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2672-9A91-431D-BB40-190C5162E47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5D848-25FC-45BD-B141-738B30E3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E5845-87D9-3D73-22A6-BDBBD22A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4D37-1FE5-43E3-B8BC-F740281C1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569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4B75-5D4D-4227-D70E-34CE2907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04BED-21DB-606C-B566-E24ACD3C6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87EEA-847D-D18A-A6B3-97026B49C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5338-325A-26C6-DE44-3FAC575BE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1B2C9-9C87-7D47-6F26-45B8EEBAE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CBADA4-C1DF-4AFA-992B-C7D9DA10F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2672-9A91-431D-BB40-190C5162E47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4BB95C-2B73-12A8-B2B5-58E4F2E0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F07CA0-887C-AB69-7C11-FB05CB59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4D37-1FE5-43E3-B8BC-F740281C1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58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D5D0B6-CB06-32A3-0DB7-E9F2A873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52CE-912C-473D-85B0-ACF2312381D8}" type="datetime1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A41C51-E676-E358-E8A0-C1176CD6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E6DC1A-CA6C-4176-AD31-E14A8B53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B5DD-46EC-430A-9A4D-3FCCDFE6C4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73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595D-1582-FAE6-4211-61BCFABE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4644A-5645-CAE7-A265-4F50D165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2672-9A91-431D-BB40-190C5162E47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FDEE5-A7C7-FFE1-F8A9-57113AD8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00132-A915-9D91-895A-10FF681E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4D37-1FE5-43E3-B8BC-F740281C1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259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FECC4-583A-C085-AB6E-697A34BD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2672-9A91-431D-BB40-190C5162E47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ABE8C3-A772-982E-8F16-4E5FE296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E126A-71E9-5512-41F6-398363BA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4D37-1FE5-43E3-B8BC-F740281C1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464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5984-2604-CA4E-4F0B-E836EC5A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32C30-3E2C-446A-4842-D4BBDFAA9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B1364-2A77-CCE5-CB4C-EBEF906A7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AA6BB-81DB-B9F0-4D3E-A51D2322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2672-9A91-431D-BB40-190C5162E47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09AC5-5642-B570-9CED-51952632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7BE8F-7034-97D2-3F42-7F3DA18D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4D37-1FE5-43E3-B8BC-F740281C1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77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B6F11-3853-AA4B-7787-B5108AF7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D3C5BB-3895-C0A7-614B-09D744180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88BBE-234F-ECAF-4E20-E73236287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C7F83-3E61-6978-A358-61591FCC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2672-9A91-431D-BB40-190C5162E47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24579-3D4E-B488-487F-11F3ADE7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79DFD-1963-FA18-AE87-B724E256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4D37-1FE5-43E3-B8BC-F740281C1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04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3A0D-03D7-9C6B-325C-6398A51EF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B4E4A-9A2A-A9F9-E146-58CA31DBF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52BAE-064F-0B9F-EF67-6DC9A3950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2672-9A91-431D-BB40-190C5162E47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2ACF0-E753-9465-C8A3-A08AB676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1AE19-298A-E155-9E29-87A48527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4D37-1FE5-43E3-B8BC-F740281C1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371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FCB2F8-C853-0C77-D549-149064821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2D5CA-A149-5962-45D2-81BB1AC3D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1693-D40C-E16C-F9C6-7D9855F7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2672-9A91-431D-BB40-190C5162E47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56094-ECF5-26EE-FF84-5FCC712E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584CB-2C93-927D-F808-7101F9D8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4D37-1FE5-43E3-B8BC-F740281C1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78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DA7FAD-9677-DB91-B3A9-1EB9EFE5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FC47B-A569-4D32-A45F-B0C9CD94D148}" type="datetime1">
              <a:rPr lang="en-GB" smtClean="0"/>
              <a:t>18/06/2025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380FEE-6789-839C-95A6-99BEA58FC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427780-0E0F-6BE1-E26E-AA66B1D4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FCE9-019E-40BA-9853-933BBAC991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8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D49CD9-784F-EAD3-F648-434A20B78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039EA-FA5E-46C2-8EAA-22D160AE7E21}" type="datetime1">
              <a:rPr lang="en-GB" smtClean="0"/>
              <a:t>18/06/2025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30D1DA-262C-55B4-9FEA-6E2C05C92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59C625-2510-DCB1-7F21-E2D7C81C1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8067C-A290-4D69-A341-B1B57FA0CD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25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5856BE-9AB4-5656-A5EF-267F31A1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00BA1-C0ED-465A-8B2E-D77634305392}" type="datetime1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D375F4-1895-4854-78A5-D9C8F4B77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B77B4A-8745-68A4-7F5B-A41CDE37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6B697-E06C-4027-917A-D2BDB7D07E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40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EAE98F-0342-CE78-2738-A20388E1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66116-C2EA-46B7-BEFE-805EFE4A62E8}" type="datetime1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B1F7E9-8F13-8322-4F74-AFBE8263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0A5AE5-1B9B-C049-FB6E-E680669A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E7847-9BD8-431C-AC9D-94C77ED052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00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618EE7-F56B-B02B-869D-45410292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2EF0-32ED-4271-8FFD-D1F00121086C}" type="datetime1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B9A9CD-A2DC-4C18-7E1A-1005C5A2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0659E0-7971-E03A-B666-E88D5EC9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7BF6-3F51-4B4C-90A0-262C0CED97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34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10F23D5-07DE-BE4F-1017-189B41AB4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21CBC40-8227-6253-9FC7-75B4DF02C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C5407-5A60-59A2-B2E4-C9AAF2EAF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1DF38B-EFF5-47BE-B079-F7DDB4C6ABB5}" type="datetime1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F17AE-A8A5-44D1-63C2-FA213DD5D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F105A-9B82-C861-4DBA-408A582BB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61F22E-12FA-43D8-A703-FA60B1A249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38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86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A9B21-8994-4739-90F3-8CA3DB954A4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84F8-764B-44E6-B0CA-D9170E289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5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3912AE-71E0-70B2-36CC-9B3122A9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081CF-E89B-4D61-BD4F-4E3B91C3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04FB-2B7E-7AB0-9B29-C0F25039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2672-9A91-431D-BB40-190C5162E47B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56B67-2DCC-3E1B-A177-EFC39A13C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B4888-A321-1941-7CFF-1CF76886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4D37-1FE5-43E3-B8BC-F740281C1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>
            <a:extLst>
              <a:ext uri="{FF2B5EF4-FFF2-40B4-BE49-F238E27FC236}">
                <a16:creationId xmlns:a16="http://schemas.microsoft.com/office/drawing/2014/main" id="{DFF6C420-04E5-C6DD-F9A7-0F2805839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533400"/>
            <a:ext cx="248602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1">
            <a:extLst>
              <a:ext uri="{FF2B5EF4-FFF2-40B4-BE49-F238E27FC236}">
                <a16:creationId xmlns:a16="http://schemas.microsoft.com/office/drawing/2014/main" id="{58A46C1F-79EF-3087-AD50-CBC2941EE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83" y="2531040"/>
            <a:ext cx="78167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Adapting to Heat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E7E6E6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Care without Carbon, Sussex Community NHS Foundation Trust</a:t>
            </a:r>
            <a:endParaRPr kumimoji="0" lang="en-GB" altLang="en-US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152466-759C-7098-4DE1-9A25221FB4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88640"/>
            <a:ext cx="2475666" cy="944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7E5222-249B-778F-CD0A-A0005E5FAA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7788" y="3429334"/>
            <a:ext cx="3207625" cy="32400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099E8C4-79D4-B5C3-AB3D-13E4F0AE6AC5}"/>
              </a:ext>
            </a:extLst>
          </p:cNvPr>
          <p:cNvSpPr/>
          <p:nvPr/>
        </p:nvSpPr>
        <p:spPr>
          <a:xfrm>
            <a:off x="-15685" y="-12680"/>
            <a:ext cx="3751925" cy="6858000"/>
          </a:xfrm>
          <a:prstGeom prst="rect">
            <a:avLst/>
          </a:prstGeom>
          <a:solidFill>
            <a:srgbClr val="00698F"/>
          </a:solidFill>
          <a:ln w="12700" cap="flat" cmpd="sng" algn="ctr">
            <a:solidFill>
              <a:srgbClr val="00698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D50886BF-4B3A-4E16-790E-CF5FFA013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88" y="222391"/>
            <a:ext cx="1340380" cy="552072"/>
          </a:xfrm>
          <a:prstGeom prst="rect">
            <a:avLst/>
          </a:prstGeom>
          <a:solidFill>
            <a:srgbClr val="00698F"/>
          </a:solidFill>
          <a:ln w="9525">
            <a:solidFill>
              <a:srgbClr val="3D6696"/>
            </a:solidFill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CB595D-0C8B-5EED-8894-13A45BEDC2B5}"/>
              </a:ext>
            </a:extLst>
          </p:cNvPr>
          <p:cNvSpPr txBox="1"/>
          <p:nvPr/>
        </p:nvSpPr>
        <p:spPr>
          <a:xfrm>
            <a:off x="232003" y="1271539"/>
            <a:ext cx="32296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Working towards solutions: </a:t>
            </a:r>
            <a:r>
              <a:rPr lang="en-GB" sz="2800" dirty="0">
                <a:solidFill>
                  <a:schemeClr val="bg1"/>
                </a:solidFill>
                <a:latin typeface="Montserrat" panose="00000500000000000000" pitchFamily="2" charset="0"/>
              </a:rPr>
              <a:t>compliance and accountability</a:t>
            </a:r>
            <a:endParaRPr kumimoji="0" lang="en-US" altLang="en-US" sz="320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8E9F3-00F6-69C8-A81D-9CFD84C27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940" y="2269397"/>
            <a:ext cx="1151211" cy="160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4768E94-218D-561F-4018-170922286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531874" y="4337824"/>
            <a:ext cx="1202025" cy="1699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89C426-E421-EA21-70CC-39E484B895B9}"/>
              </a:ext>
            </a:extLst>
          </p:cNvPr>
          <p:cNvSpPr txBox="1"/>
          <p:nvPr/>
        </p:nvSpPr>
        <p:spPr>
          <a:xfrm>
            <a:off x="3983928" y="5760127"/>
            <a:ext cx="6901271" cy="27699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1200" dirty="0"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E43271-ACD7-5C49-C9D8-C9C3C57CF4DA}"/>
              </a:ext>
            </a:extLst>
          </p:cNvPr>
          <p:cNvSpPr txBox="1"/>
          <p:nvPr/>
        </p:nvSpPr>
        <p:spPr>
          <a:xfrm>
            <a:off x="5366160" y="2375054"/>
            <a:ext cx="6825840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marR="0" lvl="0" indent="-285750" defTabSz="8890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Montserrat" panose="00000500000000000000" pitchFamily="2" charset="0"/>
              </a:defRPr>
            </a:lvl1pPr>
          </a:lstStyle>
          <a:p>
            <a:r>
              <a:rPr lang="en-GB" dirty="0"/>
              <a:t>The </a:t>
            </a:r>
            <a:r>
              <a:rPr lang="en-GB" dirty="0">
                <a:solidFill>
                  <a:srgbClr val="005EB8"/>
                </a:solidFill>
              </a:rPr>
              <a:t>Delivering a Net Zero National Health Service report </a:t>
            </a:r>
            <a:r>
              <a:rPr lang="en-GB" dirty="0"/>
              <a:t>is now issued as statutory guidance and sets out what the NHS must do to comply with the Health and Social Care Act 2020.</a:t>
            </a:r>
          </a:p>
          <a:p>
            <a:endParaRPr lang="en-GB" dirty="0"/>
          </a:p>
          <a:p>
            <a:r>
              <a:rPr lang="en-GB" dirty="0"/>
              <a:t>The guidance provides a </a:t>
            </a:r>
            <a:r>
              <a:rPr lang="en-GB" dirty="0">
                <a:solidFill>
                  <a:srgbClr val="005EB8"/>
                </a:solidFill>
              </a:rPr>
              <a:t>commitment that the NHS will </a:t>
            </a:r>
            <a:r>
              <a:rPr lang="en-GB" u="sng" dirty="0">
                <a:solidFill>
                  <a:srgbClr val="005EB8"/>
                </a:solidFill>
              </a:rPr>
              <a:t>build resilience and adaptation into the heart of the net zero agenda</a:t>
            </a:r>
            <a:r>
              <a:rPr lang="en-GB" u="sng" dirty="0"/>
              <a:t> </a:t>
            </a:r>
            <a:r>
              <a:rPr lang="en-GB" dirty="0"/>
              <a:t>and </a:t>
            </a:r>
            <a:r>
              <a:rPr lang="en-GB" dirty="0">
                <a:solidFill>
                  <a:srgbClr val="005EB8"/>
                </a:solidFill>
              </a:rPr>
              <a:t>will use the third Health and Social Care Sector Climate Change Adaptation report </a:t>
            </a:r>
            <a:r>
              <a:rPr lang="en-GB" dirty="0"/>
              <a:t>to highlight this approach.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3350BD-3AD6-E0A2-D3E7-FA7EE621244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452" r="4427"/>
          <a:stretch/>
        </p:blipFill>
        <p:spPr>
          <a:xfrm>
            <a:off x="10432058" y="295998"/>
            <a:ext cx="1379386" cy="160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2A02CE-24F5-D800-0457-FA1503DEAAF5}"/>
              </a:ext>
            </a:extLst>
          </p:cNvPr>
          <p:cNvSpPr txBox="1"/>
          <p:nvPr/>
        </p:nvSpPr>
        <p:spPr>
          <a:xfrm>
            <a:off x="4031387" y="577318"/>
            <a:ext cx="6105524" cy="13295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marR="0" lvl="0" indent="-285750" defTabSz="8890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005EB8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>
                <a:solidFill>
                  <a:schemeClr val="tx1"/>
                </a:solidFill>
              </a:rPr>
              <a:t>NHS became the first health system to </a:t>
            </a:r>
            <a:r>
              <a:rPr lang="en-GB"/>
              <a:t>embed net zero into legislation, </a:t>
            </a:r>
            <a:r>
              <a:rPr lang="en-GB">
                <a:solidFill>
                  <a:schemeClr val="tx1"/>
                </a:solidFill>
              </a:rPr>
              <a:t>through</a:t>
            </a:r>
            <a:r>
              <a:rPr lang="en-GB"/>
              <a:t> the Health and Care Act 2022</a:t>
            </a:r>
          </a:p>
          <a:p>
            <a:pPr marL="0" indent="0">
              <a:buNone/>
            </a:pPr>
            <a:endParaRPr lang="en-GB" sz="400"/>
          </a:p>
          <a:p>
            <a:r>
              <a:rPr lang="en-GB">
                <a:solidFill>
                  <a:schemeClr val="tx1"/>
                </a:solidFill>
              </a:rPr>
              <a:t>The Act requires commissioners and providers of NHS services specifically to address the net zero emissions targets. It also covers </a:t>
            </a:r>
            <a:r>
              <a:rPr lang="en-GB"/>
              <a:t>measures to adapt to </a:t>
            </a:r>
            <a:r>
              <a:rPr lang="en-GB">
                <a:solidFill>
                  <a:schemeClr val="tx1"/>
                </a:solidFill>
              </a:rPr>
              <a:t>any current or predicted </a:t>
            </a:r>
            <a:r>
              <a:rPr lang="en-GB"/>
              <a:t>impacts of climate change</a:t>
            </a:r>
            <a:r>
              <a:rPr lang="en-GB">
                <a:solidFill>
                  <a:schemeClr val="tx1"/>
                </a:solidFill>
              </a:rPr>
              <a:t> identified within the 2008 Climate Change Act.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C84E9C-E107-751B-154A-DD530981EAA3}"/>
              </a:ext>
            </a:extLst>
          </p:cNvPr>
          <p:cNvSpPr txBox="1"/>
          <p:nvPr/>
        </p:nvSpPr>
        <p:spPr>
          <a:xfrm>
            <a:off x="4166127" y="4415822"/>
            <a:ext cx="61776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NHS England Green Plan guidance 2025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provides guidance for trust and system Green Plans.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NHS Standard Contract 25/26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requirement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18.3.2.7 to adapt the Provider’s Premises and the manner in which Services are delivered to reduce risks associated with climate change and severe weather.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en-GB" sz="1200" dirty="0">
                <a:latin typeface="Montserrat" panose="00000500000000000000" pitchFamily="2" charset="0"/>
              </a:rPr>
              <a:t>Recent </a:t>
            </a:r>
            <a:r>
              <a:rPr lang="en-GB" sz="1200" dirty="0">
                <a:solidFill>
                  <a:srgbClr val="0070C0"/>
                </a:solidFill>
                <a:latin typeface="Montserrat" panose="00000500000000000000" pitchFamily="2" charset="0"/>
              </a:rPr>
              <a:t>NHS Climate Risk Assessment tool </a:t>
            </a:r>
            <a:r>
              <a:rPr lang="en-GB" sz="1200" dirty="0">
                <a:latin typeface="Montserrat" panose="00000500000000000000" pitchFamily="2" charset="0"/>
              </a:rPr>
              <a:t>and </a:t>
            </a:r>
            <a:r>
              <a:rPr lang="en-GB" sz="1200" dirty="0">
                <a:solidFill>
                  <a:srgbClr val="0070C0"/>
                </a:solidFill>
                <a:latin typeface="Montserrat" panose="00000500000000000000" pitchFamily="2" charset="0"/>
              </a:rPr>
              <a:t>NHS Climate Adaptation Framework</a:t>
            </a:r>
            <a:r>
              <a:rPr lang="en-GB" sz="1200" dirty="0">
                <a:latin typeface="Montserrat" panose="00000500000000000000" pitchFamily="2" charset="0"/>
              </a:rPr>
              <a:t> released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568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99718-DA86-E40E-10FC-11DE1FD29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725B6F-4E7D-3219-C805-418A687AAF49}"/>
              </a:ext>
            </a:extLst>
          </p:cNvPr>
          <p:cNvSpPr/>
          <p:nvPr/>
        </p:nvSpPr>
        <p:spPr>
          <a:xfrm>
            <a:off x="-15685" y="-12680"/>
            <a:ext cx="3751925" cy="6858000"/>
          </a:xfrm>
          <a:prstGeom prst="rect">
            <a:avLst/>
          </a:prstGeom>
          <a:solidFill>
            <a:srgbClr val="00698F"/>
          </a:solidFill>
          <a:ln w="12700" cap="flat" cmpd="sng" algn="ctr">
            <a:solidFill>
              <a:srgbClr val="00698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F063E-B86D-7EE9-1233-025CED65422E}"/>
              </a:ext>
            </a:extLst>
          </p:cNvPr>
          <p:cNvSpPr txBox="1"/>
          <p:nvPr/>
        </p:nvSpPr>
        <p:spPr>
          <a:xfrm>
            <a:off x="232003" y="1191002"/>
            <a:ext cx="3090412" cy="3108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/>
              </a:rPr>
              <a:t>Integrating into our Board Assurance Framework: </a:t>
            </a:r>
            <a:r>
              <a:rPr lang="en-GB" sz="2800" dirty="0">
                <a:solidFill>
                  <a:schemeClr val="bg1"/>
                </a:solidFill>
                <a:latin typeface="Montserrat"/>
              </a:rPr>
              <a:t>a thematic risk for climate adaptation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DE696D-4F98-F691-E470-BF3DBAE1B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810" y="136752"/>
            <a:ext cx="6979009" cy="47817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E3B062-E99C-EC0A-A7DB-55DB075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770" y="2527650"/>
            <a:ext cx="6464632" cy="4045158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6EFACACC-8A61-A594-17EB-43EEE3D66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88" y="222391"/>
            <a:ext cx="1340380" cy="552072"/>
          </a:xfrm>
          <a:prstGeom prst="rect">
            <a:avLst/>
          </a:prstGeom>
          <a:solidFill>
            <a:srgbClr val="00698F"/>
          </a:solidFill>
          <a:ln w="9525">
            <a:solidFill>
              <a:srgbClr val="3D669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196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37661-17F1-67CF-7CCD-ADF92778B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BEC5FDF-975F-CF95-5724-8688B47DD8B6}"/>
              </a:ext>
            </a:extLst>
          </p:cNvPr>
          <p:cNvGrpSpPr/>
          <p:nvPr/>
        </p:nvGrpSpPr>
        <p:grpSpPr>
          <a:xfrm>
            <a:off x="-15685" y="-12680"/>
            <a:ext cx="3751925" cy="6858000"/>
            <a:chOff x="-15685" y="-12680"/>
            <a:chExt cx="3751925" cy="6858000"/>
          </a:xfrm>
          <a:solidFill>
            <a:srgbClr val="00698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413F4F-7D4D-EDE3-171F-43CCAF5AB2E8}"/>
                </a:ext>
              </a:extLst>
            </p:cNvPr>
            <p:cNvSpPr/>
            <p:nvPr/>
          </p:nvSpPr>
          <p:spPr>
            <a:xfrm>
              <a:off x="-15685" y="-12680"/>
              <a:ext cx="3751925" cy="6858000"/>
            </a:xfrm>
            <a:prstGeom prst="rect">
              <a:avLst/>
            </a:prstGeom>
            <a:grpFill/>
            <a:ln w="12700" cap="flat" cmpd="sng" algn="ctr">
              <a:solidFill>
                <a:srgbClr val="00698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F45424B-6B83-A762-8A9A-64E2C39B49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03" y="209711"/>
              <a:ext cx="1340380" cy="552072"/>
            </a:xfrm>
            <a:prstGeom prst="rect">
              <a:avLst/>
            </a:prstGeom>
            <a:grpFill/>
            <a:ln w="9525">
              <a:solidFill>
                <a:srgbClr val="00698F"/>
              </a:solidFill>
              <a:miter lim="800000"/>
              <a:headEnd/>
              <a:tailEnd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C30AE9-6331-7734-84C5-76E992CB482E}"/>
                </a:ext>
              </a:extLst>
            </p:cNvPr>
            <p:cNvSpPr txBox="1"/>
            <p:nvPr/>
          </p:nvSpPr>
          <p:spPr>
            <a:xfrm>
              <a:off x="362632" y="2059858"/>
              <a:ext cx="2995289" cy="184666"/>
            </a:xfrm>
            <a:prstGeom prst="rect">
              <a:avLst/>
            </a:prstGeom>
            <a:grpFill/>
            <a:ln>
              <a:solidFill>
                <a:srgbClr val="00698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Zilla Slab Medium" pitchFamily="50" charset="0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B4519A3-778A-39F7-FF4F-3F4AF8662FD5}"/>
              </a:ext>
            </a:extLst>
          </p:cNvPr>
          <p:cNvSpPr txBox="1"/>
          <p:nvPr/>
        </p:nvSpPr>
        <p:spPr>
          <a:xfrm>
            <a:off x="160121" y="1249006"/>
            <a:ext cx="311647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white"/>
                </a:solidFill>
                <a:latin typeface="Montserrat"/>
                <a:cs typeface="Arial"/>
              </a:rPr>
              <a:t>Understanding the impacts on our patients: </a:t>
            </a:r>
            <a:r>
              <a:rPr lang="en-GB" sz="2800" dirty="0">
                <a:solidFill>
                  <a:prstClr val="white"/>
                </a:solidFill>
                <a:latin typeface="Montserrat"/>
                <a:cs typeface="Arial"/>
              </a:rPr>
              <a:t>our estate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41D728-4E0A-B64D-3A55-DDE85EB3F241}"/>
              </a:ext>
            </a:extLst>
          </p:cNvPr>
          <p:cNvSpPr txBox="1"/>
          <p:nvPr/>
        </p:nvSpPr>
        <p:spPr>
          <a:xfrm>
            <a:off x="4063093" y="638147"/>
            <a:ext cx="7541078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Which sites are at risk?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Initial analysis of Trust estate highlighting key sites at risk of heatwave and flooding. This used data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Sussex Climate Impact Assessment plus other mapping data e.g. Environment Flood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Site-level Heat Decarbonisation Plans undertaken in 2023/4 which included climate adaptation as part of the brief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Records of Trust overheating incidents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Local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Geographical mapping of heat and flood risk. 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Where should we focus our efforts?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Currently incorporating this work into a Trust wide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Suitability of the Estate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analysis, supporting prioritisation of adaptation improvements in line with patient, service and wider estate vulnerabilities.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How do we adapt our buildings?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Aim to develop adaptation measures for the highest priority sites, maximising co-benefits.  This will include consideration of both active and passive cooling measures.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C50C00-698C-52E2-7F52-56804191F620}"/>
              </a:ext>
            </a:extLst>
          </p:cNvPr>
          <p:cNvSpPr txBox="1"/>
          <p:nvPr/>
        </p:nvSpPr>
        <p:spPr>
          <a:xfrm>
            <a:off x="7829603" y="5197590"/>
            <a:ext cx="4426352" cy="1226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Measures may include: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Upgrade HVAC systems.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 natural or mechanical ventilation.</a:t>
            </a: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Install air conditioning (if other measures are not viable)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7F5D46-2B1D-6E13-7287-53735F84A73B}"/>
              </a:ext>
            </a:extLst>
          </p:cNvPr>
          <p:cNvSpPr txBox="1"/>
          <p:nvPr/>
        </p:nvSpPr>
        <p:spPr>
          <a:xfrm>
            <a:off x="4098778" y="5193441"/>
            <a:ext cx="37300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Measures may include:</a:t>
            </a: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 shading (trees, blinds, brise soleil)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 insulation or glazing.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Install reflective roofing materials.</a:t>
            </a:r>
          </a:p>
        </p:txBody>
      </p:sp>
    </p:spTree>
    <p:extLst>
      <p:ext uri="{BB962C8B-B14F-4D97-AF65-F5344CB8AC3E}">
        <p14:creationId xmlns:p14="http://schemas.microsoft.com/office/powerpoint/2010/main" val="3566005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0DA14-96CA-1061-4CF4-CEEA98EBA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6C663E-EB59-DCF2-FFF1-DF2D4A887900}"/>
              </a:ext>
            </a:extLst>
          </p:cNvPr>
          <p:cNvSpPr/>
          <p:nvPr/>
        </p:nvSpPr>
        <p:spPr>
          <a:xfrm>
            <a:off x="-15685" y="-12680"/>
            <a:ext cx="3751925" cy="6858000"/>
          </a:xfrm>
          <a:prstGeom prst="rect">
            <a:avLst/>
          </a:prstGeom>
          <a:solidFill>
            <a:srgbClr val="00698F"/>
          </a:solidFill>
          <a:ln w="12700" cap="flat" cmpd="sng" algn="ctr">
            <a:solidFill>
              <a:srgbClr val="00698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3ACF854-3211-87FF-9F77-184F6E86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88" y="222391"/>
            <a:ext cx="1340380" cy="552072"/>
          </a:xfrm>
          <a:prstGeom prst="rect">
            <a:avLst/>
          </a:prstGeom>
          <a:solidFill>
            <a:srgbClr val="00698F"/>
          </a:solidFill>
          <a:ln w="9525">
            <a:solidFill>
              <a:srgbClr val="3D6696"/>
            </a:solidFill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01F2A2-8E8F-9F67-5CA1-43CB5B975BB2}"/>
              </a:ext>
            </a:extLst>
          </p:cNvPr>
          <p:cNvSpPr txBox="1"/>
          <p:nvPr/>
        </p:nvSpPr>
        <p:spPr>
          <a:xfrm>
            <a:off x="227054" y="1218288"/>
            <a:ext cx="3290256" cy="572464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white"/>
                </a:solidFill>
                <a:latin typeface="Montserrat"/>
                <a:cs typeface="Arial"/>
              </a:rPr>
              <a:t>Understanding the impacts on our patients: </a:t>
            </a:r>
            <a:r>
              <a:rPr lang="en-GB" sz="2800" dirty="0">
                <a:solidFill>
                  <a:prstClr val="white"/>
                </a:solidFill>
                <a:latin typeface="Montserrat"/>
                <a:cs typeface="Arial"/>
              </a:rPr>
              <a:t>our services</a:t>
            </a:r>
          </a:p>
          <a:p>
            <a:pPr>
              <a:defRPr/>
            </a:pPr>
            <a:endParaRPr lang="en-GB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  <a:ea typeface="Zilla Slab Medium" pitchFamily="50" charset="0"/>
              <a:cs typeface="Arial"/>
            </a:endParaRPr>
          </a:p>
          <a:p>
            <a:pPr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/>
              <a:ea typeface="Zilla Slab Medium" pitchFamily="50" charset="0"/>
              <a:cs typeface="Arial"/>
            </a:endParaRPr>
          </a:p>
          <a:p>
            <a:pPr>
              <a:defRPr/>
            </a:pPr>
            <a:endParaRPr lang="en-GB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  <a:ea typeface="Zilla Slab Medium" pitchFamily="50" charset="0"/>
              <a:cs typeface="Arial"/>
            </a:endParaRPr>
          </a:p>
          <a:p>
            <a:pPr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/>
              <a:ea typeface="Zilla Slab Medium" pitchFamily="50" charset="0"/>
              <a:cs typeface="Arial"/>
            </a:endParaRPr>
          </a:p>
          <a:p>
            <a:pPr>
              <a:defRPr/>
            </a:pPr>
            <a:r>
              <a:rPr lang="en-GB" dirty="0">
                <a:solidFill>
                  <a:prstClr val="white"/>
                </a:solidFill>
                <a:latin typeface="Montserrat"/>
                <a:ea typeface="Zilla Slab Medium" pitchFamily="50" charset="0"/>
                <a:cs typeface="Arial"/>
              </a:rPr>
              <a:t>Anecdotal evidence from staff suggested impacts being felt on clinical services – cancelled appointments, increase in PSIs. We wanted to see if we could evidence this.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Montserrat" panose="00000500000000000000" pitchFamily="2" charset="0"/>
              <a:ea typeface="Zilla Slab Medium" pitchFamily="50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C35E36-4A3A-B765-9059-01D038A14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972" y="2043419"/>
            <a:ext cx="7311997" cy="4702249"/>
          </a:xfrm>
          <a:prstGeom prst="rect">
            <a:avLst/>
          </a:prstGeom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F544FF-DF5B-79F3-BEAD-BDAE55E92B19}"/>
              </a:ext>
            </a:extLst>
          </p:cNvPr>
          <p:cNvSpPr txBox="1"/>
          <p:nvPr/>
        </p:nvSpPr>
        <p:spPr>
          <a:xfrm>
            <a:off x="3893394" y="112332"/>
            <a:ext cx="7873155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Medical student project examining the impact of 2022 heatwave on patient safety incident reports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9C3FD8-0343-31E3-1D05-9DC71FD87908}"/>
              </a:ext>
            </a:extLst>
          </p:cNvPr>
          <p:cNvSpPr txBox="1"/>
          <p:nvPr/>
        </p:nvSpPr>
        <p:spPr>
          <a:xfrm>
            <a:off x="3994356" y="970718"/>
            <a:ext cx="802009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Zilla Slab Medium" pitchFamily="50" charset="0"/>
                <a:cs typeface="Arial"/>
              </a:rPr>
              <a:t>Service evaluation project looking at incident reporting data during the 2022 Heatwave found that reports significantly increased above a temperature threshold of 27’C. </a:t>
            </a: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Zilla Slab Medium" pitchFamily="50" charset="0"/>
                <a:cs typeface="Arial"/>
              </a:rPr>
              <a:t>[note this is not published data]</a:t>
            </a:r>
            <a:endParaRPr lang="en-GB" sz="16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/>
              <a:ea typeface="Zilla Slab Medium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063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2F2D5-698E-C4F3-5182-8920D005E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63764D-8D98-9DDB-6BD4-81AFE6B364EA}"/>
              </a:ext>
            </a:extLst>
          </p:cNvPr>
          <p:cNvSpPr/>
          <p:nvPr/>
        </p:nvSpPr>
        <p:spPr>
          <a:xfrm>
            <a:off x="0" y="0"/>
            <a:ext cx="4001406" cy="6858000"/>
          </a:xfrm>
          <a:prstGeom prst="rect">
            <a:avLst/>
          </a:prstGeom>
          <a:solidFill>
            <a:srgbClr val="00698F"/>
          </a:solidFill>
          <a:ln w="12700" cap="flat" cmpd="sng" algn="ctr">
            <a:solidFill>
              <a:srgbClr val="00698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09F66-73D2-0FF8-9BCB-DDEA127A9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521" y="4392245"/>
            <a:ext cx="1878408" cy="1872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0917AB-F843-A283-3515-7858D97253DB}"/>
              </a:ext>
            </a:extLst>
          </p:cNvPr>
          <p:cNvSpPr txBox="1"/>
          <p:nvPr/>
        </p:nvSpPr>
        <p:spPr>
          <a:xfrm>
            <a:off x="34477" y="799563"/>
            <a:ext cx="3966929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3200" b="1" i="0">
                <a:solidFill>
                  <a:schemeClr val="bg1"/>
                </a:solidFill>
                <a:effectLst/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prstClr val="white"/>
                </a:solidFill>
                <a:latin typeface="Montserrat"/>
              </a:rPr>
              <a:t>Working towards solutions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</a:rPr>
              <a:t>: </a:t>
            </a: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GB" b="0" dirty="0">
                <a:solidFill>
                  <a:prstClr val="white"/>
                </a:solidFill>
                <a:latin typeface="Montserrat"/>
              </a:rPr>
              <a:t>SHIA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</a:rPr>
              <a:t> Tool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ADE8AB-2299-1068-458B-ACC4EA9419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7" y="118353"/>
            <a:ext cx="1228091" cy="505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9B6DC5-2703-3AB9-BE48-F85A5636E3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742" r="22714"/>
          <a:stretch/>
        </p:blipFill>
        <p:spPr>
          <a:xfrm>
            <a:off x="4057494" y="305338"/>
            <a:ext cx="6872695" cy="2918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DC136F-ADB5-5ECD-E022-5D91022C8D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75" t="517" r="18989" b="74902"/>
          <a:stretch/>
        </p:blipFill>
        <p:spPr>
          <a:xfrm>
            <a:off x="5415651" y="2397100"/>
            <a:ext cx="4081201" cy="112953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5FB9105-B816-463E-BDC5-A24BB55302EC}"/>
              </a:ext>
            </a:extLst>
          </p:cNvPr>
          <p:cNvGrpSpPr/>
          <p:nvPr/>
        </p:nvGrpSpPr>
        <p:grpSpPr>
          <a:xfrm>
            <a:off x="9958752" y="3429000"/>
            <a:ext cx="2057093" cy="3352314"/>
            <a:chOff x="8716540" y="832694"/>
            <a:chExt cx="2884269" cy="58994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CD5E27-6C54-A91B-F94B-E14E99BA4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16540" y="4749168"/>
              <a:ext cx="2884269" cy="198293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F384864-9C8A-5856-CCEE-0B432D287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16540" y="2819866"/>
              <a:ext cx="2850473" cy="18809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37EBF0-693E-AA8C-A9E5-02EDE37B5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16540" y="832694"/>
              <a:ext cx="2857425" cy="1859338"/>
            </a:xfrm>
            <a:prstGeom prst="rect">
              <a:avLst/>
            </a:prstGeom>
          </p:spPr>
        </p:pic>
      </p:grpSp>
      <p:sp>
        <p:nvSpPr>
          <p:cNvPr id="13" name="Arc 12">
            <a:extLst>
              <a:ext uri="{FF2B5EF4-FFF2-40B4-BE49-F238E27FC236}">
                <a16:creationId xmlns:a16="http://schemas.microsoft.com/office/drawing/2014/main" id="{9FF6B3E9-D337-6D59-7338-A8212136C8A2}"/>
              </a:ext>
            </a:extLst>
          </p:cNvPr>
          <p:cNvSpPr/>
          <p:nvPr/>
        </p:nvSpPr>
        <p:spPr>
          <a:xfrm>
            <a:off x="10099244" y="1861698"/>
            <a:ext cx="1756964" cy="1872329"/>
          </a:xfrm>
          <a:prstGeom prst="arc">
            <a:avLst/>
          </a:prstGeom>
          <a:ln w="1301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81D78D-C05D-A073-282D-975E9B4E67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7477" y="5328409"/>
            <a:ext cx="2657475" cy="1352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7D50DE-8F7D-E67B-9BB8-DA7A78A8E869}"/>
              </a:ext>
            </a:extLst>
          </p:cNvPr>
          <p:cNvSpPr txBox="1"/>
          <p:nvPr/>
        </p:nvSpPr>
        <p:spPr>
          <a:xfrm>
            <a:off x="7032076" y="4571602"/>
            <a:ext cx="1733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kgCO</a:t>
            </a:r>
            <a:r>
              <a:rPr kumimoji="0" lang="en-GB" sz="3200" b="1" i="0" u="none" strike="noStrike" kern="1200" cap="none" spc="0" normalizeH="0" baseline="-2500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saved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B73F58C3-A59F-B930-0CAF-F3229FE11752}"/>
              </a:ext>
            </a:extLst>
          </p:cNvPr>
          <p:cNvSpPr/>
          <p:nvPr/>
        </p:nvSpPr>
        <p:spPr>
          <a:xfrm rot="7120017">
            <a:off x="8357417" y="4308082"/>
            <a:ext cx="1756964" cy="1872329"/>
          </a:xfrm>
          <a:prstGeom prst="arc">
            <a:avLst/>
          </a:prstGeom>
          <a:ln w="1301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E2F379-9E98-93A4-D2B8-48B4CB60B513}"/>
              </a:ext>
            </a:extLst>
          </p:cNvPr>
          <p:cNvSpPr txBox="1"/>
          <p:nvPr/>
        </p:nvSpPr>
        <p:spPr>
          <a:xfrm>
            <a:off x="4190986" y="3726203"/>
            <a:ext cx="2525381" cy="13849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 dashboard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- Key risks, opportunities and next steps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B676A56B-87DB-EDB1-6434-A9CA74FF64FB}"/>
              </a:ext>
            </a:extLst>
          </p:cNvPr>
          <p:cNvSpPr/>
          <p:nvPr/>
        </p:nvSpPr>
        <p:spPr>
          <a:xfrm rot="8953869">
            <a:off x="4855681" y="3495025"/>
            <a:ext cx="1339243" cy="2653616"/>
          </a:xfrm>
          <a:prstGeom prst="arc">
            <a:avLst/>
          </a:prstGeom>
          <a:ln w="1301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B785AD-37F6-7BF2-56D9-1C93F313E232}"/>
              </a:ext>
            </a:extLst>
          </p:cNvPr>
          <p:cNvSpPr txBox="1"/>
          <p:nvPr/>
        </p:nvSpPr>
        <p:spPr>
          <a:xfrm>
            <a:off x="11059581" y="2919112"/>
            <a:ext cx="1097942" cy="46166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39FA15-C294-373B-7DED-F8A59F35EA74}"/>
              </a:ext>
            </a:extLst>
          </p:cNvPr>
          <p:cNvSpPr txBox="1"/>
          <p:nvPr/>
        </p:nvSpPr>
        <p:spPr>
          <a:xfrm>
            <a:off x="5723" y="3011851"/>
            <a:ext cx="3949804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cs typeface="Arial"/>
              </a:rPr>
              <a:t>Our </a:t>
            </a:r>
            <a:r>
              <a:rPr lang="en-GB" sz="1400" b="1" dirty="0">
                <a:solidFill>
                  <a:prstClr val="white"/>
                </a:solidFill>
                <a:latin typeface="Montserrat"/>
                <a:cs typeface="Arial"/>
              </a:rPr>
              <a:t>Sustainable Healthcare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cs typeface="Arial"/>
              </a:rPr>
              <a:t> </a:t>
            </a:r>
            <a:r>
              <a:rPr lang="en-GB" sz="1400" b="1" dirty="0">
                <a:solidFill>
                  <a:prstClr val="white"/>
                </a:solidFill>
                <a:latin typeface="Montserrat"/>
                <a:cs typeface="Arial"/>
              </a:rPr>
              <a:t>Impact Assessment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cs typeface="Arial"/>
              </a:rPr>
              <a:t>(</a:t>
            </a:r>
            <a:r>
              <a:rPr lang="en-GB" sz="1400" b="1" dirty="0">
                <a:solidFill>
                  <a:prstClr val="white"/>
                </a:solidFill>
                <a:latin typeface="Montserrat"/>
                <a:cs typeface="Arial"/>
              </a:rPr>
              <a:t>SHIA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cs typeface="Arial"/>
              </a:rPr>
              <a:t>) tool, aims to support the integration of sustainability principles – including climate adaptation – into decision making across the Trust.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cs typeface="Arial"/>
              </a:rPr>
              <a:t>It’s designed to be completed at the beginning of a project or as part of a business case to think through sustainability implications/impacts and highlight opportunities for improvement.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The tool will be held on the CWC website and be available to all NHS Sussex providers, with potential for national use in future in collaboration with Greener NHS (NHSE).</a:t>
            </a:r>
            <a:endParaRPr lang="en-GB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21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6B7EA-83FA-3FD2-FE8A-10E6195A3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AC2C1E1-909F-8FF8-4D5F-E4190167E0B8}"/>
              </a:ext>
            </a:extLst>
          </p:cNvPr>
          <p:cNvGrpSpPr/>
          <p:nvPr/>
        </p:nvGrpSpPr>
        <p:grpSpPr>
          <a:xfrm>
            <a:off x="0" y="0"/>
            <a:ext cx="12207685" cy="6858000"/>
            <a:chOff x="-15685" y="-12680"/>
            <a:chExt cx="12207685" cy="6858000"/>
          </a:xfrm>
          <a:solidFill>
            <a:srgbClr val="67B9C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6135AF-290F-DD52-5DCD-E007C77D8BF7}"/>
                </a:ext>
              </a:extLst>
            </p:cNvPr>
            <p:cNvSpPr/>
            <p:nvPr/>
          </p:nvSpPr>
          <p:spPr>
            <a:xfrm>
              <a:off x="-15685" y="-12680"/>
              <a:ext cx="12207685" cy="685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3F6434C1-9A38-14A3-DD8F-A518EBE92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03" y="209711"/>
              <a:ext cx="1340380" cy="5520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ED5B408-2B82-3006-C501-155D4C1E5A53}"/>
              </a:ext>
            </a:extLst>
          </p:cNvPr>
          <p:cNvSpPr txBox="1"/>
          <p:nvPr/>
        </p:nvSpPr>
        <p:spPr>
          <a:xfrm>
            <a:off x="675929" y="2030989"/>
            <a:ext cx="569221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ontserrat"/>
              </a:rPr>
              <a:t>Climate adaptation: </a:t>
            </a:r>
            <a:r>
              <a:rPr lang="en-GB" sz="3200" dirty="0">
                <a:solidFill>
                  <a:schemeClr val="bg1"/>
                </a:solidFill>
                <a:latin typeface="Montserrat"/>
              </a:rPr>
              <a:t>what’s next?</a:t>
            </a:r>
            <a:endParaRPr lang="en-GB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10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1BB181-76A3-39A0-B280-B19804278C4A}"/>
              </a:ext>
            </a:extLst>
          </p:cNvPr>
          <p:cNvGrpSpPr/>
          <p:nvPr/>
        </p:nvGrpSpPr>
        <p:grpSpPr>
          <a:xfrm>
            <a:off x="0" y="-2369"/>
            <a:ext cx="3751925" cy="6858000"/>
            <a:chOff x="-15685" y="-12680"/>
            <a:chExt cx="3751925" cy="6858000"/>
          </a:xfrm>
          <a:solidFill>
            <a:srgbClr val="67B9C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A0508E-3208-43F4-68D3-C8492C702872}"/>
                </a:ext>
              </a:extLst>
            </p:cNvPr>
            <p:cNvSpPr/>
            <p:nvPr/>
          </p:nvSpPr>
          <p:spPr>
            <a:xfrm>
              <a:off x="-15685" y="-12680"/>
              <a:ext cx="3751925" cy="685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1374422C-56B6-D2C7-51AB-CFD983236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03" y="209711"/>
              <a:ext cx="1340380" cy="5520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D5C2AB8-77AB-C30C-001E-9BC30879200F}"/>
              </a:ext>
            </a:extLst>
          </p:cNvPr>
          <p:cNvSpPr txBox="1"/>
          <p:nvPr/>
        </p:nvSpPr>
        <p:spPr>
          <a:xfrm>
            <a:off x="167454" y="1710301"/>
            <a:ext cx="3751925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prstClr val="white"/>
                </a:solidFill>
                <a:latin typeface="Montserrat"/>
                <a:cs typeface="Arial"/>
              </a:rPr>
              <a:t>Challenges (or opportunities?)</a:t>
            </a: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endParaRPr lang="en-GB" sz="3200" dirty="0">
              <a:solidFill>
                <a:prstClr val="white"/>
              </a:solidFill>
              <a:latin typeface="Montserrat"/>
              <a:cs typeface="Arial"/>
            </a:endParaRP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55BD6A2-E4CC-D200-EA32-FE979EC57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142" y="1128588"/>
            <a:ext cx="7273544" cy="50327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Competing NHS priorities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: delivering critical services, significant £ pressures, existing frontline pressures, net-zero, shifting care to the community – 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again…how can we ensure adaptation (and mitigation) requirements are integrated into BAU?</a:t>
            </a:r>
          </a:p>
          <a:p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Trust vs. system vs. geographical approach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– most effective adaptation requires partnership approach – not always possible depending on approach in local area – 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how can we link in with councils and other stakeholders more?</a:t>
            </a:r>
          </a:p>
          <a:p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Lots of detailed information out there but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disconnect between climate adaptation research, policy and delivery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on the ground – 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how can we help to bridge the gap?</a:t>
            </a:r>
          </a:p>
          <a:p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Balance between climate adaptation and mitigation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– 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how can we develop approaches that tackle both together?</a:t>
            </a:r>
          </a:p>
        </p:txBody>
      </p:sp>
    </p:spTree>
    <p:extLst>
      <p:ext uri="{BB962C8B-B14F-4D97-AF65-F5344CB8AC3E}">
        <p14:creationId xmlns:p14="http://schemas.microsoft.com/office/powerpoint/2010/main" val="1766946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FDFD8-EB1B-4E7C-731F-AD691ADB2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2993BFA-11CE-004D-2A33-ABF56DCF17F1}"/>
              </a:ext>
            </a:extLst>
          </p:cNvPr>
          <p:cNvGrpSpPr/>
          <p:nvPr/>
        </p:nvGrpSpPr>
        <p:grpSpPr>
          <a:xfrm>
            <a:off x="0" y="-2369"/>
            <a:ext cx="3751925" cy="6858000"/>
            <a:chOff x="-15685" y="-12680"/>
            <a:chExt cx="3751925" cy="6858000"/>
          </a:xfrm>
          <a:solidFill>
            <a:srgbClr val="67B9C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1CDEDD-87C9-C297-92F8-7333EDAC213C}"/>
                </a:ext>
              </a:extLst>
            </p:cNvPr>
            <p:cNvSpPr/>
            <p:nvPr/>
          </p:nvSpPr>
          <p:spPr>
            <a:xfrm>
              <a:off x="-15685" y="-12680"/>
              <a:ext cx="3751925" cy="685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328FB7B5-21BA-51B7-84B6-0D1FECE57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03" y="209711"/>
              <a:ext cx="1340380" cy="5520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5D21CB6-1690-DB20-A1AA-444C7FAAA5E2}"/>
              </a:ext>
            </a:extLst>
          </p:cNvPr>
          <p:cNvSpPr txBox="1"/>
          <p:nvPr/>
        </p:nvSpPr>
        <p:spPr>
          <a:xfrm>
            <a:off x="254542" y="1710301"/>
            <a:ext cx="277168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prstClr val="white"/>
                </a:solidFill>
                <a:latin typeface="Montserrat"/>
                <a:cs typeface="Arial"/>
              </a:rPr>
              <a:t>Next steps</a:t>
            </a: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endParaRPr lang="en-GB" sz="3200" dirty="0">
              <a:solidFill>
                <a:prstClr val="white"/>
              </a:solidFill>
              <a:latin typeface="Montserrat"/>
              <a:cs typeface="Arial"/>
            </a:endParaRP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4286C363-1CB2-F5D8-7529-4C33AD048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142" y="540754"/>
            <a:ext cx="7548692" cy="586004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Tackle immediate priorities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: improve our data and identify quick wins – working with EPRR teams and estates.</a:t>
            </a:r>
          </a:p>
          <a:p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Roll out SHIA tool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within Sussex to get climate adaptation considered as part of BAU for trust projects and business cases.</a:t>
            </a: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Engage with our patients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through our Net Zero Patient Engagement Group in Sussex</a:t>
            </a:r>
          </a:p>
          <a:p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Continue our engagement with wider partners locally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: in particular local authorities responsible for climate adaptation and public health – how can we work together on this?</a:t>
            </a:r>
          </a:p>
          <a:p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GB"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Map our most vulnerable patients and communities.</a:t>
            </a:r>
          </a:p>
          <a:p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Make a plan!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Use the Green Plan refresh (system and trust) to set out clear strategy for climate adaptation and plan for next three years, using existing tools and guidelines where possible.</a:t>
            </a:r>
          </a:p>
          <a:p>
            <a:endParaRPr lang="en-GB" sz="1800" i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Explore further opportunities for research and innovation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around climate and health to bridge gap between research and delivery on the ground.</a:t>
            </a:r>
          </a:p>
          <a:p>
            <a:endParaRPr lang="en-GB" sz="1800" i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756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4311A-CA23-E161-FC94-34E8B8904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61F22D1-8080-2F41-0411-A850D10823E3}"/>
              </a:ext>
            </a:extLst>
          </p:cNvPr>
          <p:cNvGrpSpPr/>
          <p:nvPr/>
        </p:nvGrpSpPr>
        <p:grpSpPr>
          <a:xfrm>
            <a:off x="0" y="-2369"/>
            <a:ext cx="3751925" cy="6858000"/>
            <a:chOff x="-15685" y="-12680"/>
            <a:chExt cx="3751925" cy="6858000"/>
          </a:xfrm>
          <a:solidFill>
            <a:srgbClr val="67B9CF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E6F7BB-B1E1-C564-2E23-9650F5427497}"/>
                </a:ext>
              </a:extLst>
            </p:cNvPr>
            <p:cNvSpPr/>
            <p:nvPr/>
          </p:nvSpPr>
          <p:spPr>
            <a:xfrm>
              <a:off x="-15685" y="-12680"/>
              <a:ext cx="3751925" cy="685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FA56056F-FC7E-3F78-6280-FAF34CB8B8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03" y="209711"/>
              <a:ext cx="1340380" cy="5520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F453894-9A81-9A71-1267-E69A1874078B}"/>
              </a:ext>
            </a:extLst>
          </p:cNvPr>
          <p:cNvSpPr txBox="1"/>
          <p:nvPr/>
        </p:nvSpPr>
        <p:spPr>
          <a:xfrm>
            <a:off x="167454" y="1710301"/>
            <a:ext cx="357237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prstClr val="white"/>
                </a:solidFill>
                <a:latin typeface="Montserrat"/>
                <a:cs typeface="Arial"/>
              </a:rPr>
              <a:t>What’s next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: </a:t>
            </a: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GB" sz="3200" dirty="0">
                <a:solidFill>
                  <a:prstClr val="white"/>
                </a:solidFill>
                <a:latin typeface="Montserrat"/>
                <a:cs typeface="Arial"/>
              </a:rPr>
              <a:t>Research &amp; Innovation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63C7F616-9D9C-C5A3-0FA8-844002BA73A1}"/>
              </a:ext>
            </a:extLst>
          </p:cNvPr>
          <p:cNvSpPr txBox="1"/>
          <p:nvPr/>
        </p:nvSpPr>
        <p:spPr>
          <a:xfrm>
            <a:off x="4068755" y="1934633"/>
            <a:ext cx="7837918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Launched May 2025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Vision: Assess and realise the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health co-benefits of the net zero transition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 and the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reduction in health risks, associated with extreme heat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 for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vulnerable communities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, for whom evidence is lacking.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Focus on interventions in the built and natural environment of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high-risk settings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 (homes, care settings, prisons, hospitals) affected by net zero policies and related health co-benefits.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ea typeface="Calibri"/>
              <a:cs typeface="Calibri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Calibri"/>
                <a:cs typeface="Calibri"/>
              </a:rPr>
              <a:t>Our role: study location, staff and patient engagement, living lab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CF323043-0236-803C-2FF8-35D1B359E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095" y="-212965"/>
            <a:ext cx="4245096" cy="2310711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90274015-A0FD-FDCE-C6AA-1A8CDAEB82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14" r="1629" b="5519"/>
          <a:stretch>
            <a:fillRect/>
          </a:stretch>
        </p:blipFill>
        <p:spPr>
          <a:xfrm>
            <a:off x="3755230" y="5555455"/>
            <a:ext cx="8443727" cy="129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60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71B57-B851-AE83-1C92-A6C8AAEF1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F8C699-395A-C225-A8A4-73AE302A6CC3}"/>
              </a:ext>
            </a:extLst>
          </p:cNvPr>
          <p:cNvSpPr/>
          <p:nvPr/>
        </p:nvSpPr>
        <p:spPr>
          <a:xfrm>
            <a:off x="0" y="0"/>
            <a:ext cx="12192000" cy="6957392"/>
          </a:xfrm>
          <a:prstGeom prst="rect">
            <a:avLst/>
          </a:prstGeom>
          <a:solidFill>
            <a:srgbClr val="00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7DF8FC-6262-AD58-4467-ACE0A052DACD}"/>
              </a:ext>
            </a:extLst>
          </p:cNvPr>
          <p:cNvSpPr/>
          <p:nvPr/>
        </p:nvSpPr>
        <p:spPr>
          <a:xfrm>
            <a:off x="1919536" y="5890451"/>
            <a:ext cx="835292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buClr>
                <a:srgbClr val="009999"/>
              </a:buClr>
              <a:buSzPct val="120000"/>
            </a:pPr>
            <a:r>
              <a:rPr lang="en-GB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our health | our environment | our commitment</a:t>
            </a:r>
          </a:p>
          <a:p>
            <a:pPr algn="ctr">
              <a:spcBef>
                <a:spcPts val="400"/>
              </a:spcBef>
              <a:buClr>
                <a:srgbClr val="009999"/>
              </a:buClr>
              <a:buSzPct val="120000"/>
            </a:pPr>
            <a:r>
              <a:rPr lang="en-GB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carewithoutcarbon.org </a:t>
            </a:r>
          </a:p>
        </p:txBody>
      </p:sp>
      <p:pic>
        <p:nvPicPr>
          <p:cNvPr id="7171" name="Picture 3" descr="T:\SUSTAINABILITY PROGRAMME\CWC STRATEGY\04. BRAND, GRAPHICS &amp; FONTS\CWC LOGOS\Logo 2021\SCREEN\PNGs-MONOTONE-RGB\CWC-YELLOW-RGB-300.png">
            <a:extLst>
              <a:ext uri="{FF2B5EF4-FFF2-40B4-BE49-F238E27FC236}">
                <a16:creationId xmlns:a16="http://schemas.microsoft.com/office/drawing/2014/main" id="{8604507E-43C2-5F3E-AF8D-C93468BD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76" y="4656799"/>
            <a:ext cx="2579648" cy="10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9E195A-DC72-2580-1F1A-D00082947B46}"/>
              </a:ext>
            </a:extLst>
          </p:cNvPr>
          <p:cNvSpPr/>
          <p:nvPr/>
        </p:nvSpPr>
        <p:spPr>
          <a:xfrm>
            <a:off x="1766214" y="2301987"/>
            <a:ext cx="8659573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buClr>
                <a:srgbClr val="009999"/>
              </a:buClr>
              <a:buSzPct val="120000"/>
            </a:pP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Susie Vernon</a:t>
            </a:r>
          </a:p>
          <a:p>
            <a:pPr algn="ctr">
              <a:spcBef>
                <a:spcPts val="400"/>
              </a:spcBef>
              <a:buClr>
                <a:srgbClr val="009999"/>
              </a:buClr>
              <a:buSzPct val="120000"/>
            </a:pPr>
            <a:r>
              <a:rPr lang="en-GB" sz="2000" dirty="0">
                <a:solidFill>
                  <a:schemeClr val="bg1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Associate Director Sustainability, Care Without Carbon</a:t>
            </a:r>
          </a:p>
          <a:p>
            <a:pPr algn="ctr">
              <a:spcBef>
                <a:spcPts val="400"/>
              </a:spcBef>
              <a:buClr>
                <a:srgbClr val="009999"/>
              </a:buClr>
              <a:buSzPct val="120000"/>
            </a:pPr>
            <a:r>
              <a:rPr lang="en-GB" sz="2000" dirty="0">
                <a:solidFill>
                  <a:schemeClr val="bg1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Sussex Community NHS Foundation Trust</a:t>
            </a:r>
          </a:p>
        </p:txBody>
      </p:sp>
    </p:spTree>
    <p:extLst>
      <p:ext uri="{BB962C8B-B14F-4D97-AF65-F5344CB8AC3E}">
        <p14:creationId xmlns:p14="http://schemas.microsoft.com/office/powerpoint/2010/main" val="18576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957392"/>
          </a:xfrm>
          <a:prstGeom prst="rect">
            <a:avLst/>
          </a:prstGeom>
          <a:solidFill>
            <a:srgbClr val="00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1" name="Picture 3" descr="T:\SUSTAINABILITY PROGRAMME\CWC STRATEGY\04. BRAND, GRAPHICS &amp; FONTS\CWC LOGOS\Logo 2021\SCREEN\PNGs-MONOTONE-RGB\CWC-YELLOW-RGB-300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18" y="1770244"/>
            <a:ext cx="7184334" cy="295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95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4F8E6-A4E7-1D0F-0E2B-19BD3ED09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56DD3B0-5787-0D76-C98E-9828BBEA7407}"/>
              </a:ext>
            </a:extLst>
          </p:cNvPr>
          <p:cNvGrpSpPr/>
          <p:nvPr/>
        </p:nvGrpSpPr>
        <p:grpSpPr>
          <a:xfrm>
            <a:off x="0" y="0"/>
            <a:ext cx="12207685" cy="6858000"/>
            <a:chOff x="-15685" y="-12680"/>
            <a:chExt cx="12207685" cy="6858000"/>
          </a:xfrm>
          <a:solidFill>
            <a:srgbClr val="003D50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616B7B-6617-BEAA-B168-827DD1D6641F}"/>
                </a:ext>
              </a:extLst>
            </p:cNvPr>
            <p:cNvSpPr/>
            <p:nvPr/>
          </p:nvSpPr>
          <p:spPr>
            <a:xfrm>
              <a:off x="-15685" y="-12680"/>
              <a:ext cx="12207685" cy="6858000"/>
            </a:xfrm>
            <a:prstGeom prst="rect">
              <a:avLst/>
            </a:prstGeom>
            <a:grpFill/>
            <a:ln w="12700" cap="flat" cmpd="sng" algn="ctr">
              <a:solidFill>
                <a:srgbClr val="00698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3C4B3B57-5C78-6EEB-29A7-646EBE7B3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03" y="209711"/>
              <a:ext cx="1340380" cy="552072"/>
            </a:xfrm>
            <a:prstGeom prst="rect">
              <a:avLst/>
            </a:prstGeom>
            <a:grpFill/>
            <a:ln w="9525">
              <a:solidFill>
                <a:srgbClr val="003D50"/>
              </a:solidFill>
              <a:miter lim="800000"/>
              <a:headEnd/>
              <a:tailEnd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11C4971-1A4F-E103-C836-108A63EDFD20}"/>
              </a:ext>
            </a:extLst>
          </p:cNvPr>
          <p:cNvSpPr txBox="1"/>
          <p:nvPr/>
        </p:nvSpPr>
        <p:spPr>
          <a:xfrm>
            <a:off x="675929" y="2030989"/>
            <a:ext cx="9480442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ontserrat"/>
              </a:rPr>
              <a:t>Climate adaptation: </a:t>
            </a:r>
          </a:p>
          <a:p>
            <a:r>
              <a:rPr lang="en-GB" sz="3200" dirty="0">
                <a:solidFill>
                  <a:schemeClr val="bg1"/>
                </a:solidFill>
                <a:latin typeface="Montserrat"/>
              </a:rPr>
              <a:t>understanding the problem (and communicating it)</a:t>
            </a:r>
            <a:endParaRPr lang="en-GB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522341-CEB5-388E-8F16-F62D2C786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888" y="0"/>
            <a:ext cx="9698224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335C47-0838-64CF-199C-A2F18EB79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3313"/>
            <a:ext cx="1518797" cy="5559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4D3DD4-D7D5-63D2-3FD5-D97723CF9007}"/>
              </a:ext>
            </a:extLst>
          </p:cNvPr>
          <p:cNvSpPr/>
          <p:nvPr/>
        </p:nvSpPr>
        <p:spPr>
          <a:xfrm>
            <a:off x="1404729" y="3988904"/>
            <a:ext cx="9446433" cy="2582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B3376-364A-3FE8-5D13-DC2298727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10" y="5159813"/>
            <a:ext cx="3401124" cy="1519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C5D84-9277-9A7C-00EE-DF03A65B0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146" y="4418312"/>
            <a:ext cx="4179210" cy="11482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CCA334-F31B-6995-2095-1B8DF5CCB4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3146" y="5678857"/>
            <a:ext cx="4196507" cy="1066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CCEF92-C7BE-420A-E7DD-663F4351EDE2}"/>
              </a:ext>
            </a:extLst>
          </p:cNvPr>
          <p:cNvSpPr txBox="1"/>
          <p:nvPr/>
        </p:nvSpPr>
        <p:spPr>
          <a:xfrm>
            <a:off x="424860" y="2259179"/>
            <a:ext cx="2442117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Older people are particularly vulnerable to climate impacts.</a:t>
            </a:r>
          </a:p>
          <a:p>
            <a:pPr algn="ctr"/>
            <a:r>
              <a:rPr lang="en-GB" dirty="0"/>
              <a:t>Ageing population in Sussex means that we will see higher rates of over-heating mortality.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BABF4E-C243-1A3A-085A-0D8AB60343C5}"/>
              </a:ext>
            </a:extLst>
          </p:cNvPr>
          <p:cNvSpPr txBox="1"/>
          <p:nvPr/>
        </p:nvSpPr>
        <p:spPr>
          <a:xfrm>
            <a:off x="9144001" y="2542567"/>
            <a:ext cx="2784088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Coastal locations vulnerable to damage from storms and flooding, risking disruption to infrastructure e.g. roads and affecting our ability to deliver care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26CE5A-B6BE-B451-DAD2-C63383845673}"/>
              </a:ext>
            </a:extLst>
          </p:cNvPr>
          <p:cNvSpPr txBox="1"/>
          <p:nvPr/>
        </p:nvSpPr>
        <p:spPr>
          <a:xfrm>
            <a:off x="379140" y="209421"/>
            <a:ext cx="219679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Last Summer…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3B03C-A1DB-F63B-14B5-2EB0480A2C64}"/>
              </a:ext>
            </a:extLst>
          </p:cNvPr>
          <p:cNvSpPr txBox="1"/>
          <p:nvPr/>
        </p:nvSpPr>
        <p:spPr>
          <a:xfrm>
            <a:off x="263912" y="178644"/>
            <a:ext cx="24421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At SCFT…</a:t>
            </a:r>
          </a:p>
        </p:txBody>
      </p:sp>
    </p:spTree>
    <p:extLst>
      <p:ext uri="{BB962C8B-B14F-4D97-AF65-F5344CB8AC3E}">
        <p14:creationId xmlns:p14="http://schemas.microsoft.com/office/powerpoint/2010/main" val="173087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BAA82D8-BFE6-D4C2-A313-8DDD3D036AB8}"/>
              </a:ext>
            </a:extLst>
          </p:cNvPr>
          <p:cNvGrpSpPr/>
          <p:nvPr/>
        </p:nvGrpSpPr>
        <p:grpSpPr>
          <a:xfrm>
            <a:off x="-15685" y="-12680"/>
            <a:ext cx="3751925" cy="6870680"/>
            <a:chOff x="-15685" y="-12680"/>
            <a:chExt cx="3751925" cy="6858000"/>
          </a:xfrm>
          <a:solidFill>
            <a:srgbClr val="003D50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A0416E-F5C6-47E0-6B46-BB492051FF9E}"/>
                </a:ext>
              </a:extLst>
            </p:cNvPr>
            <p:cNvSpPr/>
            <p:nvPr/>
          </p:nvSpPr>
          <p:spPr>
            <a:xfrm>
              <a:off x="-15685" y="-12680"/>
              <a:ext cx="3751925" cy="685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A99FCF-C3AA-5031-8360-E095F7CAED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03" y="209711"/>
              <a:ext cx="1340380" cy="5520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0CB389-4564-9C69-1060-A2EDED359C53}"/>
                </a:ext>
              </a:extLst>
            </p:cNvPr>
            <p:cNvSpPr txBox="1"/>
            <p:nvPr/>
          </p:nvSpPr>
          <p:spPr>
            <a:xfrm>
              <a:off x="221115" y="1026317"/>
              <a:ext cx="3229656" cy="362506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cs typeface="Arial"/>
                </a:rPr>
                <a:t>Climate change: what does this mean for a </a:t>
              </a:r>
              <a:r>
                <a:rPr lang="en-GB" sz="2800" b="1" dirty="0">
                  <a:solidFill>
                    <a:prstClr val="white"/>
                  </a:solidFill>
                  <a:latin typeface="Montserrat"/>
                  <a:cs typeface="Arial"/>
                </a:rPr>
                <a:t>vulnerable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cs typeface="Arial"/>
                </a:rPr>
                <a:t> community trust patient?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Arial" panose="020B0604020202020204" pitchFamily="34" charset="0"/>
                </a:rPr>
                <a:t>Case study: John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Arial" panose="020B0604020202020204" pitchFamily="34" charset="0"/>
                </a:rPr>
              </a:b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0"/>
                <a:ea typeface="Zilla Slab Medium" pitchFamily="50" charset="0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25AE565-900C-D146-246B-801B0BF8A01A}"/>
              </a:ext>
            </a:extLst>
          </p:cNvPr>
          <p:cNvSpPr txBox="1"/>
          <p:nvPr/>
        </p:nvSpPr>
        <p:spPr>
          <a:xfrm>
            <a:off x="10276115" y="6431017"/>
            <a:ext cx="2455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Ashdown Forest, 2019</a:t>
            </a:r>
          </a:p>
        </p:txBody>
      </p:sp>
      <p:pic>
        <p:nvPicPr>
          <p:cNvPr id="15" name="Content Placeholder 14" descr="A person sitting in a chair in front of a fan&#10;&#10;Description automatically generated">
            <a:extLst>
              <a:ext uri="{FF2B5EF4-FFF2-40B4-BE49-F238E27FC236}">
                <a16:creationId xmlns:a16="http://schemas.microsoft.com/office/drawing/2014/main" id="{AC8F4CC2-E5A5-D890-5B1E-5E25F6A3B9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226" y="1342643"/>
            <a:ext cx="3897184" cy="250651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8A32D-FAA3-951D-0435-5AC8358E13EC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851738" y="1806374"/>
            <a:ext cx="76175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John – aged 80, male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Multiple co-morbidities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Polypharmacy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Lives alone in his own home in a rural village near Horsham, rarely goes 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Community nurses visit 3x per week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48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0F0E7-00B3-001E-BC71-C209343FB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8D1D9F1-D87F-02BC-C098-A1BF486104CF}"/>
              </a:ext>
            </a:extLst>
          </p:cNvPr>
          <p:cNvGrpSpPr/>
          <p:nvPr/>
        </p:nvGrpSpPr>
        <p:grpSpPr>
          <a:xfrm>
            <a:off x="-15685" y="-12680"/>
            <a:ext cx="3751925" cy="6870682"/>
            <a:chOff x="-15685" y="-12680"/>
            <a:chExt cx="3751925" cy="6858000"/>
          </a:xfrm>
          <a:solidFill>
            <a:srgbClr val="003D50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1546E1-D268-06DF-EE14-9594FF65C1CC}"/>
                </a:ext>
              </a:extLst>
            </p:cNvPr>
            <p:cNvSpPr/>
            <p:nvPr/>
          </p:nvSpPr>
          <p:spPr>
            <a:xfrm>
              <a:off x="-15685" y="-12680"/>
              <a:ext cx="3751925" cy="685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33CB666-4DAC-BD43-B8BA-75D145E52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03" y="209711"/>
              <a:ext cx="1340380" cy="5520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E72540-BCCF-EAF3-CE7A-51D737EB4D2C}"/>
                </a:ext>
              </a:extLst>
            </p:cNvPr>
            <p:cNvSpPr txBox="1"/>
            <p:nvPr/>
          </p:nvSpPr>
          <p:spPr>
            <a:xfrm>
              <a:off x="319088" y="4374234"/>
              <a:ext cx="2995289" cy="242694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dirty="0">
                  <a:solidFill>
                    <a:prstClr val="whit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Longer term/over time:</a:t>
              </a:r>
              <a:endParaRPr lang="en-GB" sz="2400" b="1" dirty="0">
                <a:solidFill>
                  <a:prstClr val="white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  <a:p>
              <a:pPr marL="285750" marR="0" lvl="0" indent="-28575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Arial" panose="020B0604020202020204" pitchFamily="34" charset="0"/>
                </a:rPr>
                <a:t>Worsened health conditions, more difficult to treat</a:t>
              </a:r>
            </a:p>
            <a:p>
              <a:pPr marL="285750" marR="0" lvl="0" indent="-28575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Arial" panose="020B0604020202020204" pitchFamily="34" charset="0"/>
                </a:rPr>
                <a:t>Increased physical disability </a:t>
              </a:r>
            </a:p>
            <a:p>
              <a:pPr marL="285750" marR="0" lvl="0" indent="-28575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Arial" panose="020B0604020202020204" pitchFamily="34" charset="0"/>
                </a:rPr>
                <a:t>Increased care &amp; nursing needs</a:t>
              </a:r>
            </a:p>
            <a:p>
              <a:pPr marL="285750" marR="0" lvl="0" indent="-28575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Arial" panose="020B0604020202020204" pitchFamily="34" charset="0"/>
                </a:rPr>
                <a:t>Earlier death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40ABF8E-92A3-BBAB-1EC4-37B57A3BD789}"/>
              </a:ext>
            </a:extLst>
          </p:cNvPr>
          <p:cNvSpPr txBox="1"/>
          <p:nvPr/>
        </p:nvSpPr>
        <p:spPr>
          <a:xfrm>
            <a:off x="10276115" y="6431017"/>
            <a:ext cx="2455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Ashdown Forest, 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491CBC-15BA-7D90-D879-AF048F892E5C}"/>
              </a:ext>
            </a:extLst>
          </p:cNvPr>
          <p:cNvSpPr txBox="1"/>
          <p:nvPr/>
        </p:nvSpPr>
        <p:spPr>
          <a:xfrm>
            <a:off x="3819676" y="526230"/>
            <a:ext cx="5530873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</a:rPr>
              <a:t>Increased risk during a heatwave</a:t>
            </a:r>
          </a:p>
          <a:p>
            <a:pPr marL="342900" indent="-342900">
              <a:buFontTx/>
              <a:buChar char="-"/>
              <a:defRPr/>
            </a:pPr>
            <a:r>
              <a:rPr lang="en-GB" sz="1600" dirty="0">
                <a:solidFill>
                  <a:srgbClr val="000000"/>
                </a:solidFill>
                <a:latin typeface="Montserrat" panose="00000500000000000000" pitchFamily="2" charset="0"/>
              </a:rPr>
              <a:t>Exposure to higher temperatures in North-West Sussex</a:t>
            </a:r>
          </a:p>
          <a:p>
            <a:pPr marL="342900" indent="-342900">
              <a:buFontTx/>
              <a:buChar char="-"/>
              <a:defRPr/>
            </a:pPr>
            <a:r>
              <a:rPr lang="en-GB" sz="1600" dirty="0">
                <a:solidFill>
                  <a:srgbClr val="000000"/>
                </a:solidFill>
                <a:latin typeface="Montserrat" panose="00000500000000000000" pitchFamily="2" charset="0"/>
              </a:rPr>
              <a:t>Dehydration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</a:rPr>
              <a:t>, heat stroke</a:t>
            </a:r>
            <a:endParaRPr lang="en-GB" sz="1600" dirty="0">
              <a:latin typeface="Montserrat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</a:rPr>
              <a:t>Worsening of underlying conditions &amp; hospitalisation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</a:rPr>
              <a:t>Falls &amp; physical injury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pic>
        <p:nvPicPr>
          <p:cNvPr id="2" name="Picture 4" descr="Dr Simon Lee on X: &quot;In 2020, the @metoffice produced a hypothetical weather  forecast for 23 July 2050 based on UK climate projections. Today, the  forecast for Tuesday is shockingly almost identical">
            <a:extLst>
              <a:ext uri="{FF2B5EF4-FFF2-40B4-BE49-F238E27FC236}">
                <a16:creationId xmlns:a16="http://schemas.microsoft.com/office/drawing/2014/main" id="{1125ABDA-08A5-16AD-9332-372580B1C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50000" r="2529"/>
          <a:stretch/>
        </p:blipFill>
        <p:spPr bwMode="auto">
          <a:xfrm>
            <a:off x="8912418" y="486668"/>
            <a:ext cx="2768530" cy="170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FA5E49-A109-AEF7-336C-D906728A8A63}"/>
              </a:ext>
            </a:extLst>
          </p:cNvPr>
          <p:cNvSpPr txBox="1"/>
          <p:nvPr/>
        </p:nvSpPr>
        <p:spPr>
          <a:xfrm>
            <a:off x="7438513" y="2678453"/>
            <a:ext cx="4463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</a:rPr>
              <a:t>Increased risk during flooding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</a:rPr>
              <a:t>Unable to evacuate urgently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</a:rPr>
              <a:t>Unable to access health &amp; care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</a:rPr>
              <a:t>Damp &amp; mould worsening health conditions</a:t>
            </a:r>
          </a:p>
        </p:txBody>
      </p:sp>
      <p:pic>
        <p:nvPicPr>
          <p:cNvPr id="1028" name="Picture 4" descr="Sussex: Streets in Aldwick and Littlehampton flooded | The Argus">
            <a:extLst>
              <a:ext uri="{FF2B5EF4-FFF2-40B4-BE49-F238E27FC236}">
                <a16:creationId xmlns:a16="http://schemas.microsoft.com/office/drawing/2014/main" id="{3767E944-79E3-C266-5575-3CF7EDA03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r="2525"/>
          <a:stretch/>
        </p:blipFill>
        <p:spPr bwMode="auto">
          <a:xfrm>
            <a:off x="3936595" y="2738575"/>
            <a:ext cx="3281464" cy="169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mate change is pushing up food prices — and worrying central banks">
            <a:extLst>
              <a:ext uri="{FF2B5EF4-FFF2-40B4-BE49-F238E27FC236}">
                <a16:creationId xmlns:a16="http://schemas.microsoft.com/office/drawing/2014/main" id="{681CED83-D98C-751B-2F7C-655E1B089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82" y="4946373"/>
            <a:ext cx="2327207" cy="130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D55CFF-6E42-6934-3AE6-3B18879B8F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8933" y="4934198"/>
            <a:ext cx="1570435" cy="10444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2F3F6E-9751-0BBC-B4D1-6CE46BC11EB9}"/>
              </a:ext>
            </a:extLst>
          </p:cNvPr>
          <p:cNvSpPr txBox="1"/>
          <p:nvPr/>
        </p:nvSpPr>
        <p:spPr>
          <a:xfrm>
            <a:off x="6420409" y="4946373"/>
            <a:ext cx="38557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</a:rPr>
              <a:t>Increased risk during inflation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</a:rPr>
              <a:t>Malnutrition, muscle wastage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</a:rPr>
              <a:t>Worsening of underlying conditions &amp; hospitalisation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774A73-3BB5-7466-E501-5B244E63ED22}"/>
              </a:ext>
            </a:extLst>
          </p:cNvPr>
          <p:cNvSpPr txBox="1"/>
          <p:nvPr/>
        </p:nvSpPr>
        <p:spPr>
          <a:xfrm>
            <a:off x="221115" y="1028238"/>
            <a:ext cx="3229656" cy="2616101"/>
          </a:xfrm>
          <a:prstGeom prst="rect">
            <a:avLst/>
          </a:prstGeom>
          <a:solidFill>
            <a:srgbClr val="003D50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cs typeface="Arial"/>
              </a:rPr>
              <a:t>What does climate change mean for a </a:t>
            </a:r>
            <a:r>
              <a:rPr lang="en-GB" sz="2800" b="1" dirty="0">
                <a:solidFill>
                  <a:prstClr val="white"/>
                </a:solidFill>
                <a:latin typeface="Montserrat"/>
                <a:cs typeface="Arial"/>
              </a:rPr>
              <a:t>vulnerable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cs typeface="Arial"/>
              </a:rPr>
              <a:t> SCFT patient?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Case study: John</a:t>
            </a:r>
          </a:p>
        </p:txBody>
      </p:sp>
    </p:spTree>
    <p:extLst>
      <p:ext uri="{BB962C8B-B14F-4D97-AF65-F5344CB8AC3E}">
        <p14:creationId xmlns:p14="http://schemas.microsoft.com/office/powerpoint/2010/main" val="62883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C997BF1-6A34-CE8E-0356-F005CEF351BF}"/>
              </a:ext>
            </a:extLst>
          </p:cNvPr>
          <p:cNvSpPr/>
          <p:nvPr/>
        </p:nvSpPr>
        <p:spPr>
          <a:xfrm>
            <a:off x="3927336" y="2250787"/>
            <a:ext cx="2649332" cy="458017"/>
          </a:xfrm>
          <a:prstGeom prst="rect">
            <a:avLst/>
          </a:prstGeom>
          <a:solidFill>
            <a:srgbClr val="0069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720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Our duty to our staff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A0508E-3208-43F4-68D3-C8492C702872}"/>
              </a:ext>
            </a:extLst>
          </p:cNvPr>
          <p:cNvSpPr/>
          <p:nvPr/>
        </p:nvSpPr>
        <p:spPr>
          <a:xfrm>
            <a:off x="0" y="0"/>
            <a:ext cx="3751925" cy="6858000"/>
          </a:xfrm>
          <a:prstGeom prst="rect">
            <a:avLst/>
          </a:prstGeom>
          <a:solidFill>
            <a:srgbClr val="003D50"/>
          </a:solidFill>
          <a:ln w="12700" cap="flat" cmpd="sng" algn="ctr">
            <a:solidFill>
              <a:srgbClr val="00698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CB595D-0C8B-5EED-8894-13A45BEDC2B5}"/>
              </a:ext>
            </a:extLst>
          </p:cNvPr>
          <p:cNvSpPr txBox="1"/>
          <p:nvPr/>
        </p:nvSpPr>
        <p:spPr>
          <a:xfrm>
            <a:off x="235591" y="2119441"/>
            <a:ext cx="3280742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Climate change: what does this mean for </a:t>
            </a:r>
            <a:r>
              <a:rPr lang="en-GB" sz="2800" b="1" dirty="0">
                <a:solidFill>
                  <a:prstClr val="white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 c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ommunity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prstClr val="white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rust?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Impacts on our patients, staff &amp; services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pitchFamily="2" charset="0"/>
              <a:ea typeface="Zilla Slab Medium" pitchFamily="50" charset="0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082143-B4F3-7B40-A90B-3EC66E7BD826}"/>
              </a:ext>
            </a:extLst>
          </p:cNvPr>
          <p:cNvSpPr/>
          <p:nvPr/>
        </p:nvSpPr>
        <p:spPr>
          <a:xfrm>
            <a:off x="3928745" y="72998"/>
            <a:ext cx="2646514" cy="458017"/>
          </a:xfrm>
          <a:prstGeom prst="rect">
            <a:avLst/>
          </a:prstGeom>
          <a:solidFill>
            <a:srgbClr val="0069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Our duty to our patients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235A59-20FC-D79F-9E51-61AE53D6D340}"/>
              </a:ext>
            </a:extLst>
          </p:cNvPr>
          <p:cNvSpPr/>
          <p:nvPr/>
        </p:nvSpPr>
        <p:spPr>
          <a:xfrm>
            <a:off x="3914430" y="4428575"/>
            <a:ext cx="2649332" cy="476830"/>
          </a:xfrm>
          <a:prstGeom prst="rect">
            <a:avLst/>
          </a:prstGeom>
          <a:solidFill>
            <a:srgbClr val="0069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720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How we deliver care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2FBDBD-A8F2-B0BC-221E-2D4D5557C521}"/>
              </a:ext>
            </a:extLst>
          </p:cNvPr>
          <p:cNvSpPr/>
          <p:nvPr/>
        </p:nvSpPr>
        <p:spPr>
          <a:xfrm>
            <a:off x="3928745" y="531014"/>
            <a:ext cx="8031252" cy="16205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Continuity of Care: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 Extreme weather (e.g., flooding, heatwaves) disrupts access to services for vulnerable patients.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Health Impacts: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 Rising temperatures and air pollution increase risks of respiratory and heat-related illnesses.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Service Accessibility: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 Flooding and adverse weather hinder patient access to clinics and services.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5E32C9-88C1-64FF-E360-A9FC697E6AEE}"/>
              </a:ext>
            </a:extLst>
          </p:cNvPr>
          <p:cNvSpPr/>
          <p:nvPr/>
        </p:nvSpPr>
        <p:spPr>
          <a:xfrm>
            <a:off x="3914430" y="4905405"/>
            <a:ext cx="8025902" cy="1620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</a:pPr>
            <a:r>
              <a:rPr lang="en-US" altLang="en-US" sz="1200" b="1">
                <a:solidFill>
                  <a:schemeClr val="tx1"/>
                </a:solidFill>
                <a:latin typeface="Montserrat" panose="00000500000000000000" pitchFamily="2" charset="0"/>
              </a:rPr>
              <a:t>Travel Disruptions: </a:t>
            </a:r>
            <a:r>
              <a:rPr lang="en-US" altLang="en-US" sz="1200">
                <a:solidFill>
                  <a:schemeClr val="tx1"/>
                </a:solidFill>
                <a:latin typeface="Montserrat" panose="00000500000000000000" pitchFamily="2" charset="0"/>
              </a:rPr>
              <a:t>Flooded roads and damaged infrastructure limit staff access to patient homes and delay care.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</a:pPr>
            <a:endParaRPr lang="en-US" altLang="en-US" sz="12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</a:pPr>
            <a:r>
              <a:rPr lang="en-US" altLang="en-US" sz="1200" b="1">
                <a:solidFill>
                  <a:schemeClr val="tx1"/>
                </a:solidFill>
                <a:latin typeface="Montserrat" panose="00000500000000000000" pitchFamily="2" charset="0"/>
              </a:rPr>
              <a:t>Estates Resilience: </a:t>
            </a:r>
            <a:r>
              <a:rPr lang="en-US" altLang="en-US" sz="1200">
                <a:solidFill>
                  <a:schemeClr val="tx1"/>
                </a:solidFill>
                <a:latin typeface="Montserrat" panose="00000500000000000000" pitchFamily="2" charset="0"/>
              </a:rPr>
              <a:t>Hospitals, Clinics and offices face risks from flooding, storms, and overheating, impacting service delivery.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</a:pPr>
            <a:endParaRPr lang="en-US" altLang="en-US" sz="12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</a:pPr>
            <a:r>
              <a:rPr lang="en-US" altLang="en-US" sz="1200" b="1">
                <a:solidFill>
                  <a:schemeClr val="tx1"/>
                </a:solidFill>
                <a:latin typeface="Montserrat" panose="00000500000000000000" pitchFamily="2" charset="0"/>
              </a:rPr>
              <a:t>Supply Chains: </a:t>
            </a:r>
            <a:r>
              <a:rPr lang="en-US" altLang="en-US" sz="1200">
                <a:solidFill>
                  <a:schemeClr val="tx1"/>
                </a:solidFill>
                <a:latin typeface="Montserrat" panose="00000500000000000000" pitchFamily="2" charset="0"/>
              </a:rPr>
              <a:t>Climate-related disruptions threaten timely delivery of medical supplies and equipment.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6CC850-64C0-62CE-77C5-09F2D3C0BC77}"/>
              </a:ext>
            </a:extLst>
          </p:cNvPr>
          <p:cNvSpPr/>
          <p:nvPr/>
        </p:nvSpPr>
        <p:spPr>
          <a:xfrm>
            <a:off x="3931420" y="2708804"/>
            <a:ext cx="8025902" cy="15816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altLang="en-US" sz="1200" b="1">
                <a:solidFill>
                  <a:schemeClr val="tx1"/>
                </a:solidFill>
                <a:latin typeface="Montserrat" panose="00000500000000000000" pitchFamily="2" charset="0"/>
              </a:rPr>
              <a:t>Well-Being and Safety: </a:t>
            </a:r>
            <a:r>
              <a:rPr lang="en-US" altLang="en-US" sz="1200">
                <a:solidFill>
                  <a:schemeClr val="tx1"/>
                </a:solidFill>
                <a:latin typeface="Montserrat" panose="00000500000000000000" pitchFamily="2" charset="0"/>
              </a:rPr>
              <a:t>Heatwaves and extreme weather affect staff health, morale, and performance.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endParaRPr lang="en-US" altLang="en-US" sz="12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altLang="en-US" sz="1200" b="1">
                <a:solidFill>
                  <a:schemeClr val="tx1"/>
                </a:solidFill>
                <a:latin typeface="Montserrat" panose="00000500000000000000" pitchFamily="2" charset="0"/>
              </a:rPr>
              <a:t>Commuting Challenges: </a:t>
            </a:r>
            <a:r>
              <a:rPr lang="en-US" altLang="en-US" sz="1200">
                <a:solidFill>
                  <a:schemeClr val="tx1"/>
                </a:solidFill>
                <a:latin typeface="Montserrat" panose="00000500000000000000" pitchFamily="2" charset="0"/>
              </a:rPr>
              <a:t>Adverse weather increases stress and absences.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endParaRPr lang="en-US" altLang="en-US" sz="12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altLang="en-US" sz="1200" b="1">
                <a:solidFill>
                  <a:schemeClr val="tx1"/>
                </a:solidFill>
                <a:latin typeface="Montserrat" panose="00000500000000000000" pitchFamily="2" charset="0"/>
              </a:rPr>
              <a:t>Training and Preparedness: </a:t>
            </a:r>
            <a:r>
              <a:rPr lang="en-US" altLang="en-US" sz="1200">
                <a:solidFill>
                  <a:schemeClr val="tx1"/>
                </a:solidFill>
                <a:latin typeface="Montserrat" panose="00000500000000000000" pitchFamily="2" charset="0"/>
              </a:rPr>
              <a:t>Staff must be equipped to respond to changing conditions and maintain care continuity. 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1100E040-ABAF-10C3-62DD-34230D86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88" y="222391"/>
            <a:ext cx="1340380" cy="552072"/>
          </a:xfrm>
          <a:prstGeom prst="rect">
            <a:avLst/>
          </a:prstGeom>
          <a:solidFill>
            <a:srgbClr val="003D50"/>
          </a:solidFill>
          <a:ln w="9525">
            <a:solidFill>
              <a:srgbClr val="003D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888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A0508E-3208-43F4-68D3-C8492C702872}"/>
              </a:ext>
            </a:extLst>
          </p:cNvPr>
          <p:cNvSpPr/>
          <p:nvPr/>
        </p:nvSpPr>
        <p:spPr>
          <a:xfrm>
            <a:off x="-15685" y="-12680"/>
            <a:ext cx="3751925" cy="6858000"/>
          </a:xfrm>
          <a:prstGeom prst="rect">
            <a:avLst/>
          </a:prstGeom>
          <a:solidFill>
            <a:srgbClr val="003D50"/>
          </a:solidFill>
          <a:ln w="12700" cap="flat" cmpd="sng" algn="ctr">
            <a:solidFill>
              <a:srgbClr val="00698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CB595D-0C8B-5EED-8894-13A45BEDC2B5}"/>
              </a:ext>
            </a:extLst>
          </p:cNvPr>
          <p:cNvSpPr txBox="1"/>
          <p:nvPr/>
        </p:nvSpPr>
        <p:spPr>
          <a:xfrm>
            <a:off x="232003" y="2436312"/>
            <a:ext cx="3090412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/>
              </a:rPr>
              <a:t>Understanding the problem: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  <a:latin typeface="Montserrat"/>
              </a:rPr>
              <a:t>Sussex Climate Impact Assessment (2023)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DE624-FADB-841B-7529-8771159AB360}"/>
              </a:ext>
            </a:extLst>
          </p:cNvPr>
          <p:cNvSpPr txBox="1"/>
          <p:nvPr/>
        </p:nvSpPr>
        <p:spPr>
          <a:xfrm>
            <a:off x="3893394" y="112332"/>
            <a:ext cx="777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latin typeface="Montserrat" panose="00000500000000000000" pitchFamily="2" charset="0"/>
              </a:rPr>
              <a:t>Increasing 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impacts on infrastructure and service delivery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281949-7A14-8BDE-8202-26F6EC68A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035" y="691647"/>
            <a:ext cx="1452730" cy="193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44CE2716-CBEB-ED6B-4B7D-716DC2C3A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93394" y="2832805"/>
            <a:ext cx="8142003" cy="387434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AB7D45-A9CA-8E40-9785-A7FAFADDF3E6}"/>
              </a:ext>
            </a:extLst>
          </p:cNvPr>
          <p:cNvSpPr txBox="1"/>
          <p:nvPr/>
        </p:nvSpPr>
        <p:spPr>
          <a:xfrm>
            <a:off x="3893394" y="774463"/>
            <a:ext cx="5987588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Zilla Slab Medium" pitchFamily="50" charset="0"/>
                <a:cs typeface="Arial"/>
              </a:rPr>
              <a:t>CWC with NHS Sussex </a:t>
            </a:r>
            <a:r>
              <a:rPr lang="en-GB" sz="1400" dirty="0">
                <a:latin typeface="Montserrat"/>
                <a:ea typeface="Zilla Slab Medium" pitchFamily="50" charset="0"/>
                <a:cs typeface="Arial"/>
              </a:rPr>
              <a:t>commissioned a high-level Climate Impact Assessment report to understand the expected change and impacts of climate change across Sussex.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Zilla Slab Medium" pitchFamily="50" charset="0"/>
                <a:cs typeface="Arial"/>
              </a:rPr>
              <a:t>The report focuses on understanding the climate impacts in Sussex over the period from 2030 to 2080. It </a:t>
            </a:r>
            <a:r>
              <a:rPr lang="en-GB" sz="1400" dirty="0">
                <a:latin typeface="Montserrat"/>
                <a:ea typeface="Zilla Slab Medium" pitchFamily="50" charset="0"/>
                <a:cs typeface="Arial"/>
              </a:rPr>
              <a:t>examines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Zilla Slab Medium" pitchFamily="50" charset="0"/>
                <a:cs typeface="Arial"/>
              </a:rPr>
              <a:t>the physical impacts to buildings, the interruptions to services, and the health risks for the population.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  <a:ea typeface="Zilla Slab Medium" pitchFamily="50" charset="0"/>
              <a:cs typeface="Arial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9F1A2991-5CB6-CC6A-2B53-5B703D6ED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88" y="222391"/>
            <a:ext cx="1340380" cy="552072"/>
          </a:xfrm>
          <a:prstGeom prst="rect">
            <a:avLst/>
          </a:prstGeom>
          <a:solidFill>
            <a:srgbClr val="003D50"/>
          </a:solidFill>
          <a:ln w="9525">
            <a:solidFill>
              <a:srgbClr val="003D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462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F7EBC-1685-5ED2-99EF-A6D262F01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5741B9F-0227-AAA2-AEA8-E82F2DFDC7B6}"/>
              </a:ext>
            </a:extLst>
          </p:cNvPr>
          <p:cNvGrpSpPr/>
          <p:nvPr/>
        </p:nvGrpSpPr>
        <p:grpSpPr>
          <a:xfrm>
            <a:off x="0" y="0"/>
            <a:ext cx="12207685" cy="6858000"/>
            <a:chOff x="-15685" y="-12680"/>
            <a:chExt cx="12207685" cy="6858000"/>
          </a:xfrm>
          <a:solidFill>
            <a:srgbClr val="003D5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8D3529-B75B-78E0-5A32-6DBFE2A147C3}"/>
                </a:ext>
              </a:extLst>
            </p:cNvPr>
            <p:cNvSpPr/>
            <p:nvPr/>
          </p:nvSpPr>
          <p:spPr>
            <a:xfrm>
              <a:off x="-15685" y="-12680"/>
              <a:ext cx="12207685" cy="6858000"/>
            </a:xfrm>
            <a:prstGeom prst="rect">
              <a:avLst/>
            </a:prstGeom>
            <a:solidFill>
              <a:srgbClr val="00698F"/>
            </a:solidFill>
            <a:ln w="12700" cap="flat" cmpd="sng" algn="ctr">
              <a:solidFill>
                <a:srgbClr val="00698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07F0F944-2E6C-A47F-60BA-7ECB10ECBD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03" y="209711"/>
              <a:ext cx="1340380" cy="552072"/>
            </a:xfrm>
            <a:prstGeom prst="rect">
              <a:avLst/>
            </a:prstGeom>
            <a:solidFill>
              <a:srgbClr val="00698F"/>
            </a:solidFill>
            <a:ln w="9525">
              <a:solidFill>
                <a:srgbClr val="3D6696"/>
              </a:solidFill>
              <a:miter lim="800000"/>
              <a:headEnd/>
              <a:tailEnd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108B65-7C41-8C02-D814-CEEDEFD02337}"/>
              </a:ext>
            </a:extLst>
          </p:cNvPr>
          <p:cNvSpPr txBox="1"/>
          <p:nvPr/>
        </p:nvSpPr>
        <p:spPr>
          <a:xfrm>
            <a:off x="675929" y="2030989"/>
            <a:ext cx="6051442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ontserrat"/>
              </a:rPr>
              <a:t>Climate adaptation: </a:t>
            </a:r>
            <a:r>
              <a:rPr lang="en-GB" sz="3200" dirty="0">
                <a:solidFill>
                  <a:schemeClr val="bg1"/>
                </a:solidFill>
                <a:latin typeface="Montserrat"/>
              </a:rPr>
              <a:t>working towards solutions</a:t>
            </a:r>
            <a:endParaRPr lang="en-GB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053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WC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WC Theme" id="{1C5271D7-E42B-495E-A818-4EF02EE73F7E}" vid="{298BC007-1CCE-422B-8916-AAB611D34D0A}"/>
    </a:ext>
  </a:extLst>
</a:theme>
</file>

<file path=ppt/theme/theme3.xml><?xml version="1.0" encoding="utf-8"?>
<a:theme xmlns:a="http://schemas.openxmlformats.org/drawingml/2006/main" name="1_CWC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WC Theme" id="{1C5271D7-E42B-495E-A818-4EF02EE73F7E}" vid="{298BC007-1CCE-422B-8916-AAB611D3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C41E6CFEDF65488F5748142764E1F4" ma:contentTypeVersion="20" ma:contentTypeDescription="Create a new document." ma:contentTypeScope="" ma:versionID="024bca6fb7e67c8353f7ef29c6903822">
  <xsd:schema xmlns:xsd="http://www.w3.org/2001/XMLSchema" xmlns:xs="http://www.w3.org/2001/XMLSchema" xmlns:p="http://schemas.microsoft.com/office/2006/metadata/properties" xmlns:ns1="http://schemas.microsoft.com/sharepoint/v3" xmlns:ns2="6cf8c4fb-5863-4f48-aac6-4351a58b2964" xmlns:ns3="4501add5-901d-4d40-9a86-aa16580829c2" targetNamespace="http://schemas.microsoft.com/office/2006/metadata/properties" ma:root="true" ma:fieldsID="a17f94ee7d05ceb9cea3ce584758c0ab" ns1:_="" ns2:_="" ns3:_="">
    <xsd:import namespace="http://schemas.microsoft.com/sharepoint/v3"/>
    <xsd:import namespace="6cf8c4fb-5863-4f48-aac6-4351a58b2964"/>
    <xsd:import namespace="4501add5-901d-4d40-9a86-aa16580829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f8c4fb-5863-4f48-aac6-4351a58b29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1add5-901d-4d40-9a86-aa16580829c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da0c3bc-2c2c-435f-be09-75fb0654bb43}" ma:internalName="TaxCatchAll" ma:showField="CatchAllData" ma:web="4501add5-901d-4d40-9a86-aa16580829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501add5-901d-4d40-9a86-aa16580829c2" xsi:nil="true"/>
    <_ip_UnifiedCompliancePolicyProperties xmlns="http://schemas.microsoft.com/sharepoint/v3" xsi:nil="true"/>
    <lcf76f155ced4ddcb4097134ff3c332f xmlns="6cf8c4fb-5863-4f48-aac6-4351a58b296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7918BA-4E4F-4B73-9E5D-29C43867DB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700C36-872D-4EA6-8D19-B6D3EE4D76E3}">
  <ds:schemaRefs>
    <ds:schemaRef ds:uri="4501add5-901d-4d40-9a86-aa16580829c2"/>
    <ds:schemaRef ds:uri="6cf8c4fb-5863-4f48-aac6-4351a58b29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8986856-9854-410E-912E-87222CC1DD21}">
  <ds:schemaRefs>
    <ds:schemaRef ds:uri="4501add5-901d-4d40-9a86-aa16580829c2"/>
    <ds:schemaRef ds:uri="6cf8c4fb-5863-4f48-aac6-4351a58b29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1608</Words>
  <Application>Microsoft Macintosh PowerPoint</Application>
  <PresentationFormat>Widescreen</PresentationFormat>
  <Paragraphs>180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Cambria</vt:lpstr>
      <vt:lpstr>DM Sans</vt:lpstr>
      <vt:lpstr>Montserrat</vt:lpstr>
      <vt:lpstr>PT Sans</vt:lpstr>
      <vt:lpstr>1_Office Theme</vt:lpstr>
      <vt:lpstr>CWC Theme</vt:lpstr>
      <vt:lpstr>1_CWC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TAYLOR, Jack (SUSSEX COMMUNITY NHS FOUNDATION TRUST)</dc:creator>
  <cp:lastModifiedBy>Louise Elstow</cp:lastModifiedBy>
  <cp:revision>307</cp:revision>
  <dcterms:created xsi:type="dcterms:W3CDTF">2024-12-12T11:30:21Z</dcterms:created>
  <dcterms:modified xsi:type="dcterms:W3CDTF">2025-06-18T14:16:59Z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0x010100B6C41E6CFEDF65488F5748142764E1F4</vt:lpwstr>
  </property>
  <property fmtid="{D5CDD505-2E9C-101B-9397-08002B2CF9AE}" pid="3" name="MediaServiceImageTags">
    <vt:lpwstr/>
  </property>
</Properties>
</file>