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7989" r:id="rId2"/>
    <p:sldId id="318" r:id="rId3"/>
    <p:sldId id="27988" r:id="rId4"/>
    <p:sldId id="27979" r:id="rId5"/>
    <p:sldId id="27984" r:id="rId6"/>
    <p:sldId id="27983" r:id="rId7"/>
    <p:sldId id="27981" r:id="rId8"/>
    <p:sldId id="2797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8A54"/>
    <a:srgbClr val="00828C"/>
    <a:srgbClr val="1070B8"/>
    <a:srgbClr val="1F9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7"/>
    <p:restoredTop sz="92887"/>
  </p:normalViewPr>
  <p:slideViewPr>
    <p:cSldViewPr snapToGrid="0">
      <p:cViewPr varScale="1">
        <p:scale>
          <a:sx n="110" d="100"/>
          <a:sy n="110" d="100"/>
        </p:scale>
        <p:origin x="4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EBE76-B91B-B94D-B391-984009FA1932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05785-F37A-1247-B401-14F088AE3E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101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B564-7BF4-35FC-46EB-9967505D7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99DBE5-208C-7ABB-04D4-57065C9EB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D83BD-DFD3-9607-5664-CEFA6B9A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78BD-388C-FD4D-AE90-DEF1F50D7B24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0F552-07FF-E3CF-1387-3447F5BFC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67E4D-330F-4AD1-B2C9-F1F889700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372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56E15-12D9-FA22-F29D-CFF204800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430B91-09DD-9C15-ADF6-9FA2664C1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8FA54-7098-6685-0A43-708F0C33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78BD-388C-FD4D-AE90-DEF1F50D7B24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06CFE-15DA-4EE2-AD5D-93471390C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58553-3CD2-E875-877C-73DF9CE1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64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E49465-39E7-AF62-86C4-75F56AE301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1860D4-1F36-F916-10A7-FF227FB52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39B0D-E2C0-C6E4-1A7A-643D7BEB3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78BD-388C-FD4D-AE90-DEF1F50D7B24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FA405-626D-AB87-7E00-DFBBEC0FB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0CAA9-852F-0F46-4F47-EF9979011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037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7B96C-8532-DA37-422F-B152D6170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462CB-259C-9139-357D-05187C30C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0FC90-C1CC-FB21-A738-43CF3BC9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78BD-388C-FD4D-AE90-DEF1F50D7B24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B70F7-D292-3AE8-7859-6623A4358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9A3D9-D25A-4192-26A6-B6FD189F3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32803398-0D70-4A28-BD8E-47FDADD86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400" y="332191"/>
            <a:ext cx="2235200" cy="29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70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70B76-1841-6EBE-F25A-EB013A0BF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302BF-95C7-911B-0C5B-2398FB4A4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C70B5-27BC-B9BD-A8EA-FAF354DEB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78BD-388C-FD4D-AE90-DEF1F50D7B24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380-0884-A769-CA29-8266D11C9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2AE15-C8E5-34F7-DCC9-9B1F5A94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651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9AFC3-C018-8F91-14F4-934058FBA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25A5-2F37-0DD6-87E2-ADD4B9AD4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B69C5C-5009-B149-73A3-51B0BD870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52C0B9-2E83-9653-F16D-5D047F6CD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78BD-388C-FD4D-AE90-DEF1F50D7B24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94F1CF-5F11-E996-922A-76273CF6F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71F5F-D45D-E479-FCC1-5E4568071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83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96A19-D954-FADF-F40A-6DB2B7F7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D082B-547C-2C5A-CA74-6906A2FDF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6FF52-797B-95E6-936C-D8E73EA52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D704AA-FEE7-032D-A7DA-C205261DBA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5CDEF5-B025-2DED-0561-7EC4C688B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7EC411-FABB-2A48-EC49-1003319DA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78BD-388C-FD4D-AE90-DEF1F50D7B24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3CECEF-E7F1-4BD3-CAD7-2D164F6A4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D8662-1C77-E77B-8E88-8B0AA7887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758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672A6-9C00-E831-FCDD-6F24B3FD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912EA4-ED66-9DBD-DD30-D4623C4A9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78BD-388C-FD4D-AE90-DEF1F50D7B24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A08109-6074-4D77-7F90-A66DAEDFE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12B3AC-CA0A-48F1-8E84-FF8F8AA68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30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679451-7427-224D-0F79-56A696227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78BD-388C-FD4D-AE90-DEF1F50D7B24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9067E-0BBC-DDCF-F6A2-A4EAC8599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33E8B-E655-9054-337A-5C9A9A6C2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458735-423A-7D91-6641-759A32DA0023}"/>
              </a:ext>
            </a:extLst>
          </p:cNvPr>
          <p:cNvSpPr/>
          <p:nvPr userDrawn="1"/>
        </p:nvSpPr>
        <p:spPr>
          <a:xfrm>
            <a:off x="0" y="5637007"/>
            <a:ext cx="12192000" cy="133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6EF58B-46F4-05D8-ADAF-FC9CC63D44F2}"/>
              </a:ext>
            </a:extLst>
          </p:cNvPr>
          <p:cNvGrpSpPr/>
          <p:nvPr userDrawn="1"/>
        </p:nvGrpSpPr>
        <p:grpSpPr>
          <a:xfrm>
            <a:off x="-1" y="0"/>
            <a:ext cx="2054711" cy="6970955"/>
            <a:chOff x="-1" y="0"/>
            <a:chExt cx="2054711" cy="697095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4C4EC49-FE80-83B8-FF0B-DDAA740EC001}"/>
                </a:ext>
              </a:extLst>
            </p:cNvPr>
            <p:cNvGrpSpPr/>
            <p:nvPr userDrawn="1"/>
          </p:nvGrpSpPr>
          <p:grpSpPr>
            <a:xfrm>
              <a:off x="-1" y="0"/>
              <a:ext cx="2054711" cy="6970955"/>
              <a:chOff x="0" y="-5900"/>
              <a:chExt cx="2054711" cy="6970955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B4F0492-EE78-E3B1-695C-B27A5727A787}"/>
                  </a:ext>
                </a:extLst>
              </p:cNvPr>
              <p:cNvSpPr/>
              <p:nvPr userDrawn="1"/>
            </p:nvSpPr>
            <p:spPr>
              <a:xfrm>
                <a:off x="0" y="-5900"/>
                <a:ext cx="2054711" cy="6970955"/>
              </a:xfrm>
              <a:prstGeom prst="rect">
                <a:avLst/>
              </a:prstGeom>
              <a:solidFill>
                <a:srgbClr val="EB8A5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6" descr="A logo for a health care company&#10;&#10;AI-generated content may be incorrect.">
                <a:extLst>
                  <a:ext uri="{FF2B5EF4-FFF2-40B4-BE49-F238E27FC236}">
                    <a16:creationId xmlns:a16="http://schemas.microsoft.com/office/drawing/2014/main" id="{E8A6EB32-51AF-A04A-45AC-9ABBC825BA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356" y="5631108"/>
                <a:ext cx="2039355" cy="967914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1C0D59-3995-1602-FF92-F927233D57D3}"/>
                </a:ext>
              </a:extLst>
            </p:cNvPr>
            <p:cNvSpPr txBox="1"/>
            <p:nvPr userDrawn="1"/>
          </p:nvSpPr>
          <p:spPr>
            <a:xfrm>
              <a:off x="78888" y="6595133"/>
              <a:ext cx="1975822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00" dirty="0">
                  <a:solidFill>
                    <a:schemeClr val="bg1"/>
                  </a:solidFill>
                </a:rPr>
                <a:t>Project to Embed Adaptation to Climate Change in Healthcare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6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59C75-7EA8-B30D-3DEF-CE0DB7E40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8829E-CA16-294F-D1E3-48426879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A3734-9D00-F4CC-BC97-0B7B17C99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B0A31-CE72-0AE9-E405-74C1C51F9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78BD-388C-FD4D-AE90-DEF1F50D7B24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650074-DCFB-FE47-9A5B-39796396F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925054-1C54-F08F-4BBC-6DE78FDC2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499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A2CFF-073B-701E-F2FB-D45F13862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DFC3FD-413C-D960-0E1D-3F1E55137A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2F8F3-EA56-6BBA-1163-63865053A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1C42F4-7B4D-6BFC-75AD-F601C2E6A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B78BD-388C-FD4D-AE90-DEF1F50D7B24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74FC4-D2C9-2918-184E-39E3B92C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9FC5C-54EF-202E-F635-A7045B8F3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216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51C5F-76F7-5518-DB53-B62E66799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4DF4B-CB9A-0B9E-4D15-92CF15C50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28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458C7-33EF-9387-9694-742B7D5197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7B78BD-388C-FD4D-AE90-DEF1F50D7B24}" type="datetimeFigureOut">
              <a:rPr lang="en-GB" smtClean="0"/>
              <a:t>01/07/2025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92AF5-73E4-BAC7-FB05-47326B3A0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85DE6-0E6F-6D86-A411-F9F135006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155523-406D-2446-A02A-64DF0521B206}" type="slidenum">
              <a:rPr lang="en-GB" smtClean="0"/>
              <a:t>‹#›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54EBDC-DCFF-DD8B-F4E7-EA43AD383346}"/>
              </a:ext>
            </a:extLst>
          </p:cNvPr>
          <p:cNvGrpSpPr/>
          <p:nvPr userDrawn="1"/>
        </p:nvGrpSpPr>
        <p:grpSpPr>
          <a:xfrm>
            <a:off x="0" y="5659567"/>
            <a:ext cx="12192000" cy="1218846"/>
            <a:chOff x="0" y="5653668"/>
            <a:chExt cx="12192000" cy="1218846"/>
          </a:xfrm>
        </p:grpSpPr>
        <p:pic>
          <p:nvPicPr>
            <p:cNvPr id="7" name="Picture 6" descr="A logo for a health care company&#10;&#10;AI-generated content may be incorrect.">
              <a:extLst>
                <a:ext uri="{FF2B5EF4-FFF2-40B4-BE49-F238E27FC236}">
                  <a16:creationId xmlns:a16="http://schemas.microsoft.com/office/drawing/2014/main" id="{46EBBAE4-0B8A-460B-8A3B-233B8F01BE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5653668"/>
              <a:ext cx="2568059" cy="121884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DF26D2C-38A2-D4B3-4EFC-A9ADCF7927D1}"/>
                </a:ext>
              </a:extLst>
            </p:cNvPr>
            <p:cNvSpPr/>
            <p:nvPr userDrawn="1"/>
          </p:nvSpPr>
          <p:spPr>
            <a:xfrm>
              <a:off x="2568059" y="5659567"/>
              <a:ext cx="9623941" cy="1204332"/>
            </a:xfrm>
            <a:prstGeom prst="rect">
              <a:avLst/>
            </a:prstGeom>
            <a:solidFill>
              <a:srgbClr val="EB8A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B3AEF18-F30E-42CE-9540-3EA06F84B089}"/>
              </a:ext>
            </a:extLst>
          </p:cNvPr>
          <p:cNvSpPr txBox="1"/>
          <p:nvPr userDrawn="1"/>
        </p:nvSpPr>
        <p:spPr>
          <a:xfrm>
            <a:off x="9013371" y="6033857"/>
            <a:ext cx="2917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PEACCH</a:t>
            </a:r>
            <a:r>
              <a:rPr lang="en-GB" sz="1200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:  Project to Embed Adaptation to Climate Change in Healthcare</a:t>
            </a:r>
          </a:p>
        </p:txBody>
      </p:sp>
    </p:spTree>
    <p:extLst>
      <p:ext uri="{BB962C8B-B14F-4D97-AF65-F5344CB8AC3E}">
        <p14:creationId xmlns:p14="http://schemas.microsoft.com/office/powerpoint/2010/main" val="383845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hyperlink" Target="https://www.reuters.com/graphics/CLIMATE-CHANGE/URBAN-HEAT/zgpormdkevd/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hyperlink" Target="https://wfmmedia.com/wp-content/uploads/2024/02/Radiative-heat-gain-reduction-with-the-addition-of-shading-control.web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38468-96BA-C9A9-39D3-1F932793B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B8205-A0E9-6181-AF21-D20971011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342120" cy="2387600"/>
          </a:xfrm>
        </p:spPr>
        <p:txBody>
          <a:bodyPr>
            <a:normAutofit/>
          </a:bodyPr>
          <a:lstStyle/>
          <a:p>
            <a:pPr algn="l"/>
            <a:r>
              <a:rPr lang="en-GB" sz="4800" b="1" dirty="0"/>
              <a:t>WB2.3 Interventions for heat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E3BC42-5456-85E3-6D49-EE290EEDEC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endParaRPr lang="en-GB" dirty="0"/>
          </a:p>
          <a:p>
            <a:pPr algn="l"/>
            <a:r>
              <a:rPr lang="en-GB" dirty="0"/>
              <a:t>Alexis Percival, Energy and Sustainability Manager</a:t>
            </a:r>
          </a:p>
          <a:p>
            <a:pPr algn="l"/>
            <a:r>
              <a:rPr lang="en-GB" dirty="0"/>
              <a:t>Yorkshire Ambulance Service</a:t>
            </a:r>
          </a:p>
        </p:txBody>
      </p:sp>
      <p:sp>
        <p:nvSpPr>
          <p:cNvPr id="4" name="AutoShape 2" descr="East of England Ambulance Service Homepage">
            <a:extLst>
              <a:ext uri="{FF2B5EF4-FFF2-40B4-BE49-F238E27FC236}">
                <a16:creationId xmlns:a16="http://schemas.microsoft.com/office/drawing/2014/main" id="{76233402-D8C4-6D80-2A35-401B22027E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3E792B32-CB14-5B0D-87B8-21601274AB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594" y="357934"/>
            <a:ext cx="3925330" cy="143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32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40B5D-E763-B72C-AE62-18F4D09BD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Physical interventions to adapt to heat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2FBC5-FFA2-1323-C468-27C134388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Avoidance</a:t>
            </a:r>
          </a:p>
          <a:p>
            <a:r>
              <a:rPr lang="en-GB" dirty="0"/>
              <a:t>Physical</a:t>
            </a:r>
          </a:p>
          <a:p>
            <a:pPr lvl="1"/>
            <a:r>
              <a:rPr lang="en-GB" dirty="0"/>
              <a:t>Awareness</a:t>
            </a:r>
          </a:p>
          <a:p>
            <a:pPr lvl="1"/>
            <a:r>
              <a:rPr lang="en-GB" dirty="0"/>
              <a:t>Engineering</a:t>
            </a:r>
          </a:p>
          <a:p>
            <a:r>
              <a:rPr lang="en-GB" dirty="0"/>
              <a:t>Nature based solutions</a:t>
            </a:r>
          </a:p>
        </p:txBody>
      </p:sp>
    </p:spTree>
    <p:extLst>
      <p:ext uri="{BB962C8B-B14F-4D97-AF65-F5344CB8AC3E}">
        <p14:creationId xmlns:p14="http://schemas.microsoft.com/office/powerpoint/2010/main" val="2994866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ACBC780-9128-EA16-3869-3EA50004D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983" y="3547717"/>
            <a:ext cx="3253969" cy="2355344"/>
          </a:xfrm>
          <a:prstGeom prst="rect">
            <a:avLst/>
          </a:prstGeom>
        </p:spPr>
      </p:pic>
      <p:pic>
        <p:nvPicPr>
          <p:cNvPr id="2054" name="Picture 6" descr="Pavement Free Stock Photo | FreeImages">
            <a:extLst>
              <a:ext uri="{FF2B5EF4-FFF2-40B4-BE49-F238E27FC236}">
                <a16:creationId xmlns:a16="http://schemas.microsoft.com/office/drawing/2014/main" id="{FDD181BD-D138-96F8-736E-7AF4B10E7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489" y="3657713"/>
            <a:ext cx="2597850" cy="194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CE95834-FB1F-B216-623B-393E1364391A}"/>
              </a:ext>
            </a:extLst>
          </p:cNvPr>
          <p:cNvSpPr txBox="1">
            <a:spLocks/>
          </p:cNvSpPr>
          <p:nvPr/>
        </p:nvSpPr>
        <p:spPr>
          <a:xfrm>
            <a:off x="-124691" y="336896"/>
            <a:ext cx="12441382" cy="132556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	Avoidance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E391F-E37D-58BB-94C0-E8011C3EEB2B}"/>
              </a:ext>
            </a:extLst>
          </p:cNvPr>
          <p:cNvSpPr txBox="1"/>
          <p:nvPr/>
        </p:nvSpPr>
        <p:spPr>
          <a:xfrm>
            <a:off x="1253035" y="5861346"/>
            <a:ext cx="2762304" cy="659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Hard surfaces – tarmac, concrete, block paving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46225B-30ED-DAEF-4BAE-5A900FAEDB40}"/>
              </a:ext>
            </a:extLst>
          </p:cNvPr>
          <p:cNvCxnSpPr/>
          <p:nvPr/>
        </p:nvCxnSpPr>
        <p:spPr>
          <a:xfrm>
            <a:off x="1190845" y="3519488"/>
            <a:ext cx="2987749" cy="2222093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17DB59-40A4-8CBF-11DB-4BEFB48F8648}"/>
              </a:ext>
            </a:extLst>
          </p:cNvPr>
          <p:cNvCxnSpPr>
            <a:cxnSpLocks/>
          </p:cNvCxnSpPr>
          <p:nvPr/>
        </p:nvCxnSpPr>
        <p:spPr>
          <a:xfrm flipH="1">
            <a:off x="1190845" y="3547717"/>
            <a:ext cx="2987749" cy="2193864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7049E5-135A-07FD-2E42-469328E6FD8E}"/>
              </a:ext>
            </a:extLst>
          </p:cNvPr>
          <p:cNvCxnSpPr/>
          <p:nvPr/>
        </p:nvCxnSpPr>
        <p:spPr>
          <a:xfrm>
            <a:off x="4343231" y="3551141"/>
            <a:ext cx="2987749" cy="2222093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CFF25E-6FC8-6F06-46D0-88F12EA88B72}"/>
              </a:ext>
            </a:extLst>
          </p:cNvPr>
          <p:cNvCxnSpPr>
            <a:cxnSpLocks/>
          </p:cNvCxnSpPr>
          <p:nvPr/>
        </p:nvCxnSpPr>
        <p:spPr>
          <a:xfrm flipH="1">
            <a:off x="4343231" y="3579370"/>
            <a:ext cx="2987749" cy="2193864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B5BEB7E-1E9E-DC29-287A-932A9C0E3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805" y="3708833"/>
            <a:ext cx="2460896" cy="216947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D353FB-4A9A-0E3F-DBB4-FDD606ED5D2C}"/>
              </a:ext>
            </a:extLst>
          </p:cNvPr>
          <p:cNvCxnSpPr/>
          <p:nvPr/>
        </p:nvCxnSpPr>
        <p:spPr>
          <a:xfrm>
            <a:off x="7653500" y="3579370"/>
            <a:ext cx="2987749" cy="2222093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665AD85-D9B5-D7E5-E0FD-03E720663F04}"/>
              </a:ext>
            </a:extLst>
          </p:cNvPr>
          <p:cNvCxnSpPr>
            <a:cxnSpLocks/>
          </p:cNvCxnSpPr>
          <p:nvPr/>
        </p:nvCxnSpPr>
        <p:spPr>
          <a:xfrm flipH="1">
            <a:off x="7653500" y="3607599"/>
            <a:ext cx="2987749" cy="2193864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E37F612-5C70-DD83-3FD2-15DF2720F01D}"/>
              </a:ext>
            </a:extLst>
          </p:cNvPr>
          <p:cNvSpPr txBox="1"/>
          <p:nvPr/>
        </p:nvSpPr>
        <p:spPr>
          <a:xfrm>
            <a:off x="0" y="2009553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Stop heat generation and accumulation in the first place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4A9806-105C-D715-DBC1-FDD08562A80A}"/>
              </a:ext>
            </a:extLst>
          </p:cNvPr>
          <p:cNvSpPr txBox="1"/>
          <p:nvPr/>
        </p:nvSpPr>
        <p:spPr>
          <a:xfrm>
            <a:off x="7628696" y="5975498"/>
            <a:ext cx="331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Synthetic and plastic surfaces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C4E9F7-DF88-BEFF-0B08-FD24FFC31DB8}"/>
              </a:ext>
            </a:extLst>
          </p:cNvPr>
          <p:cNvSpPr txBox="1"/>
          <p:nvPr/>
        </p:nvSpPr>
        <p:spPr>
          <a:xfrm>
            <a:off x="4440865" y="5931290"/>
            <a:ext cx="2762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Heat vents like AC units and heating systems</a:t>
            </a:r>
          </a:p>
        </p:txBody>
      </p:sp>
    </p:spTree>
    <p:extLst>
      <p:ext uri="{BB962C8B-B14F-4D97-AF65-F5344CB8AC3E}">
        <p14:creationId xmlns:p14="http://schemas.microsoft.com/office/powerpoint/2010/main" val="253809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F4C85-904F-C080-F33E-6FB7DAA2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32FA7-5817-7A69-72EA-2886FFAB0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Public health alerts</a:t>
            </a:r>
          </a:p>
          <a:p>
            <a:pPr lvl="1"/>
            <a:r>
              <a:rPr lang="en-GB" dirty="0"/>
              <a:t>Restrict physical activity to the coolest period of the day</a:t>
            </a:r>
          </a:p>
          <a:p>
            <a:pPr lvl="1"/>
            <a:r>
              <a:rPr lang="en-GB" dirty="0"/>
              <a:t>Seek out air-conditioned buildings when possible</a:t>
            </a:r>
          </a:p>
          <a:p>
            <a:pPr lvl="1"/>
            <a:r>
              <a:rPr lang="en-GB" dirty="0"/>
              <a:t>Drink fluids frequently without waiting for the feeling of thirst</a:t>
            </a:r>
          </a:p>
          <a:p>
            <a:pPr lvl="1"/>
            <a:r>
              <a:rPr lang="en-GB" dirty="0"/>
              <a:t>Wear breathable, light-coloured clothing and a well-ventilated, wide-brimmed hat</a:t>
            </a:r>
          </a:p>
          <a:p>
            <a:pPr lvl="1"/>
            <a:r>
              <a:rPr lang="en-GB" dirty="0"/>
              <a:t>Know your community heat response or heat alert plan</a:t>
            </a:r>
          </a:p>
          <a:p>
            <a:r>
              <a:rPr lang="en-GB" dirty="0"/>
              <a:t>Cool spaces for public buildings</a:t>
            </a:r>
          </a:p>
          <a:p>
            <a:r>
              <a:rPr lang="en-GB" dirty="0"/>
              <a:t>Community intervention</a:t>
            </a:r>
          </a:p>
          <a:p>
            <a:r>
              <a:rPr lang="en-GB" dirty="0"/>
              <a:t>Water – Drinking fountains, spray, wet flannels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50CD0C-10AF-14BF-02E6-4FD92AB7B284}"/>
              </a:ext>
            </a:extLst>
          </p:cNvPr>
          <p:cNvSpPr txBox="1">
            <a:spLocks/>
          </p:cNvSpPr>
          <p:nvPr/>
        </p:nvSpPr>
        <p:spPr>
          <a:xfrm>
            <a:off x="-124691" y="326266"/>
            <a:ext cx="12441382" cy="132556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	Physical interventions - Awareness</a:t>
            </a:r>
          </a:p>
        </p:txBody>
      </p:sp>
    </p:spTree>
    <p:extLst>
      <p:ext uri="{BB962C8B-B14F-4D97-AF65-F5344CB8AC3E}">
        <p14:creationId xmlns:p14="http://schemas.microsoft.com/office/powerpoint/2010/main" val="10474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59F64-1EF0-141B-84FE-FB25D146B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792404-2271-F6BE-DFFF-CF922F500217}"/>
              </a:ext>
            </a:extLst>
          </p:cNvPr>
          <p:cNvSpPr txBox="1">
            <a:spLocks/>
          </p:cNvSpPr>
          <p:nvPr/>
        </p:nvSpPr>
        <p:spPr>
          <a:xfrm>
            <a:off x="-124691" y="326266"/>
            <a:ext cx="12441382" cy="132556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	Physical interventions - Awareness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459AFE-6F4A-E30C-7705-6FF459132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431688"/>
            <a:ext cx="5477061" cy="18820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9CA7A2-D535-94F4-C250-DCAD8AF13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893" y="1854200"/>
            <a:ext cx="4905375" cy="4638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88A38F-21B6-7599-01DF-D27D09BB0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752179"/>
            <a:ext cx="5423528" cy="171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2F360D-90CE-DA41-DD4B-0D872E561F5E}"/>
              </a:ext>
            </a:extLst>
          </p:cNvPr>
          <p:cNvSpPr txBox="1"/>
          <p:nvPr/>
        </p:nvSpPr>
        <p:spPr>
          <a:xfrm>
            <a:off x="838199" y="1754372"/>
            <a:ext cx="54770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Awareness of the impact of drugs in heat</a:t>
            </a:r>
          </a:p>
        </p:txBody>
      </p:sp>
    </p:spTree>
    <p:extLst>
      <p:ext uri="{BB962C8B-B14F-4D97-AF65-F5344CB8AC3E}">
        <p14:creationId xmlns:p14="http://schemas.microsoft.com/office/powerpoint/2010/main" val="1488416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FF6155-0B26-A555-DD35-8F694C86C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24" y="914271"/>
            <a:ext cx="6807550" cy="5029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E3FEBC-1D73-B368-07CA-FEE91F121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971" y="873301"/>
            <a:ext cx="6248721" cy="5092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E5AF4E-C1DB-99D5-C01C-1F285F953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486" y="816516"/>
            <a:ext cx="6845652" cy="5067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D50E70-F2F9-661F-79AF-927E46A77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006" y="773313"/>
            <a:ext cx="6788499" cy="51120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1732C5-B692-0E0D-5138-9ACA10CD1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8923" y="898032"/>
            <a:ext cx="6712295" cy="50167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E2D06D-4238-48A6-0B0E-CC891D926F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1013" y="851723"/>
            <a:ext cx="6693244" cy="50739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533AAF-BE95-59F6-AE23-074E66F775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9473" y="850620"/>
            <a:ext cx="6801200" cy="50929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A3A6F1-F137-C576-7624-F8F11A8055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4473" y="846046"/>
            <a:ext cx="6934556" cy="50167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DD8F63-F117-E9FE-BB94-B0D1674202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5701" y="836669"/>
            <a:ext cx="6686894" cy="503580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7C538F2-BEAE-1EA4-90AA-AE6A48DAB2AB}"/>
              </a:ext>
            </a:extLst>
          </p:cNvPr>
          <p:cNvSpPr txBox="1"/>
          <p:nvPr/>
        </p:nvSpPr>
        <p:spPr>
          <a:xfrm>
            <a:off x="2134486" y="6239228"/>
            <a:ext cx="8880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11"/>
              </a:rPr>
              <a:t>How concrete, asphalt and urban heat islands add to the misery of heat waves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371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A1508-CB92-C72E-2459-954E145F3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84214D-8B2A-9DDB-8885-D5B8E9115048}"/>
              </a:ext>
            </a:extLst>
          </p:cNvPr>
          <p:cNvSpPr txBox="1">
            <a:spLocks/>
          </p:cNvSpPr>
          <p:nvPr/>
        </p:nvSpPr>
        <p:spPr>
          <a:xfrm>
            <a:off x="-124691" y="326266"/>
            <a:ext cx="12441382" cy="132556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	Physical interventions</a:t>
            </a: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BFC98117-529F-2815-C1E4-8CF184616E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754" b="-10754"/>
          <a:stretch>
            <a:fillRect/>
          </a:stretch>
        </p:blipFill>
        <p:spPr>
          <a:xfrm>
            <a:off x="275517" y="1907588"/>
            <a:ext cx="4871247" cy="2132784"/>
          </a:xfrm>
          <a:prstGeom prst="rect">
            <a:avLst/>
          </a:prstGeom>
        </p:spPr>
      </p:pic>
      <p:pic>
        <p:nvPicPr>
          <p:cNvPr id="3080" name="Picture 8" descr="Integrating Shading Devices with the Building Envelope | 2019-08-07 ...">
            <a:extLst>
              <a:ext uri="{FF2B5EF4-FFF2-40B4-BE49-F238E27FC236}">
                <a16:creationId xmlns:a16="http://schemas.microsoft.com/office/drawing/2014/main" id="{6E1EE9E2-CB3B-FE16-C295-B9468AAD3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660" y="1843510"/>
            <a:ext cx="3794214" cy="231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ydney Midnight Curtains">
            <a:extLst>
              <a:ext uri="{FF2B5EF4-FFF2-40B4-BE49-F238E27FC236}">
                <a16:creationId xmlns:a16="http://schemas.microsoft.com/office/drawing/2014/main" id="{C1086BA1-7C8C-302A-24D2-5A3A0B2B3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056" y="1843510"/>
            <a:ext cx="2028411" cy="202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an with water spray in restaurant refreshes the air for visitors in ...">
            <a:extLst>
              <a:ext uri="{FF2B5EF4-FFF2-40B4-BE49-F238E27FC236}">
                <a16:creationId xmlns:a16="http://schemas.microsoft.com/office/drawing/2014/main" id="{9F4E649D-E88F-64DC-6E53-8271C51F8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21787"/>
            <a:ext cx="3912944" cy="220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DFA009FF-02D9-6673-74BF-AFE62AB98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14" y="4332419"/>
            <a:ext cx="2941453" cy="220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A Guide To White Roof Coatings | Tucson Rubberized Coatings">
            <a:extLst>
              <a:ext uri="{FF2B5EF4-FFF2-40B4-BE49-F238E27FC236}">
                <a16:creationId xmlns:a16="http://schemas.microsoft.com/office/drawing/2014/main" id="{28BC3F5A-3CCC-B092-D7E5-C470ABFBD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b="9101"/>
          <a:stretch>
            <a:fillRect/>
          </a:stretch>
        </p:blipFill>
        <p:spPr bwMode="auto">
          <a:xfrm>
            <a:off x="8036608" y="4566389"/>
            <a:ext cx="3744266" cy="197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FBC1B3-2052-0F2A-1E44-78AFF1E6332B}"/>
              </a:ext>
            </a:extLst>
          </p:cNvPr>
          <p:cNvSpPr txBox="1"/>
          <p:nvPr/>
        </p:nvSpPr>
        <p:spPr>
          <a:xfrm>
            <a:off x="627321" y="4210493"/>
            <a:ext cx="42506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Water sprays in public spaces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2FA839-DC93-47FB-A35E-AB1E187295C1}"/>
              </a:ext>
            </a:extLst>
          </p:cNvPr>
          <p:cNvSpPr txBox="1"/>
          <p:nvPr/>
        </p:nvSpPr>
        <p:spPr>
          <a:xfrm>
            <a:off x="4809623" y="4212613"/>
            <a:ext cx="3136713" cy="3672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Water fountains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D31C66-0988-048D-47B5-9973BBCF8A81}"/>
              </a:ext>
            </a:extLst>
          </p:cNvPr>
          <p:cNvSpPr txBox="1"/>
          <p:nvPr/>
        </p:nvSpPr>
        <p:spPr>
          <a:xfrm>
            <a:off x="7986660" y="4212613"/>
            <a:ext cx="3868642" cy="3672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Painting roofs white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FB38FB-D587-282D-FD1F-5C37EC14FA3A}"/>
              </a:ext>
            </a:extLst>
          </p:cNvPr>
          <p:cNvSpPr txBox="1"/>
          <p:nvPr/>
        </p:nvSpPr>
        <p:spPr>
          <a:xfrm>
            <a:off x="2177244" y="3721698"/>
            <a:ext cx="3136713" cy="3672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Shading </a:t>
            </a:r>
          </a:p>
        </p:txBody>
      </p:sp>
    </p:spTree>
    <p:extLst>
      <p:ext uri="{BB962C8B-B14F-4D97-AF65-F5344CB8AC3E}">
        <p14:creationId xmlns:p14="http://schemas.microsoft.com/office/powerpoint/2010/main" val="61405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mall puddle in a grassy field&#10;&#10;AI-generated content may be incorrect.">
            <a:extLst>
              <a:ext uri="{FF2B5EF4-FFF2-40B4-BE49-F238E27FC236}">
                <a16:creationId xmlns:a16="http://schemas.microsoft.com/office/drawing/2014/main" id="{38990BE5-1C31-94AB-F1F1-5FAB74D5F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51" y="1766605"/>
            <a:ext cx="2491194" cy="1868396"/>
          </a:xfrm>
        </p:spPr>
      </p:pic>
      <p:pic>
        <p:nvPicPr>
          <p:cNvPr id="15" name="Picture 14" descr="A wooden structure with a roof over it&#10;&#10;AI-generated content may be incorrect.">
            <a:extLst>
              <a:ext uri="{FF2B5EF4-FFF2-40B4-BE49-F238E27FC236}">
                <a16:creationId xmlns:a16="http://schemas.microsoft.com/office/drawing/2014/main" id="{F0116BC2-2F9C-0A0E-64F6-A20ACD3D0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/>
          <a:stretch>
            <a:fillRect/>
          </a:stretch>
        </p:blipFill>
        <p:spPr>
          <a:xfrm>
            <a:off x="935659" y="1765119"/>
            <a:ext cx="2243476" cy="18592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D11045-C955-CB31-B209-2E3BAEC9472A}"/>
              </a:ext>
            </a:extLst>
          </p:cNvPr>
          <p:cNvSpPr txBox="1"/>
          <p:nvPr/>
        </p:nvSpPr>
        <p:spPr>
          <a:xfrm>
            <a:off x="1323972" y="3713570"/>
            <a:ext cx="203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Green Roof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E594DE-9F30-1BBE-584A-8AC97E737F17}"/>
              </a:ext>
            </a:extLst>
          </p:cNvPr>
          <p:cNvSpPr txBox="1"/>
          <p:nvPr/>
        </p:nvSpPr>
        <p:spPr>
          <a:xfrm>
            <a:off x="4295551" y="3713570"/>
            <a:ext cx="203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Ponds</a:t>
            </a:r>
          </a:p>
        </p:txBody>
      </p:sp>
      <p:pic>
        <p:nvPicPr>
          <p:cNvPr id="21" name="Picture 20" descr="A child in a garden&#10;&#10;AI-generated content may be incorrect.">
            <a:extLst>
              <a:ext uri="{FF2B5EF4-FFF2-40B4-BE49-F238E27FC236}">
                <a16:creationId xmlns:a16="http://schemas.microsoft.com/office/drawing/2014/main" id="{80359371-B892-596E-372B-8CFA428D4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578" y="2019349"/>
            <a:ext cx="2243476" cy="299130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044FAD2-55CB-FC9A-9411-1EA509851DCF}"/>
              </a:ext>
            </a:extLst>
          </p:cNvPr>
          <p:cNvSpPr txBox="1"/>
          <p:nvPr/>
        </p:nvSpPr>
        <p:spPr>
          <a:xfrm>
            <a:off x="6294144" y="5117565"/>
            <a:ext cx="289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Planting trees and hedges</a:t>
            </a:r>
          </a:p>
        </p:txBody>
      </p:sp>
      <p:pic>
        <p:nvPicPr>
          <p:cNvPr id="25" name="Picture 24" descr="See the source image">
            <a:extLst>
              <a:ext uri="{FF2B5EF4-FFF2-40B4-BE49-F238E27FC236}">
                <a16:creationId xmlns:a16="http://schemas.microsoft.com/office/drawing/2014/main" id="{497D771B-633F-F0E9-E896-F0E141F40C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224" y="4246533"/>
            <a:ext cx="2580848" cy="171833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045A8D1-DFA8-F7CD-53A3-1D21AC2E6A4C}"/>
              </a:ext>
            </a:extLst>
          </p:cNvPr>
          <p:cNvSpPr txBox="1"/>
          <p:nvPr/>
        </p:nvSpPr>
        <p:spPr>
          <a:xfrm>
            <a:off x="2656958" y="6148313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Green walls</a:t>
            </a:r>
          </a:p>
        </p:txBody>
      </p:sp>
      <p:pic>
        <p:nvPicPr>
          <p:cNvPr id="28" name="Picture 27" descr="A field of dandelions with trees and a sunset&#10;&#10;AI-generated content may be incorrect.">
            <a:extLst>
              <a:ext uri="{FF2B5EF4-FFF2-40B4-BE49-F238E27FC236}">
                <a16:creationId xmlns:a16="http://schemas.microsoft.com/office/drawing/2014/main" id="{75D96E3C-0D09-CAFF-8719-A22982E191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669" y="2019349"/>
            <a:ext cx="2252021" cy="30026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A888A69-0F1B-0A7D-A169-8FA30259144C}"/>
              </a:ext>
            </a:extLst>
          </p:cNvPr>
          <p:cNvSpPr txBox="1"/>
          <p:nvPr/>
        </p:nvSpPr>
        <p:spPr>
          <a:xfrm>
            <a:off x="9193288" y="5134140"/>
            <a:ext cx="25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Trees and green space</a:t>
            </a:r>
          </a:p>
        </p:txBody>
      </p:sp>
      <p:pic>
        <p:nvPicPr>
          <p:cNvPr id="1028" name="Picture 4" descr="How to Grow and Care for English Ivy">
            <a:extLst>
              <a:ext uri="{FF2B5EF4-FFF2-40B4-BE49-F238E27FC236}">
                <a16:creationId xmlns:a16="http://schemas.microsoft.com/office/drawing/2014/main" id="{3F3F9EEE-8D3F-2E68-D79D-7B9B1EA84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46533"/>
            <a:ext cx="2577495" cy="171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5B30DC5B-7077-4E1B-7B3C-A949B9D65464}"/>
              </a:ext>
            </a:extLst>
          </p:cNvPr>
          <p:cNvSpPr txBox="1">
            <a:spLocks/>
          </p:cNvSpPr>
          <p:nvPr/>
        </p:nvSpPr>
        <p:spPr>
          <a:xfrm>
            <a:off x="-124691" y="336896"/>
            <a:ext cx="12441382" cy="132556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	Nature based solutions</a:t>
            </a:r>
          </a:p>
        </p:txBody>
      </p:sp>
    </p:spTree>
    <p:extLst>
      <p:ext uri="{BB962C8B-B14F-4D97-AF65-F5344CB8AC3E}">
        <p14:creationId xmlns:p14="http://schemas.microsoft.com/office/powerpoint/2010/main" val="2947017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14072</TotalTime>
  <Words>188</Words>
  <Application>Microsoft Macintosh PowerPoint</Application>
  <PresentationFormat>Widescreen</PresentationFormat>
  <Paragraphs>39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Assistant</vt:lpstr>
      <vt:lpstr>Office Theme</vt:lpstr>
      <vt:lpstr>WB2.3 Interventions for heat</vt:lpstr>
      <vt:lpstr>Physical interventions to adapt to heat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Louise Elstow</dc:creator>
  <cp:lastModifiedBy>Louise Elstow</cp:lastModifiedBy>
  <cp:revision>20</cp:revision>
  <cp:lastPrinted>2025-05-29T16:39:07Z</cp:lastPrinted>
  <dcterms:created xsi:type="dcterms:W3CDTF">2025-05-29T15:04:21Z</dcterms:created>
  <dcterms:modified xsi:type="dcterms:W3CDTF">2025-07-01T18:52:26Z</dcterms:modified>
</cp:coreProperties>
</file>