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7989" r:id="rId2"/>
    <p:sldId id="321" r:id="rId3"/>
    <p:sldId id="317" r:id="rId4"/>
    <p:sldId id="27977" r:id="rId5"/>
    <p:sldId id="299" r:id="rId6"/>
    <p:sldId id="27978" r:id="rId7"/>
    <p:sldId id="27986" r:id="rId8"/>
    <p:sldId id="27987" r:id="rId9"/>
    <p:sldId id="2795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8A54"/>
    <a:srgbClr val="00828C"/>
    <a:srgbClr val="1070B8"/>
    <a:srgbClr val="1F9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0"/>
    <p:restoredTop sz="92887"/>
  </p:normalViewPr>
  <p:slideViewPr>
    <p:cSldViewPr snapToGrid="0">
      <p:cViewPr varScale="1">
        <p:scale>
          <a:sx n="110" d="100"/>
          <a:sy n="110" d="100"/>
        </p:scale>
        <p:origin x="5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376A21-12FD-4F95-904E-E55ED409126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F8E592-B05B-4EE5-85B4-AE682A3403A0}">
      <dgm:prSet/>
      <dgm:spPr/>
      <dgm:t>
        <a:bodyPr/>
        <a:lstStyle/>
        <a:p>
          <a:r>
            <a:rPr lang="en-GB" b="1" dirty="0"/>
            <a:t>Heat</a:t>
          </a:r>
          <a:r>
            <a:rPr lang="en-GB" dirty="0"/>
            <a:t> </a:t>
          </a:r>
          <a:r>
            <a:rPr lang="en-GB" b="1" dirty="0"/>
            <a:t>waves</a:t>
          </a:r>
          <a:r>
            <a:rPr lang="en-GB" dirty="0"/>
            <a:t> </a:t>
          </a:r>
        </a:p>
        <a:p>
          <a:r>
            <a:rPr lang="en-GB" dirty="0"/>
            <a:t>Pressure on service </a:t>
          </a:r>
          <a:endParaRPr lang="en-US" dirty="0"/>
        </a:p>
      </dgm:t>
    </dgm:pt>
    <dgm:pt modelId="{6493684A-FC77-4076-8E07-2552BE4D5C55}" type="parTrans" cxnId="{E825B260-ED8B-4E3E-A153-6C08996BB292}">
      <dgm:prSet/>
      <dgm:spPr/>
      <dgm:t>
        <a:bodyPr/>
        <a:lstStyle/>
        <a:p>
          <a:endParaRPr lang="en-US"/>
        </a:p>
      </dgm:t>
    </dgm:pt>
    <dgm:pt modelId="{F0CF42CB-7A40-46B4-92E9-2AFB29BF7452}" type="sibTrans" cxnId="{E825B260-ED8B-4E3E-A153-6C08996BB292}">
      <dgm:prSet/>
      <dgm:spPr/>
      <dgm:t>
        <a:bodyPr/>
        <a:lstStyle/>
        <a:p>
          <a:endParaRPr lang="en-US"/>
        </a:p>
      </dgm:t>
    </dgm:pt>
    <dgm:pt modelId="{D7ACD42F-83B4-4C3C-9A3E-45297CB28552}">
      <dgm:prSet/>
      <dgm:spPr/>
      <dgm:t>
        <a:bodyPr/>
        <a:lstStyle/>
        <a:p>
          <a:r>
            <a:rPr lang="en-GB" b="1" dirty="0"/>
            <a:t>Wildfires</a:t>
          </a:r>
        </a:p>
        <a:p>
          <a:r>
            <a:rPr lang="en-GB" dirty="0"/>
            <a:t>Breathing problems, smoke inhalation</a:t>
          </a:r>
          <a:endParaRPr lang="en-US" dirty="0"/>
        </a:p>
      </dgm:t>
    </dgm:pt>
    <dgm:pt modelId="{BD4B8880-5B2C-4027-A43A-4D9BE672D77D}" type="parTrans" cxnId="{6CF3A500-DCA2-4F8C-B2AD-1A70165B681D}">
      <dgm:prSet/>
      <dgm:spPr/>
      <dgm:t>
        <a:bodyPr/>
        <a:lstStyle/>
        <a:p>
          <a:endParaRPr lang="en-US"/>
        </a:p>
      </dgm:t>
    </dgm:pt>
    <dgm:pt modelId="{C3C949EF-9C47-4816-A228-E7325A5D3045}" type="sibTrans" cxnId="{6CF3A500-DCA2-4F8C-B2AD-1A70165B681D}">
      <dgm:prSet/>
      <dgm:spPr/>
      <dgm:t>
        <a:bodyPr/>
        <a:lstStyle/>
        <a:p>
          <a:endParaRPr lang="en-US"/>
        </a:p>
      </dgm:t>
    </dgm:pt>
    <dgm:pt modelId="{1B933A36-0D0C-4FD2-B182-2CD2B7E311B7}">
      <dgm:prSet/>
      <dgm:spPr/>
      <dgm:t>
        <a:bodyPr/>
        <a:lstStyle/>
        <a:p>
          <a:r>
            <a:rPr lang="en-GB" b="1" dirty="0"/>
            <a:t>Floods</a:t>
          </a:r>
          <a:r>
            <a:rPr lang="en-GB" dirty="0"/>
            <a:t> </a:t>
          </a:r>
        </a:p>
        <a:p>
          <a:r>
            <a:rPr lang="en-GB" dirty="0"/>
            <a:t>Access to patients, emergency response times, driving through flood waters, staff access, danger, system pressure</a:t>
          </a:r>
          <a:endParaRPr lang="en-US" dirty="0"/>
        </a:p>
      </dgm:t>
    </dgm:pt>
    <dgm:pt modelId="{83C0B859-BB13-46DF-AF36-AC0995109DA8}" type="parTrans" cxnId="{F26EA50E-22C0-4DC1-8B4E-69641971E10D}">
      <dgm:prSet/>
      <dgm:spPr/>
      <dgm:t>
        <a:bodyPr/>
        <a:lstStyle/>
        <a:p>
          <a:endParaRPr lang="en-US"/>
        </a:p>
      </dgm:t>
    </dgm:pt>
    <dgm:pt modelId="{6706FE20-A5F3-4AA7-A11F-135923A2657F}" type="sibTrans" cxnId="{F26EA50E-22C0-4DC1-8B4E-69641971E10D}">
      <dgm:prSet/>
      <dgm:spPr/>
      <dgm:t>
        <a:bodyPr/>
        <a:lstStyle/>
        <a:p>
          <a:endParaRPr lang="en-US"/>
        </a:p>
      </dgm:t>
    </dgm:pt>
    <dgm:pt modelId="{89C47C21-6D8A-40E2-A624-D12A9C3AE888}">
      <dgm:prSet/>
      <dgm:spPr/>
      <dgm:t>
        <a:bodyPr/>
        <a:lstStyle/>
        <a:p>
          <a:r>
            <a:rPr lang="en-GB"/>
            <a:t>Sea level rise and storm surges</a:t>
          </a:r>
          <a:endParaRPr lang="en-US"/>
        </a:p>
      </dgm:t>
    </dgm:pt>
    <dgm:pt modelId="{09393259-757D-4093-87D7-1F777D98CC9B}" type="parTrans" cxnId="{52DCC0C9-01C0-4663-9D48-9692DB5BCB2B}">
      <dgm:prSet/>
      <dgm:spPr/>
      <dgm:t>
        <a:bodyPr/>
        <a:lstStyle/>
        <a:p>
          <a:endParaRPr lang="en-US"/>
        </a:p>
      </dgm:t>
    </dgm:pt>
    <dgm:pt modelId="{9742A421-C392-43F5-B50A-4D8709CC8322}" type="sibTrans" cxnId="{52DCC0C9-01C0-4663-9D48-9692DB5BCB2B}">
      <dgm:prSet/>
      <dgm:spPr/>
      <dgm:t>
        <a:bodyPr/>
        <a:lstStyle/>
        <a:p>
          <a:endParaRPr lang="en-US"/>
        </a:p>
      </dgm:t>
    </dgm:pt>
    <dgm:pt modelId="{AF5E0255-716B-4791-AF42-89CA8FB7E4BF}">
      <dgm:prSet/>
      <dgm:spPr/>
      <dgm:t>
        <a:bodyPr/>
        <a:lstStyle/>
        <a:p>
          <a:r>
            <a:rPr lang="en-GB" b="1" dirty="0"/>
            <a:t>Pandemics</a:t>
          </a:r>
          <a:r>
            <a:rPr lang="en-GB" dirty="0"/>
            <a:t> </a:t>
          </a:r>
        </a:p>
        <a:p>
          <a:r>
            <a:rPr lang="en-GB" dirty="0"/>
            <a:t>COVID, MERS, SARS, Monkeypox, Bird Flu</a:t>
          </a:r>
          <a:endParaRPr lang="en-US" dirty="0"/>
        </a:p>
      </dgm:t>
    </dgm:pt>
    <dgm:pt modelId="{0678D2B2-1651-4579-B602-D953006FE7FD}" type="parTrans" cxnId="{1A05FA05-9B80-4FF7-B9E1-68367DD255F7}">
      <dgm:prSet/>
      <dgm:spPr/>
      <dgm:t>
        <a:bodyPr/>
        <a:lstStyle/>
        <a:p>
          <a:endParaRPr lang="en-US"/>
        </a:p>
      </dgm:t>
    </dgm:pt>
    <dgm:pt modelId="{4BB52251-CC7A-437D-A21A-F58A649C507F}" type="sibTrans" cxnId="{1A05FA05-9B80-4FF7-B9E1-68367DD255F7}">
      <dgm:prSet/>
      <dgm:spPr/>
      <dgm:t>
        <a:bodyPr/>
        <a:lstStyle/>
        <a:p>
          <a:endParaRPr lang="en-US"/>
        </a:p>
      </dgm:t>
    </dgm:pt>
    <dgm:pt modelId="{552FE405-9F2B-4587-A05F-955522D3D4B8}">
      <dgm:prSet/>
      <dgm:spPr/>
      <dgm:t>
        <a:bodyPr/>
        <a:lstStyle/>
        <a:p>
          <a:r>
            <a:rPr lang="en-GB" b="1" dirty="0"/>
            <a:t>Movement of people</a:t>
          </a:r>
        </a:p>
        <a:p>
          <a:r>
            <a:rPr lang="en-GB" dirty="0"/>
            <a:t>Increased pressure on health system</a:t>
          </a:r>
          <a:endParaRPr lang="en-US" dirty="0"/>
        </a:p>
      </dgm:t>
    </dgm:pt>
    <dgm:pt modelId="{97F68435-4299-473C-B432-347A378A7D6D}" type="parTrans" cxnId="{0F52298B-A6A6-4774-ACD5-49DF7C2C7D00}">
      <dgm:prSet/>
      <dgm:spPr/>
      <dgm:t>
        <a:bodyPr/>
        <a:lstStyle/>
        <a:p>
          <a:endParaRPr lang="en-US"/>
        </a:p>
      </dgm:t>
    </dgm:pt>
    <dgm:pt modelId="{72D6458E-F9C4-4912-ADF6-48043B914BD2}" type="sibTrans" cxnId="{0F52298B-A6A6-4774-ACD5-49DF7C2C7D00}">
      <dgm:prSet/>
      <dgm:spPr/>
      <dgm:t>
        <a:bodyPr/>
        <a:lstStyle/>
        <a:p>
          <a:endParaRPr lang="en-US"/>
        </a:p>
      </dgm:t>
    </dgm:pt>
    <dgm:pt modelId="{C41C4935-DA61-499E-8FA0-CAA6EFABF9DE}">
      <dgm:prSet/>
      <dgm:spPr/>
      <dgm:t>
        <a:bodyPr/>
        <a:lstStyle/>
        <a:p>
          <a:r>
            <a:rPr lang="en-GB"/>
            <a:t>Climate Anxiety/Mental Health</a:t>
          </a:r>
          <a:endParaRPr lang="en-US"/>
        </a:p>
      </dgm:t>
    </dgm:pt>
    <dgm:pt modelId="{9EF6789D-D117-4D3C-B12B-C051223E1B60}" type="parTrans" cxnId="{DFDC0608-F9EB-40BE-BE75-2A89DE6FADDA}">
      <dgm:prSet/>
      <dgm:spPr/>
      <dgm:t>
        <a:bodyPr/>
        <a:lstStyle/>
        <a:p>
          <a:endParaRPr lang="en-US"/>
        </a:p>
      </dgm:t>
    </dgm:pt>
    <dgm:pt modelId="{E2FD49DD-4531-4A23-AA4A-422E25524C14}" type="sibTrans" cxnId="{DFDC0608-F9EB-40BE-BE75-2A89DE6FADDA}">
      <dgm:prSet/>
      <dgm:spPr/>
      <dgm:t>
        <a:bodyPr/>
        <a:lstStyle/>
        <a:p>
          <a:endParaRPr lang="en-US"/>
        </a:p>
      </dgm:t>
    </dgm:pt>
    <dgm:pt modelId="{F80578A9-0E6C-CB45-A810-DFC0AA1490A2}" type="pres">
      <dgm:prSet presAssocID="{68376A21-12FD-4F95-904E-E55ED4091264}" presName="diagram" presStyleCnt="0">
        <dgm:presLayoutVars>
          <dgm:dir/>
          <dgm:resizeHandles val="exact"/>
        </dgm:presLayoutVars>
      </dgm:prSet>
      <dgm:spPr/>
    </dgm:pt>
    <dgm:pt modelId="{0668F165-678E-9544-B7D3-F881A2AB9F24}" type="pres">
      <dgm:prSet presAssocID="{FBF8E592-B05B-4EE5-85B4-AE682A3403A0}" presName="node" presStyleLbl="node1" presStyleIdx="0" presStyleCnt="7">
        <dgm:presLayoutVars>
          <dgm:bulletEnabled val="1"/>
        </dgm:presLayoutVars>
      </dgm:prSet>
      <dgm:spPr/>
    </dgm:pt>
    <dgm:pt modelId="{DD0C4DFE-44BE-F74A-AE41-7FB1EB67E882}" type="pres">
      <dgm:prSet presAssocID="{F0CF42CB-7A40-46B4-92E9-2AFB29BF7452}" presName="sibTrans" presStyleCnt="0"/>
      <dgm:spPr/>
    </dgm:pt>
    <dgm:pt modelId="{ED0F8EE2-8DD6-3048-8D33-70A6D5D46685}" type="pres">
      <dgm:prSet presAssocID="{D7ACD42F-83B4-4C3C-9A3E-45297CB28552}" presName="node" presStyleLbl="node1" presStyleIdx="1" presStyleCnt="7">
        <dgm:presLayoutVars>
          <dgm:bulletEnabled val="1"/>
        </dgm:presLayoutVars>
      </dgm:prSet>
      <dgm:spPr/>
    </dgm:pt>
    <dgm:pt modelId="{ADE2AAD2-E750-1544-AB24-C217EDB823C5}" type="pres">
      <dgm:prSet presAssocID="{C3C949EF-9C47-4816-A228-E7325A5D3045}" presName="sibTrans" presStyleCnt="0"/>
      <dgm:spPr/>
    </dgm:pt>
    <dgm:pt modelId="{35101B40-08FB-0847-AD52-620311A09FC6}" type="pres">
      <dgm:prSet presAssocID="{1B933A36-0D0C-4FD2-B182-2CD2B7E311B7}" presName="node" presStyleLbl="node1" presStyleIdx="2" presStyleCnt="7">
        <dgm:presLayoutVars>
          <dgm:bulletEnabled val="1"/>
        </dgm:presLayoutVars>
      </dgm:prSet>
      <dgm:spPr/>
    </dgm:pt>
    <dgm:pt modelId="{C195C961-C82E-234E-96AB-E3FC504654BA}" type="pres">
      <dgm:prSet presAssocID="{6706FE20-A5F3-4AA7-A11F-135923A2657F}" presName="sibTrans" presStyleCnt="0"/>
      <dgm:spPr/>
    </dgm:pt>
    <dgm:pt modelId="{1EB9E643-C925-D84F-BAB0-F6A170592818}" type="pres">
      <dgm:prSet presAssocID="{89C47C21-6D8A-40E2-A624-D12A9C3AE888}" presName="node" presStyleLbl="node1" presStyleIdx="3" presStyleCnt="7">
        <dgm:presLayoutVars>
          <dgm:bulletEnabled val="1"/>
        </dgm:presLayoutVars>
      </dgm:prSet>
      <dgm:spPr/>
    </dgm:pt>
    <dgm:pt modelId="{795F7A5C-59B7-E549-935C-CD27865296CF}" type="pres">
      <dgm:prSet presAssocID="{9742A421-C392-43F5-B50A-4D8709CC8322}" presName="sibTrans" presStyleCnt="0"/>
      <dgm:spPr/>
    </dgm:pt>
    <dgm:pt modelId="{AA0D0AA5-60C2-8F43-9B8F-D87ADB7A95D7}" type="pres">
      <dgm:prSet presAssocID="{AF5E0255-716B-4791-AF42-89CA8FB7E4BF}" presName="node" presStyleLbl="node1" presStyleIdx="4" presStyleCnt="7">
        <dgm:presLayoutVars>
          <dgm:bulletEnabled val="1"/>
        </dgm:presLayoutVars>
      </dgm:prSet>
      <dgm:spPr/>
    </dgm:pt>
    <dgm:pt modelId="{377F2721-A038-CF4D-85BB-089CB088D01C}" type="pres">
      <dgm:prSet presAssocID="{4BB52251-CC7A-437D-A21A-F58A649C507F}" presName="sibTrans" presStyleCnt="0"/>
      <dgm:spPr/>
    </dgm:pt>
    <dgm:pt modelId="{1C5AFCFC-782D-7E43-841D-B8022A827D16}" type="pres">
      <dgm:prSet presAssocID="{552FE405-9F2B-4587-A05F-955522D3D4B8}" presName="node" presStyleLbl="node1" presStyleIdx="5" presStyleCnt="7">
        <dgm:presLayoutVars>
          <dgm:bulletEnabled val="1"/>
        </dgm:presLayoutVars>
      </dgm:prSet>
      <dgm:spPr/>
    </dgm:pt>
    <dgm:pt modelId="{3FFEFC92-D3C3-F346-B20A-A77F3AA90FB6}" type="pres">
      <dgm:prSet presAssocID="{72D6458E-F9C4-4912-ADF6-48043B914BD2}" presName="sibTrans" presStyleCnt="0"/>
      <dgm:spPr/>
    </dgm:pt>
    <dgm:pt modelId="{D567FC53-4E66-7B4F-B67B-D0748EF8E232}" type="pres">
      <dgm:prSet presAssocID="{C41C4935-DA61-499E-8FA0-CAA6EFABF9DE}" presName="node" presStyleLbl="node1" presStyleIdx="6" presStyleCnt="7">
        <dgm:presLayoutVars>
          <dgm:bulletEnabled val="1"/>
        </dgm:presLayoutVars>
      </dgm:prSet>
      <dgm:spPr/>
    </dgm:pt>
  </dgm:ptLst>
  <dgm:cxnLst>
    <dgm:cxn modelId="{6CF3A500-DCA2-4F8C-B2AD-1A70165B681D}" srcId="{68376A21-12FD-4F95-904E-E55ED4091264}" destId="{D7ACD42F-83B4-4C3C-9A3E-45297CB28552}" srcOrd="1" destOrd="0" parTransId="{BD4B8880-5B2C-4027-A43A-4D9BE672D77D}" sibTransId="{C3C949EF-9C47-4816-A228-E7325A5D3045}"/>
    <dgm:cxn modelId="{1A05FA05-9B80-4FF7-B9E1-68367DD255F7}" srcId="{68376A21-12FD-4F95-904E-E55ED4091264}" destId="{AF5E0255-716B-4791-AF42-89CA8FB7E4BF}" srcOrd="4" destOrd="0" parTransId="{0678D2B2-1651-4579-B602-D953006FE7FD}" sibTransId="{4BB52251-CC7A-437D-A21A-F58A649C507F}"/>
    <dgm:cxn modelId="{DFDC0608-F9EB-40BE-BE75-2A89DE6FADDA}" srcId="{68376A21-12FD-4F95-904E-E55ED4091264}" destId="{C41C4935-DA61-499E-8FA0-CAA6EFABF9DE}" srcOrd="6" destOrd="0" parTransId="{9EF6789D-D117-4D3C-B12B-C051223E1B60}" sibTransId="{E2FD49DD-4531-4A23-AA4A-422E25524C14}"/>
    <dgm:cxn modelId="{F26EA50E-22C0-4DC1-8B4E-69641971E10D}" srcId="{68376A21-12FD-4F95-904E-E55ED4091264}" destId="{1B933A36-0D0C-4FD2-B182-2CD2B7E311B7}" srcOrd="2" destOrd="0" parTransId="{83C0B859-BB13-46DF-AF36-AC0995109DA8}" sibTransId="{6706FE20-A5F3-4AA7-A11F-135923A2657F}"/>
    <dgm:cxn modelId="{4A9F8853-71E3-4E4B-AD1F-03E30A9D5852}" type="presOf" srcId="{89C47C21-6D8A-40E2-A624-D12A9C3AE888}" destId="{1EB9E643-C925-D84F-BAB0-F6A170592818}" srcOrd="0" destOrd="0" presId="urn:microsoft.com/office/officeart/2005/8/layout/default"/>
    <dgm:cxn modelId="{E825B260-ED8B-4E3E-A153-6C08996BB292}" srcId="{68376A21-12FD-4F95-904E-E55ED4091264}" destId="{FBF8E592-B05B-4EE5-85B4-AE682A3403A0}" srcOrd="0" destOrd="0" parTransId="{6493684A-FC77-4076-8E07-2552BE4D5C55}" sibTransId="{F0CF42CB-7A40-46B4-92E9-2AFB29BF7452}"/>
    <dgm:cxn modelId="{ACD1FB64-65F2-194A-BDF1-224DB310EB57}" type="presOf" srcId="{C41C4935-DA61-499E-8FA0-CAA6EFABF9DE}" destId="{D567FC53-4E66-7B4F-B67B-D0748EF8E232}" srcOrd="0" destOrd="0" presId="urn:microsoft.com/office/officeart/2005/8/layout/default"/>
    <dgm:cxn modelId="{0F52298B-A6A6-4774-ACD5-49DF7C2C7D00}" srcId="{68376A21-12FD-4F95-904E-E55ED4091264}" destId="{552FE405-9F2B-4587-A05F-955522D3D4B8}" srcOrd="5" destOrd="0" parTransId="{97F68435-4299-473C-B432-347A378A7D6D}" sibTransId="{72D6458E-F9C4-4912-ADF6-48043B914BD2}"/>
    <dgm:cxn modelId="{33F0348D-8606-B04A-832F-E769C11EB511}" type="presOf" srcId="{FBF8E592-B05B-4EE5-85B4-AE682A3403A0}" destId="{0668F165-678E-9544-B7D3-F881A2AB9F24}" srcOrd="0" destOrd="0" presId="urn:microsoft.com/office/officeart/2005/8/layout/default"/>
    <dgm:cxn modelId="{9CFBFF93-1777-1840-A1E7-52F3BAFF2E47}" type="presOf" srcId="{68376A21-12FD-4F95-904E-E55ED4091264}" destId="{F80578A9-0E6C-CB45-A810-DFC0AA1490A2}" srcOrd="0" destOrd="0" presId="urn:microsoft.com/office/officeart/2005/8/layout/default"/>
    <dgm:cxn modelId="{3CBC04A7-8230-1046-A422-3C87DDD71257}" type="presOf" srcId="{D7ACD42F-83B4-4C3C-9A3E-45297CB28552}" destId="{ED0F8EE2-8DD6-3048-8D33-70A6D5D46685}" srcOrd="0" destOrd="0" presId="urn:microsoft.com/office/officeart/2005/8/layout/default"/>
    <dgm:cxn modelId="{FAED8CB0-EE1C-974B-A831-9ACA1D4A7008}" type="presOf" srcId="{552FE405-9F2B-4587-A05F-955522D3D4B8}" destId="{1C5AFCFC-782D-7E43-841D-B8022A827D16}" srcOrd="0" destOrd="0" presId="urn:microsoft.com/office/officeart/2005/8/layout/default"/>
    <dgm:cxn modelId="{52DCC0C9-01C0-4663-9D48-9692DB5BCB2B}" srcId="{68376A21-12FD-4F95-904E-E55ED4091264}" destId="{89C47C21-6D8A-40E2-A624-D12A9C3AE888}" srcOrd="3" destOrd="0" parTransId="{09393259-757D-4093-87D7-1F777D98CC9B}" sibTransId="{9742A421-C392-43F5-B50A-4D8709CC8322}"/>
    <dgm:cxn modelId="{6B8743E8-138F-EB4C-9884-8ABF3C95BDCA}" type="presOf" srcId="{AF5E0255-716B-4791-AF42-89CA8FB7E4BF}" destId="{AA0D0AA5-60C2-8F43-9B8F-D87ADB7A95D7}" srcOrd="0" destOrd="0" presId="urn:microsoft.com/office/officeart/2005/8/layout/default"/>
    <dgm:cxn modelId="{8BF8F0FE-F2BD-EE4E-A903-B919B56C0D26}" type="presOf" srcId="{1B933A36-0D0C-4FD2-B182-2CD2B7E311B7}" destId="{35101B40-08FB-0847-AD52-620311A09FC6}" srcOrd="0" destOrd="0" presId="urn:microsoft.com/office/officeart/2005/8/layout/default"/>
    <dgm:cxn modelId="{2261FFAA-0E8A-BD41-9B53-A69CAAE89DE3}" type="presParOf" srcId="{F80578A9-0E6C-CB45-A810-DFC0AA1490A2}" destId="{0668F165-678E-9544-B7D3-F881A2AB9F24}" srcOrd="0" destOrd="0" presId="urn:microsoft.com/office/officeart/2005/8/layout/default"/>
    <dgm:cxn modelId="{42D173A6-708D-CC49-8788-15C3BD829B58}" type="presParOf" srcId="{F80578A9-0E6C-CB45-A810-DFC0AA1490A2}" destId="{DD0C4DFE-44BE-F74A-AE41-7FB1EB67E882}" srcOrd="1" destOrd="0" presId="urn:microsoft.com/office/officeart/2005/8/layout/default"/>
    <dgm:cxn modelId="{9E12E53D-EB34-B240-BC2A-353771ECEDB9}" type="presParOf" srcId="{F80578A9-0E6C-CB45-A810-DFC0AA1490A2}" destId="{ED0F8EE2-8DD6-3048-8D33-70A6D5D46685}" srcOrd="2" destOrd="0" presId="urn:microsoft.com/office/officeart/2005/8/layout/default"/>
    <dgm:cxn modelId="{2B2CC4C2-A83F-9649-B7CF-DCA636D00F94}" type="presParOf" srcId="{F80578A9-0E6C-CB45-A810-DFC0AA1490A2}" destId="{ADE2AAD2-E750-1544-AB24-C217EDB823C5}" srcOrd="3" destOrd="0" presId="urn:microsoft.com/office/officeart/2005/8/layout/default"/>
    <dgm:cxn modelId="{A032810C-9B45-AC40-9A58-412C1421A64D}" type="presParOf" srcId="{F80578A9-0E6C-CB45-A810-DFC0AA1490A2}" destId="{35101B40-08FB-0847-AD52-620311A09FC6}" srcOrd="4" destOrd="0" presId="urn:microsoft.com/office/officeart/2005/8/layout/default"/>
    <dgm:cxn modelId="{779AFB3F-0E46-5C40-A1F6-084C037DEE2E}" type="presParOf" srcId="{F80578A9-0E6C-CB45-A810-DFC0AA1490A2}" destId="{C195C961-C82E-234E-96AB-E3FC504654BA}" srcOrd="5" destOrd="0" presId="urn:microsoft.com/office/officeart/2005/8/layout/default"/>
    <dgm:cxn modelId="{444A9082-CF42-034F-8269-C50C57770020}" type="presParOf" srcId="{F80578A9-0E6C-CB45-A810-DFC0AA1490A2}" destId="{1EB9E643-C925-D84F-BAB0-F6A170592818}" srcOrd="6" destOrd="0" presId="urn:microsoft.com/office/officeart/2005/8/layout/default"/>
    <dgm:cxn modelId="{1435388E-465D-DD47-91DC-7DB9602101D5}" type="presParOf" srcId="{F80578A9-0E6C-CB45-A810-DFC0AA1490A2}" destId="{795F7A5C-59B7-E549-935C-CD27865296CF}" srcOrd="7" destOrd="0" presId="urn:microsoft.com/office/officeart/2005/8/layout/default"/>
    <dgm:cxn modelId="{07CECFD4-25A9-AC47-8A97-6EC1EE6D4767}" type="presParOf" srcId="{F80578A9-0E6C-CB45-A810-DFC0AA1490A2}" destId="{AA0D0AA5-60C2-8F43-9B8F-D87ADB7A95D7}" srcOrd="8" destOrd="0" presId="urn:microsoft.com/office/officeart/2005/8/layout/default"/>
    <dgm:cxn modelId="{BAF28DF0-1D9F-844E-B6D5-705649DE2064}" type="presParOf" srcId="{F80578A9-0E6C-CB45-A810-DFC0AA1490A2}" destId="{377F2721-A038-CF4D-85BB-089CB088D01C}" srcOrd="9" destOrd="0" presId="urn:microsoft.com/office/officeart/2005/8/layout/default"/>
    <dgm:cxn modelId="{17325616-56AD-AC4B-9D52-40D687A3C92E}" type="presParOf" srcId="{F80578A9-0E6C-CB45-A810-DFC0AA1490A2}" destId="{1C5AFCFC-782D-7E43-841D-B8022A827D16}" srcOrd="10" destOrd="0" presId="urn:microsoft.com/office/officeart/2005/8/layout/default"/>
    <dgm:cxn modelId="{0BE0C443-9627-C640-91B1-0685B4419597}" type="presParOf" srcId="{F80578A9-0E6C-CB45-A810-DFC0AA1490A2}" destId="{3FFEFC92-D3C3-F346-B20A-A77F3AA90FB6}" srcOrd="11" destOrd="0" presId="urn:microsoft.com/office/officeart/2005/8/layout/default"/>
    <dgm:cxn modelId="{D01E61FA-C7D6-6248-89B7-29D4C10F8671}" type="presParOf" srcId="{F80578A9-0E6C-CB45-A810-DFC0AA1490A2}" destId="{D567FC53-4E66-7B4F-B67B-D0748EF8E232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8F165-678E-9544-B7D3-F881A2AB9F24}">
      <dsp:nvSpPr>
        <dsp:cNvPr id="0" name=""/>
        <dsp:cNvSpPr/>
      </dsp:nvSpPr>
      <dsp:spPr>
        <a:xfrm>
          <a:off x="3080" y="325385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Heat</a:t>
          </a:r>
          <a:r>
            <a:rPr lang="en-GB" sz="1500" kern="1200" dirty="0"/>
            <a:t> </a:t>
          </a:r>
          <a:r>
            <a:rPr lang="en-GB" sz="1500" b="1" kern="1200" dirty="0"/>
            <a:t>waves</a:t>
          </a:r>
          <a:r>
            <a:rPr lang="en-GB" sz="1500" kern="1200" dirty="0"/>
            <a:t>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Pressure on service </a:t>
          </a:r>
          <a:endParaRPr lang="en-US" sz="1500" kern="1200" dirty="0"/>
        </a:p>
      </dsp:txBody>
      <dsp:txXfrm>
        <a:off x="3080" y="325385"/>
        <a:ext cx="2444055" cy="1466433"/>
      </dsp:txXfrm>
    </dsp:sp>
    <dsp:sp modelId="{ED0F8EE2-8DD6-3048-8D33-70A6D5D46685}">
      <dsp:nvSpPr>
        <dsp:cNvPr id="0" name=""/>
        <dsp:cNvSpPr/>
      </dsp:nvSpPr>
      <dsp:spPr>
        <a:xfrm>
          <a:off x="2691541" y="325385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Wildfires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Breathing problems, smoke inhalation</a:t>
          </a:r>
          <a:endParaRPr lang="en-US" sz="1500" kern="1200" dirty="0"/>
        </a:p>
      </dsp:txBody>
      <dsp:txXfrm>
        <a:off x="2691541" y="325385"/>
        <a:ext cx="2444055" cy="1466433"/>
      </dsp:txXfrm>
    </dsp:sp>
    <dsp:sp modelId="{35101B40-08FB-0847-AD52-620311A09FC6}">
      <dsp:nvSpPr>
        <dsp:cNvPr id="0" name=""/>
        <dsp:cNvSpPr/>
      </dsp:nvSpPr>
      <dsp:spPr>
        <a:xfrm>
          <a:off x="5380002" y="325385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Floods</a:t>
          </a:r>
          <a:r>
            <a:rPr lang="en-GB" sz="1500" kern="1200" dirty="0"/>
            <a:t>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Access to patients, emergency response times, driving through flood waters, staff access, danger, system pressure</a:t>
          </a:r>
          <a:endParaRPr lang="en-US" sz="1500" kern="1200" dirty="0"/>
        </a:p>
      </dsp:txBody>
      <dsp:txXfrm>
        <a:off x="5380002" y="325385"/>
        <a:ext cx="2444055" cy="1466433"/>
      </dsp:txXfrm>
    </dsp:sp>
    <dsp:sp modelId="{1EB9E643-C925-D84F-BAB0-F6A170592818}">
      <dsp:nvSpPr>
        <dsp:cNvPr id="0" name=""/>
        <dsp:cNvSpPr/>
      </dsp:nvSpPr>
      <dsp:spPr>
        <a:xfrm>
          <a:off x="8068463" y="325385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Sea level rise and storm surges</a:t>
          </a:r>
          <a:endParaRPr lang="en-US" sz="1500" kern="1200"/>
        </a:p>
      </dsp:txBody>
      <dsp:txXfrm>
        <a:off x="8068463" y="325385"/>
        <a:ext cx="2444055" cy="1466433"/>
      </dsp:txXfrm>
    </dsp:sp>
    <dsp:sp modelId="{AA0D0AA5-60C2-8F43-9B8F-D87ADB7A95D7}">
      <dsp:nvSpPr>
        <dsp:cNvPr id="0" name=""/>
        <dsp:cNvSpPr/>
      </dsp:nvSpPr>
      <dsp:spPr>
        <a:xfrm>
          <a:off x="1347311" y="2036224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Pandemics</a:t>
          </a:r>
          <a:r>
            <a:rPr lang="en-GB" sz="1500" kern="1200" dirty="0"/>
            <a:t>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COVID, MERS, SARS, Monkeypox, Bird Flu</a:t>
          </a:r>
          <a:endParaRPr lang="en-US" sz="1500" kern="1200" dirty="0"/>
        </a:p>
      </dsp:txBody>
      <dsp:txXfrm>
        <a:off x="1347311" y="2036224"/>
        <a:ext cx="2444055" cy="1466433"/>
      </dsp:txXfrm>
    </dsp:sp>
    <dsp:sp modelId="{1C5AFCFC-782D-7E43-841D-B8022A827D16}">
      <dsp:nvSpPr>
        <dsp:cNvPr id="0" name=""/>
        <dsp:cNvSpPr/>
      </dsp:nvSpPr>
      <dsp:spPr>
        <a:xfrm>
          <a:off x="4035772" y="2036224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Movement of people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Increased pressure on health system</a:t>
          </a:r>
          <a:endParaRPr lang="en-US" sz="1500" kern="1200" dirty="0"/>
        </a:p>
      </dsp:txBody>
      <dsp:txXfrm>
        <a:off x="4035772" y="2036224"/>
        <a:ext cx="2444055" cy="1466433"/>
      </dsp:txXfrm>
    </dsp:sp>
    <dsp:sp modelId="{D567FC53-4E66-7B4F-B67B-D0748EF8E232}">
      <dsp:nvSpPr>
        <dsp:cNvPr id="0" name=""/>
        <dsp:cNvSpPr/>
      </dsp:nvSpPr>
      <dsp:spPr>
        <a:xfrm>
          <a:off x="6724233" y="2036224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Climate Anxiety/Mental Health</a:t>
          </a:r>
          <a:endParaRPr lang="en-US" sz="1500" kern="1200"/>
        </a:p>
      </dsp:txBody>
      <dsp:txXfrm>
        <a:off x="6724233" y="2036224"/>
        <a:ext cx="2444055" cy="1466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EBE76-B91B-B94D-B391-984009FA1932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05785-F37A-1247-B401-14F088AE3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101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EB564-7BF4-35FC-46EB-9967505D75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99DBE5-208C-7ABB-04D4-57065C9EB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D83BD-DFD3-9607-5664-CEFA6B9A6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8BD-388C-FD4D-AE90-DEF1F50D7B24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0F552-07FF-E3CF-1387-3447F5BFC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67E4D-330F-4AD1-B2C9-F1F889700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372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56E15-12D9-FA22-F29D-CFF204800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430B91-09DD-9C15-ADF6-9FA2664C1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8FA54-7098-6685-0A43-708F0C335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8BD-388C-FD4D-AE90-DEF1F50D7B24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06CFE-15DA-4EE2-AD5D-93471390C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58553-3CD2-E875-877C-73DF9CE18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64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E49465-39E7-AF62-86C4-75F56AE301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1860D4-1F36-F916-10A7-FF227FB52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39B0D-E2C0-C6E4-1A7A-643D7BEB3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8BD-388C-FD4D-AE90-DEF1F50D7B24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FA405-626D-AB87-7E00-DFBBEC0FB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0CAA9-852F-0F46-4F47-EF9979011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037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7B96C-8532-DA37-422F-B152D6170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462CB-259C-9139-357D-05187C30C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0FC90-C1CC-FB21-A738-43CF3BC91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8BD-388C-FD4D-AE90-DEF1F50D7B24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B70F7-D292-3AE8-7859-6623A4358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9A3D9-D25A-4192-26A6-B6FD189F3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32803398-0D70-4A28-BD8E-47FDADD86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0400" y="332191"/>
            <a:ext cx="2235200" cy="29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7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70B76-1841-6EBE-F25A-EB013A0BF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302BF-95C7-911B-0C5B-2398FB4A4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C70B5-27BC-B9BD-A8EA-FAF354DEB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8BD-388C-FD4D-AE90-DEF1F50D7B24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D380-0884-A769-CA29-8266D11C9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2AE15-C8E5-34F7-DCC9-9B1F5A94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651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9AFC3-C018-8F91-14F4-934058FBA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025A5-2F37-0DD6-87E2-ADD4B9AD4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B69C5C-5009-B149-73A3-51B0BD870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52C0B9-2E83-9653-F16D-5D047F6CD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8BD-388C-FD4D-AE90-DEF1F50D7B24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94F1CF-5F11-E996-922A-76273CF6F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B71F5F-D45D-E479-FCC1-5E4568071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83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96A19-D954-FADF-F40A-6DB2B7F7B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D082B-547C-2C5A-CA74-6906A2FDF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06FF52-797B-95E6-936C-D8E73EA52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D704AA-FEE7-032D-A7DA-C205261DBA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5CDEF5-B025-2DED-0561-7EC4C688B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7EC411-FABB-2A48-EC49-1003319DA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8BD-388C-FD4D-AE90-DEF1F50D7B24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3CECEF-E7F1-4BD3-CAD7-2D164F6A4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3D8662-1C77-E77B-8E88-8B0AA7887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75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672A6-9C00-E831-FCDD-6F24B3FDA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912EA4-ED66-9DBD-DD30-D4623C4A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8BD-388C-FD4D-AE90-DEF1F50D7B24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A08109-6074-4D77-7F90-A66DAEDFE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2B3AC-CA0A-48F1-8E84-FF8F8AA68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30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679451-7427-224D-0F79-56A696227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8BD-388C-FD4D-AE90-DEF1F50D7B24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A9067E-0BBC-DDCF-F6A2-A4EAC8599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33E8B-E655-9054-337A-5C9A9A6C2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458735-423A-7D91-6641-759A32DA0023}"/>
              </a:ext>
            </a:extLst>
          </p:cNvPr>
          <p:cNvSpPr/>
          <p:nvPr userDrawn="1"/>
        </p:nvSpPr>
        <p:spPr>
          <a:xfrm>
            <a:off x="0" y="5637007"/>
            <a:ext cx="12192000" cy="1333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B6EF58B-46F4-05D8-ADAF-FC9CC63D44F2}"/>
              </a:ext>
            </a:extLst>
          </p:cNvPr>
          <p:cNvGrpSpPr/>
          <p:nvPr userDrawn="1"/>
        </p:nvGrpSpPr>
        <p:grpSpPr>
          <a:xfrm>
            <a:off x="-1" y="0"/>
            <a:ext cx="2054711" cy="6970955"/>
            <a:chOff x="-1" y="0"/>
            <a:chExt cx="2054711" cy="697095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4C4EC49-FE80-83B8-FF0B-DDAA740EC001}"/>
                </a:ext>
              </a:extLst>
            </p:cNvPr>
            <p:cNvGrpSpPr/>
            <p:nvPr userDrawn="1"/>
          </p:nvGrpSpPr>
          <p:grpSpPr>
            <a:xfrm>
              <a:off x="-1" y="0"/>
              <a:ext cx="2054711" cy="6970955"/>
              <a:chOff x="0" y="-5900"/>
              <a:chExt cx="2054711" cy="6970955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B4F0492-EE78-E3B1-695C-B27A5727A787}"/>
                  </a:ext>
                </a:extLst>
              </p:cNvPr>
              <p:cNvSpPr/>
              <p:nvPr userDrawn="1"/>
            </p:nvSpPr>
            <p:spPr>
              <a:xfrm>
                <a:off x="0" y="-5900"/>
                <a:ext cx="2054711" cy="6970955"/>
              </a:xfrm>
              <a:prstGeom prst="rect">
                <a:avLst/>
              </a:prstGeom>
              <a:solidFill>
                <a:srgbClr val="EB8A5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7" name="Picture 6" descr="A logo for a health care company&#10;&#10;AI-generated content may be incorrect.">
                <a:extLst>
                  <a:ext uri="{FF2B5EF4-FFF2-40B4-BE49-F238E27FC236}">
                    <a16:creationId xmlns:a16="http://schemas.microsoft.com/office/drawing/2014/main" id="{E8A6EB32-51AF-A04A-45AC-9ABBC825BA1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5356" y="5631108"/>
                <a:ext cx="2039355" cy="967914"/>
              </a:xfrm>
              <a:prstGeom prst="rect">
                <a:avLst/>
              </a:prstGeom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51C0D59-3995-1602-FF92-F927233D57D3}"/>
                </a:ext>
              </a:extLst>
            </p:cNvPr>
            <p:cNvSpPr txBox="1"/>
            <p:nvPr userDrawn="1"/>
          </p:nvSpPr>
          <p:spPr>
            <a:xfrm>
              <a:off x="78888" y="6595133"/>
              <a:ext cx="1975822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00" dirty="0">
                  <a:solidFill>
                    <a:schemeClr val="bg1"/>
                  </a:solidFill>
                </a:rPr>
                <a:t>Project to Embed Adaptation to Climate Change in Healthcare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65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59C75-7EA8-B30D-3DEF-CE0DB7E4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8829E-CA16-294F-D1E3-484268791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A3734-9D00-F4CC-BC97-0B7B17C99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0B0A31-CE72-0AE9-E405-74C1C51F9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8BD-388C-FD4D-AE90-DEF1F50D7B24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650074-DCFB-FE47-9A5B-39796396F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25054-1C54-F08F-4BBC-6DE78FDC2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499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A2CFF-073B-701E-F2FB-D45F13862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DFC3FD-413C-D960-0E1D-3F1E55137A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2F8F3-EA56-6BBA-1163-63865053A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1C42F4-7B4D-6BFC-75AD-F601C2E6A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8BD-388C-FD4D-AE90-DEF1F50D7B24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574FC4-D2C9-2918-184E-39E3B92C2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9FC5C-54EF-202E-F635-A7045B8F3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21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51C5F-76F7-5518-DB53-B62E6679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4DF4B-CB9A-0B9E-4D15-92CF15C50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28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458C7-33EF-9387-9694-742B7D5197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7B78BD-388C-FD4D-AE90-DEF1F50D7B24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92AF5-73E4-BAC7-FB05-47326B3A0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85DE6-0E6F-6D86-A411-F9F135006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954EBDC-DCFF-DD8B-F4E7-EA43AD383346}"/>
              </a:ext>
            </a:extLst>
          </p:cNvPr>
          <p:cNvGrpSpPr/>
          <p:nvPr userDrawn="1"/>
        </p:nvGrpSpPr>
        <p:grpSpPr>
          <a:xfrm>
            <a:off x="0" y="5659567"/>
            <a:ext cx="12192000" cy="1218846"/>
            <a:chOff x="0" y="5653668"/>
            <a:chExt cx="12192000" cy="1218846"/>
          </a:xfrm>
        </p:grpSpPr>
        <p:pic>
          <p:nvPicPr>
            <p:cNvPr id="7" name="Picture 6" descr="A logo for a health care company&#10;&#10;AI-generated content may be incorrect.">
              <a:extLst>
                <a:ext uri="{FF2B5EF4-FFF2-40B4-BE49-F238E27FC236}">
                  <a16:creationId xmlns:a16="http://schemas.microsoft.com/office/drawing/2014/main" id="{46EBBAE4-0B8A-460B-8A3B-233B8F01BE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5653668"/>
              <a:ext cx="2568059" cy="1218846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DF26D2C-38A2-D4B3-4EFC-A9ADCF7927D1}"/>
                </a:ext>
              </a:extLst>
            </p:cNvPr>
            <p:cNvSpPr/>
            <p:nvPr userDrawn="1"/>
          </p:nvSpPr>
          <p:spPr>
            <a:xfrm>
              <a:off x="2568059" y="5659567"/>
              <a:ext cx="9623941" cy="1204332"/>
            </a:xfrm>
            <a:prstGeom prst="rect">
              <a:avLst/>
            </a:prstGeom>
            <a:solidFill>
              <a:srgbClr val="EB8A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B3AEF18-F30E-42CE-9540-3EA06F84B089}"/>
              </a:ext>
            </a:extLst>
          </p:cNvPr>
          <p:cNvSpPr txBox="1"/>
          <p:nvPr userDrawn="1"/>
        </p:nvSpPr>
        <p:spPr>
          <a:xfrm>
            <a:off x="9013371" y="6033857"/>
            <a:ext cx="2917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PEACCH</a:t>
            </a:r>
            <a:r>
              <a:rPr lang="en-GB" sz="12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:  Project to Embed Adaptation to Climate Change in Healthcare</a:t>
            </a:r>
          </a:p>
        </p:txBody>
      </p:sp>
    </p:spTree>
    <p:extLst>
      <p:ext uri="{BB962C8B-B14F-4D97-AF65-F5344CB8AC3E}">
        <p14:creationId xmlns:p14="http://schemas.microsoft.com/office/powerpoint/2010/main" val="383845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cat.uk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cat.uk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12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hyperlink" Target="https://www.lcat.uk/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38468-96BA-C9A9-39D3-1F932793B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B8205-A0E9-6181-AF21-D20971011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342120" cy="2387600"/>
          </a:xfrm>
        </p:spPr>
        <p:txBody>
          <a:bodyPr>
            <a:normAutofit/>
          </a:bodyPr>
          <a:lstStyle/>
          <a:p>
            <a:pPr algn="l"/>
            <a:r>
              <a:rPr lang="en-GB" sz="4800" b="1" dirty="0"/>
              <a:t>Healthcare impacts of climate change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E3BC42-5456-85E3-6D49-EE290EEDEC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n-GB" dirty="0"/>
          </a:p>
          <a:p>
            <a:pPr algn="l"/>
            <a:r>
              <a:rPr lang="en-GB" dirty="0"/>
              <a:t>Alexis Percival, Energy and Sustainability Manager</a:t>
            </a:r>
          </a:p>
          <a:p>
            <a:pPr algn="l"/>
            <a:r>
              <a:rPr lang="en-GB" dirty="0"/>
              <a:t>Yorkshire Ambulance Service</a:t>
            </a:r>
          </a:p>
        </p:txBody>
      </p:sp>
      <p:sp>
        <p:nvSpPr>
          <p:cNvPr id="4" name="AutoShape 2" descr="East of England Ambulance Service Homepage">
            <a:extLst>
              <a:ext uri="{FF2B5EF4-FFF2-40B4-BE49-F238E27FC236}">
                <a16:creationId xmlns:a16="http://schemas.microsoft.com/office/drawing/2014/main" id="{76233402-D8C4-6D80-2A35-401B22027E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3E792B32-CB14-5B0D-87B8-21601274AB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594" y="357934"/>
            <a:ext cx="3925330" cy="143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32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EA1BF-5E10-824C-65F0-0017827EF6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74863" y="365126"/>
            <a:ext cx="10117137" cy="45667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dirty="0"/>
              <a:t>Key climate-driven impacts on healthcare</a:t>
            </a:r>
          </a:p>
        </p:txBody>
      </p:sp>
      <p:pic>
        <p:nvPicPr>
          <p:cNvPr id="5" name="Content Placeholder 8" descr="Diagram, schematic&#10;&#10;Description automatically generated">
            <a:extLst>
              <a:ext uri="{FF2B5EF4-FFF2-40B4-BE49-F238E27FC236}">
                <a16:creationId xmlns:a16="http://schemas.microsoft.com/office/drawing/2014/main" id="{F712381D-43C1-60F7-675A-C302589B1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9" y="821804"/>
            <a:ext cx="8255000" cy="583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80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E09FD-D00F-4E38-A067-C5067DE07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Impacts on the health service felt now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649C317-A432-9158-8E50-EC09A49F65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257479"/>
              </p:ext>
            </p:extLst>
          </p:nvPr>
        </p:nvGraphicFramePr>
        <p:xfrm>
          <a:off x="838200" y="1825625"/>
          <a:ext cx="10515600" cy="3828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5407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E396A-81B4-6BF5-1A23-209E6ECC1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881A25D-D823-F5D0-68F6-549914B8D1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974015"/>
              </p:ext>
            </p:extLst>
          </p:nvPr>
        </p:nvGraphicFramePr>
        <p:xfrm>
          <a:off x="613460" y="1064468"/>
          <a:ext cx="5482540" cy="43387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1953">
                  <a:extLst>
                    <a:ext uri="{9D8B030D-6E8A-4147-A177-3AD203B41FA5}">
                      <a16:colId xmlns:a16="http://schemas.microsoft.com/office/drawing/2014/main" val="462293465"/>
                    </a:ext>
                  </a:extLst>
                </a:gridCol>
                <a:gridCol w="1373529">
                  <a:extLst>
                    <a:ext uri="{9D8B030D-6E8A-4147-A177-3AD203B41FA5}">
                      <a16:colId xmlns:a16="http://schemas.microsoft.com/office/drawing/2014/main" val="3929608944"/>
                    </a:ext>
                  </a:extLst>
                </a:gridCol>
                <a:gridCol w="1373529">
                  <a:extLst>
                    <a:ext uri="{9D8B030D-6E8A-4147-A177-3AD203B41FA5}">
                      <a16:colId xmlns:a16="http://schemas.microsoft.com/office/drawing/2014/main" val="1945296841"/>
                    </a:ext>
                  </a:extLst>
                </a:gridCol>
                <a:gridCol w="1373529">
                  <a:extLst>
                    <a:ext uri="{9D8B030D-6E8A-4147-A177-3AD203B41FA5}">
                      <a16:colId xmlns:a16="http://schemas.microsoft.com/office/drawing/2014/main" val="309249452"/>
                    </a:ext>
                  </a:extLst>
                </a:gridCol>
              </a:tblGrid>
              <a:tr h="473028">
                <a:tc rowSpan="3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Existing Global policies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29800"/>
                  </a:ext>
                </a:extLst>
              </a:tr>
              <a:tr h="363869">
                <a:tc vMerge="1">
                  <a:txBody>
                    <a:bodyPr/>
                    <a:lstStyle/>
                    <a:p>
                      <a:pPr>
                        <a:buNone/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>
                          <a:effectLst/>
                        </a:rPr>
                        <a:t>Global temperature rise: 2-3.7</a:t>
                      </a:r>
                      <a:r>
                        <a:rPr lang="en-GB" sz="1600" baseline="30000" dirty="0">
                          <a:effectLst/>
                        </a:rPr>
                        <a:t>o</a:t>
                      </a:r>
                      <a:r>
                        <a:rPr lang="en-GB" sz="1600" dirty="0">
                          <a:effectLst/>
                        </a:rPr>
                        <a:t>c 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678301"/>
                  </a:ext>
                </a:extLst>
              </a:tr>
              <a:tr h="438282">
                <a:tc vMerge="1">
                  <a:txBody>
                    <a:bodyPr/>
                    <a:lstStyle/>
                    <a:p>
                      <a:pPr>
                        <a:buNone/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>
                          <a:effectLst/>
                        </a:rPr>
                        <a:t>Summer 2070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>
                          <a:effectLst/>
                        </a:rPr>
                        <a:t>Winter 2070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>
                          <a:effectLst/>
                        </a:rPr>
                        <a:t>Annual 2070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7800274"/>
                  </a:ext>
                </a:extLst>
              </a:tr>
              <a:tr h="727737">
                <a:tc>
                  <a:txBody>
                    <a:bodyPr/>
                    <a:lstStyle/>
                    <a:p>
                      <a:pPr marL="71755" marR="71755">
                        <a:buNone/>
                      </a:pPr>
                      <a:r>
                        <a:rPr lang="en-GB" sz="1600" dirty="0">
                          <a:effectLst/>
                        </a:rPr>
                        <a:t>Temp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>
                          <a:effectLst/>
                        </a:rPr>
                        <a:t>Increase by 3.3</a:t>
                      </a:r>
                      <a:r>
                        <a:rPr lang="en-GB" sz="1600" baseline="30000">
                          <a:effectLst/>
                        </a:rPr>
                        <a:t>o</a:t>
                      </a:r>
                      <a:r>
                        <a:rPr lang="en-GB" sz="1600">
                          <a:effectLst/>
                        </a:rPr>
                        <a:t>C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>
                          <a:effectLst/>
                        </a:rPr>
                        <a:t>Increase by 2.06</a:t>
                      </a:r>
                      <a:r>
                        <a:rPr lang="en-GB" sz="1600" baseline="30000" dirty="0">
                          <a:effectLst/>
                        </a:rPr>
                        <a:t>o</a:t>
                      </a:r>
                      <a:r>
                        <a:rPr lang="en-GB" sz="1600" dirty="0">
                          <a:effectLst/>
                        </a:rPr>
                        <a:t>C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>
                          <a:effectLst/>
                        </a:rPr>
                        <a:t>Increase by 2.81</a:t>
                      </a:r>
                      <a:r>
                        <a:rPr lang="en-GB" sz="1600" baseline="30000">
                          <a:effectLst/>
                        </a:rPr>
                        <a:t>o</a:t>
                      </a:r>
                      <a:r>
                        <a:rPr lang="en-GB" sz="1600">
                          <a:effectLst/>
                        </a:rPr>
                        <a:t>C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9092663"/>
                  </a:ext>
                </a:extLst>
              </a:tr>
              <a:tr h="876565">
                <a:tc>
                  <a:txBody>
                    <a:bodyPr/>
                    <a:lstStyle/>
                    <a:p>
                      <a:pPr marL="71755" marR="71755">
                        <a:buNone/>
                      </a:pPr>
                      <a:r>
                        <a:rPr lang="en-GB" sz="1600" dirty="0">
                          <a:effectLst/>
                        </a:rPr>
                        <a:t>Rainfall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>
                          <a:effectLst/>
                        </a:rPr>
                        <a:t>Decrease by 0.46mm/day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>
                          <a:effectLst/>
                        </a:rPr>
                        <a:t>Increase by 0.12 mm/day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>
                          <a:effectLst/>
                        </a:rPr>
                        <a:t>Decrease by 0.13mm/day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3491147"/>
                  </a:ext>
                </a:extLst>
              </a:tr>
              <a:tr h="727737">
                <a:tc>
                  <a:txBody>
                    <a:bodyPr/>
                    <a:lstStyle/>
                    <a:p>
                      <a:pPr marL="71755" marR="71755">
                        <a:buNone/>
                      </a:pPr>
                      <a:r>
                        <a:rPr lang="en-GB" sz="1600" dirty="0">
                          <a:effectLst/>
                        </a:rPr>
                        <a:t>Cloudiness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>
                          <a:effectLst/>
                        </a:rPr>
                        <a:t>Decreases by 38.74 Watts/m2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>
                          <a:effectLst/>
                        </a:rPr>
                        <a:t>Decreases by 4.84 Watts/m2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>
                          <a:effectLst/>
                        </a:rPr>
                        <a:t>Decrease by 20.12 Watt.m2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146067"/>
                  </a:ext>
                </a:extLst>
              </a:tr>
              <a:tr h="727737">
                <a:tc>
                  <a:txBody>
                    <a:bodyPr/>
                    <a:lstStyle/>
                    <a:p>
                      <a:pPr marL="71755" marR="71755">
                        <a:buNone/>
                      </a:pPr>
                      <a:r>
                        <a:rPr lang="en-GB" sz="1600" dirty="0">
                          <a:effectLst/>
                        </a:rPr>
                        <a:t>Windiness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>
                          <a:effectLst/>
                        </a:rPr>
                        <a:t>Decreases by 0.17m/sec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>
                          <a:effectLst/>
                        </a:rPr>
                        <a:t>Increases by 0.03m/sec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>
                          <a:effectLst/>
                        </a:rPr>
                        <a:t>Decreases by 0.1m/sec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499771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9D10AFF-E345-1B8A-828E-23DA3C371B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107976"/>
              </p:ext>
            </p:extLst>
          </p:nvPr>
        </p:nvGraphicFramePr>
        <p:xfrm>
          <a:off x="6441119" y="1068250"/>
          <a:ext cx="5261248" cy="43349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7430">
                  <a:extLst>
                    <a:ext uri="{9D8B030D-6E8A-4147-A177-3AD203B41FA5}">
                      <a16:colId xmlns:a16="http://schemas.microsoft.com/office/drawing/2014/main" val="2295595694"/>
                    </a:ext>
                  </a:extLst>
                </a:gridCol>
                <a:gridCol w="1377387">
                  <a:extLst>
                    <a:ext uri="{9D8B030D-6E8A-4147-A177-3AD203B41FA5}">
                      <a16:colId xmlns:a16="http://schemas.microsoft.com/office/drawing/2014/main" val="788031799"/>
                    </a:ext>
                  </a:extLst>
                </a:gridCol>
                <a:gridCol w="1203008">
                  <a:extLst>
                    <a:ext uri="{9D8B030D-6E8A-4147-A177-3AD203B41FA5}">
                      <a16:colId xmlns:a16="http://schemas.microsoft.com/office/drawing/2014/main" val="2385902634"/>
                    </a:ext>
                  </a:extLst>
                </a:gridCol>
                <a:gridCol w="1343423">
                  <a:extLst>
                    <a:ext uri="{9D8B030D-6E8A-4147-A177-3AD203B41FA5}">
                      <a16:colId xmlns:a16="http://schemas.microsoft.com/office/drawing/2014/main" val="1869048821"/>
                    </a:ext>
                  </a:extLst>
                </a:gridCol>
              </a:tblGrid>
              <a:tr h="498712">
                <a:tc rowSpan="3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Worse case scenarios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621218"/>
                  </a:ext>
                </a:extLst>
              </a:tr>
              <a:tr h="3836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>
                          <a:effectLst/>
                        </a:rPr>
                        <a:t>Global temperature rise: 3.2-5.4</a:t>
                      </a:r>
                      <a:r>
                        <a:rPr lang="en-GB" sz="1600" baseline="30000" dirty="0">
                          <a:effectLst/>
                        </a:rPr>
                        <a:t>o</a:t>
                      </a:r>
                      <a:r>
                        <a:rPr lang="en-GB" sz="1600" dirty="0">
                          <a:effectLst/>
                        </a:rPr>
                        <a:t>C 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762264"/>
                  </a:ext>
                </a:extLst>
              </a:tr>
              <a:tr h="3836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>
                          <a:effectLst/>
                        </a:rPr>
                        <a:t>Summer 2070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>
                          <a:effectLst/>
                        </a:rPr>
                        <a:t>Winter 2070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>
                          <a:effectLst/>
                        </a:rPr>
                        <a:t>Annual 2070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4169708"/>
                  </a:ext>
                </a:extLst>
              </a:tr>
              <a:tr h="7672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>
                          <a:effectLst/>
                        </a:rPr>
                        <a:t>Temp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>
                          <a:effectLst/>
                        </a:rPr>
                        <a:t>Increases by 5.11</a:t>
                      </a:r>
                      <a:r>
                        <a:rPr lang="en-GB" sz="1600" baseline="30000" dirty="0">
                          <a:effectLst/>
                        </a:rPr>
                        <a:t>o</a:t>
                      </a:r>
                      <a:r>
                        <a:rPr lang="en-GB" sz="1600" dirty="0">
                          <a:effectLst/>
                        </a:rPr>
                        <a:t>C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>
                          <a:effectLst/>
                        </a:rPr>
                        <a:t>Increases by 3.39</a:t>
                      </a:r>
                      <a:r>
                        <a:rPr lang="en-GB" sz="1600" baseline="30000" dirty="0">
                          <a:effectLst/>
                        </a:rPr>
                        <a:t>o</a:t>
                      </a:r>
                      <a:r>
                        <a:rPr lang="en-GB" sz="1600" dirty="0">
                          <a:effectLst/>
                        </a:rPr>
                        <a:t>C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>
                          <a:effectLst/>
                        </a:rPr>
                        <a:t>Increases by 4.23</a:t>
                      </a:r>
                      <a:r>
                        <a:rPr lang="en-GB" sz="1600" baseline="30000" dirty="0">
                          <a:effectLst/>
                        </a:rPr>
                        <a:t>o</a:t>
                      </a:r>
                      <a:r>
                        <a:rPr lang="en-GB" sz="1600" dirty="0">
                          <a:effectLst/>
                        </a:rPr>
                        <a:t>C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2507346"/>
                  </a:ext>
                </a:extLst>
              </a:tr>
              <a:tr h="7672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>
                          <a:effectLst/>
                        </a:rPr>
                        <a:t>Rainfall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>
                          <a:effectLst/>
                        </a:rPr>
                        <a:t>Decrease by 0.54mm/day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>
                          <a:effectLst/>
                        </a:rPr>
                        <a:t>Increase by 0.32mm/day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>
                          <a:effectLst/>
                        </a:rPr>
                        <a:t>Decrease by 0.13mm/day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3207636"/>
                  </a:ext>
                </a:extLst>
              </a:tr>
              <a:tr h="7672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>
                          <a:effectLst/>
                        </a:rPr>
                        <a:t>Cloudiness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>
                          <a:effectLst/>
                        </a:rPr>
                        <a:t>Decreases by 48.74 Watts/m2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>
                          <a:effectLst/>
                        </a:rPr>
                        <a:t>Decreases by 5.88 Watts/m2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>
                          <a:effectLst/>
                        </a:rPr>
                        <a:t>Decrease by 24.65 Watt.m2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1293232"/>
                  </a:ext>
                </a:extLst>
              </a:tr>
              <a:tr h="7672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>
                          <a:effectLst/>
                        </a:rPr>
                        <a:t>Windiness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>
                          <a:effectLst/>
                        </a:rPr>
                        <a:t>Decreases by 0.30 m/sec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>
                          <a:effectLst/>
                        </a:rPr>
                        <a:t>Increases by 0.23m m/sec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>
                          <a:effectLst/>
                        </a:rPr>
                        <a:t>Decreases by 0.06m/sec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0917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908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899" y="81023"/>
            <a:ext cx="3684958" cy="677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1605031" y="1957402"/>
            <a:ext cx="5231101" cy="1738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4400" b="1" dirty="0">
                <a:solidFill>
                  <a:schemeClr val="bg1"/>
                </a:solidFill>
                <a:latin typeface="+mj-lt"/>
              </a:rPr>
              <a:t>Impact of Climate Change on the human body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6191909" y="621125"/>
            <a:ext cx="3253033" cy="82174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759861" y="1841669"/>
            <a:ext cx="2952328" cy="139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759861" y="2637846"/>
            <a:ext cx="2952328" cy="3754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  <a:stCxn id="35" idx="3"/>
          </p:cNvCxnSpPr>
          <p:nvPr/>
        </p:nvCxnSpPr>
        <p:spPr>
          <a:xfrm flipV="1">
            <a:off x="7172668" y="4428838"/>
            <a:ext cx="1370240" cy="3427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15645" y="125820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Mental Health issues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34551" y="1670989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Skin cancer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15645" y="208384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Heart Attacks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15645" y="245318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Breathing issues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07198" y="3634110"/>
            <a:ext cx="3296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Insect vector carrying diseases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07199" y="400344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Malnutrition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759862" y="2268514"/>
            <a:ext cx="3490101" cy="50925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807198" y="4586900"/>
            <a:ext cx="336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Dehydration and kidney issues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07198" y="518780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Foetal abnormalities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167737" y="5372474"/>
            <a:ext cx="2904492" cy="6959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815645" y="282864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COPD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15645" y="316571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Asthma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5067339" y="3013314"/>
            <a:ext cx="3500834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109081" y="3318114"/>
            <a:ext cx="3611493" cy="656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807435" y="5820369"/>
            <a:ext cx="374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Pandemics and infectious diseases</a:t>
            </a:r>
          </a:p>
        </p:txBody>
      </p:sp>
    </p:spTree>
    <p:extLst>
      <p:ext uri="{BB962C8B-B14F-4D97-AF65-F5344CB8AC3E}">
        <p14:creationId xmlns:p14="http://schemas.microsoft.com/office/powerpoint/2010/main" val="2782776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246A2D1-8D59-DFBA-05D9-C434B5016331}"/>
              </a:ext>
            </a:extLst>
          </p:cNvPr>
          <p:cNvSpPr/>
          <p:nvPr/>
        </p:nvSpPr>
        <p:spPr>
          <a:xfrm>
            <a:off x="0" y="3066390"/>
            <a:ext cx="12192000" cy="379161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BA6E9F-8904-948E-CC96-A438CEDA9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74" y="1365181"/>
            <a:ext cx="9356651" cy="1701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48CB9C-6B81-0A0D-C7B0-631539087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impacts: </a:t>
            </a:r>
            <a:r>
              <a:rPr lang="en-GB" sz="3200" dirty="0"/>
              <a:t>Short term – next 5 to 10 years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A9AF51-42AE-D1C6-F84D-746623CD0C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8231" b="46211"/>
          <a:stretch>
            <a:fillRect/>
          </a:stretch>
        </p:blipFill>
        <p:spPr>
          <a:xfrm>
            <a:off x="361500" y="3212524"/>
            <a:ext cx="1610211" cy="13869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944A98-83A0-24F0-322B-21722DD91F9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879" r="28929"/>
          <a:stretch>
            <a:fillRect/>
          </a:stretch>
        </p:blipFill>
        <p:spPr>
          <a:xfrm>
            <a:off x="6933808" y="3287047"/>
            <a:ext cx="1604008" cy="147852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639B901-15F3-C605-7322-4424C14187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570" r="54758" b="46211"/>
          <a:stretch>
            <a:fillRect/>
          </a:stretch>
        </p:blipFill>
        <p:spPr>
          <a:xfrm>
            <a:off x="1770603" y="3232037"/>
            <a:ext cx="1085233" cy="13869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4A5685-16FA-7C20-B196-3094361B19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42" t="53375" r="78788"/>
          <a:stretch>
            <a:fillRect/>
          </a:stretch>
        </p:blipFill>
        <p:spPr>
          <a:xfrm>
            <a:off x="5646835" y="3216817"/>
            <a:ext cx="1477926" cy="123382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6578DAA-F650-96CE-B411-DB65993FD05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5838" r="2794"/>
          <a:stretch>
            <a:fillRect/>
          </a:stretch>
        </p:blipFill>
        <p:spPr>
          <a:xfrm>
            <a:off x="8493178" y="3261041"/>
            <a:ext cx="1477926" cy="147852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D8757E6-BC97-B1B7-A5F2-C7692CA0767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5056" r="26858"/>
          <a:stretch>
            <a:fillRect/>
          </a:stretch>
        </p:blipFill>
        <p:spPr>
          <a:xfrm>
            <a:off x="9379494" y="4860398"/>
            <a:ext cx="1446028" cy="120847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E97F492-E6D8-F662-57CE-1F121DBBCC2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9168" r="52302"/>
          <a:stretch>
            <a:fillRect/>
          </a:stretch>
        </p:blipFill>
        <p:spPr>
          <a:xfrm>
            <a:off x="7902790" y="4893848"/>
            <a:ext cx="1481541" cy="120847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4FC896E-463D-769D-5B32-E2740B83F52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0367"/>
          <a:stretch>
            <a:fillRect/>
          </a:stretch>
        </p:blipFill>
        <p:spPr>
          <a:xfrm>
            <a:off x="10700379" y="4859172"/>
            <a:ext cx="1569798" cy="12084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6DC5CE-5BD6-5F16-CFA2-CE2BAB054D2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03" r="76998"/>
          <a:stretch>
            <a:fillRect/>
          </a:stretch>
        </p:blipFill>
        <p:spPr>
          <a:xfrm>
            <a:off x="6220061" y="4869182"/>
            <a:ext cx="1686954" cy="120847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AA1F269-3682-AE3F-336B-AD18C4E83779}"/>
              </a:ext>
            </a:extLst>
          </p:cNvPr>
          <p:cNvSpPr txBox="1"/>
          <p:nvPr/>
        </p:nvSpPr>
        <p:spPr>
          <a:xfrm>
            <a:off x="7520011" y="6171223"/>
            <a:ext cx="65921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LCAT: Local Climate Adaptation Tool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5918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8F50A-9B63-0CF7-3E62-9257F8B4B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152D7950-EACE-663C-7E34-2D66030CA392}"/>
              </a:ext>
            </a:extLst>
          </p:cNvPr>
          <p:cNvSpPr/>
          <p:nvPr/>
        </p:nvSpPr>
        <p:spPr>
          <a:xfrm>
            <a:off x="0" y="3066390"/>
            <a:ext cx="12192000" cy="3961731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77CAF7-7F1C-CEF2-9F43-B3DB78A3D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74" y="1365181"/>
            <a:ext cx="9356651" cy="1701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D4A210-466C-8BD9-A904-C5723BD5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impacts: </a:t>
            </a:r>
            <a:r>
              <a:rPr lang="en-GB" sz="3200" dirty="0"/>
              <a:t>Medium term -10 to 24 years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4035AA-A145-1A7B-FDFD-A7AE48A36F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8231" b="46211"/>
          <a:stretch>
            <a:fillRect/>
          </a:stretch>
        </p:blipFill>
        <p:spPr>
          <a:xfrm>
            <a:off x="361500" y="3212524"/>
            <a:ext cx="1610211" cy="13869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AD5DC4-53D2-3CE2-6D43-7AB3B59DF7D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879" r="28929"/>
          <a:stretch>
            <a:fillRect/>
          </a:stretch>
        </p:blipFill>
        <p:spPr>
          <a:xfrm>
            <a:off x="6933808" y="3287047"/>
            <a:ext cx="1604008" cy="14785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A872D7-B90D-3B73-1C3F-E69AAC6D14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7329" y="4811899"/>
            <a:ext cx="1686954" cy="17012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014471D-BD0F-14BE-D25C-BB5D85BE27F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834"/>
          <a:stretch>
            <a:fillRect/>
          </a:stretch>
        </p:blipFill>
        <p:spPr>
          <a:xfrm>
            <a:off x="4805431" y="4869182"/>
            <a:ext cx="1445333" cy="13722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4185664-08BC-697A-11A4-B97C429234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570" r="54758" b="46211"/>
          <a:stretch>
            <a:fillRect/>
          </a:stretch>
        </p:blipFill>
        <p:spPr>
          <a:xfrm>
            <a:off x="1770603" y="3232037"/>
            <a:ext cx="1085233" cy="13869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6AAAD9-81FA-499C-1914-31D8A0BB78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42" t="53375" r="78788"/>
          <a:stretch>
            <a:fillRect/>
          </a:stretch>
        </p:blipFill>
        <p:spPr>
          <a:xfrm>
            <a:off x="5646835" y="3216817"/>
            <a:ext cx="1477926" cy="123382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28AE188-C14E-65F3-4F32-27063E97E64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5838" r="2794"/>
          <a:stretch>
            <a:fillRect/>
          </a:stretch>
        </p:blipFill>
        <p:spPr>
          <a:xfrm>
            <a:off x="8493178" y="3261041"/>
            <a:ext cx="1477926" cy="147852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6A767F5-B3F9-803D-B89D-06DBEF1175E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5056" r="26858"/>
          <a:stretch>
            <a:fillRect/>
          </a:stretch>
        </p:blipFill>
        <p:spPr>
          <a:xfrm>
            <a:off x="9379494" y="4860398"/>
            <a:ext cx="1446028" cy="120847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E8849E9-AF66-3D3F-68A8-EAAE94529E1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9168" r="52302"/>
          <a:stretch>
            <a:fillRect/>
          </a:stretch>
        </p:blipFill>
        <p:spPr>
          <a:xfrm>
            <a:off x="7902790" y="4893848"/>
            <a:ext cx="1481541" cy="120847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CBC15E6-8C41-21C2-19A5-D2780221EC6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80367"/>
          <a:stretch>
            <a:fillRect/>
          </a:stretch>
        </p:blipFill>
        <p:spPr>
          <a:xfrm>
            <a:off x="10700379" y="4859172"/>
            <a:ext cx="1569798" cy="12084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BDB9E2-6838-82F1-0A67-BE44B8A928C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903" r="76998"/>
          <a:stretch>
            <a:fillRect/>
          </a:stretch>
        </p:blipFill>
        <p:spPr>
          <a:xfrm>
            <a:off x="6220061" y="4869182"/>
            <a:ext cx="1686954" cy="120847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B638AFE-1C23-DE51-2AC9-E4B066487919}"/>
              </a:ext>
            </a:extLst>
          </p:cNvPr>
          <p:cNvSpPr txBox="1"/>
          <p:nvPr/>
        </p:nvSpPr>
        <p:spPr>
          <a:xfrm>
            <a:off x="7520011" y="6171223"/>
            <a:ext cx="65921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8"/>
              </a:rPr>
              <a:t>LCAT: Local Climate Adaptation Tool</a:t>
            </a:r>
            <a:endParaRPr lang="en-GB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F7F62D5-7832-8F34-E5DF-786D5CC699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6407" y="3117802"/>
            <a:ext cx="1558459" cy="155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69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7CDB6-3216-D1EC-0773-5E849AD26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A2D5C124-7910-2B9E-2D93-218038888471}"/>
              </a:ext>
            </a:extLst>
          </p:cNvPr>
          <p:cNvSpPr/>
          <p:nvPr/>
        </p:nvSpPr>
        <p:spPr>
          <a:xfrm>
            <a:off x="-8682" y="3066390"/>
            <a:ext cx="12200682" cy="3961731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0D0164-94F6-A076-0049-2CE7FBD34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489" y="4843798"/>
            <a:ext cx="1860698" cy="1429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4A78C8-46FE-948A-B645-CA479102F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674" y="1365181"/>
            <a:ext cx="9356651" cy="1701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581275-24B9-C15A-FB9B-DDED11848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impacts: </a:t>
            </a:r>
            <a:r>
              <a:rPr lang="en-GB" sz="3200" dirty="0"/>
              <a:t>Long term 25+ years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95FDAE-85C7-346A-9F6F-E698CACE88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8231" b="46211"/>
          <a:stretch>
            <a:fillRect/>
          </a:stretch>
        </p:blipFill>
        <p:spPr>
          <a:xfrm>
            <a:off x="361500" y="3212524"/>
            <a:ext cx="1610211" cy="13869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78FB5B-C8B9-4AB0-3144-C69003AF825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7879" r="28929"/>
          <a:stretch>
            <a:fillRect/>
          </a:stretch>
        </p:blipFill>
        <p:spPr>
          <a:xfrm>
            <a:off x="6933808" y="3287047"/>
            <a:ext cx="1604008" cy="14785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9C791E-510A-A4BE-35BE-BD935BA33F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8257" y="3193857"/>
            <a:ext cx="1671172" cy="14292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D67046-3282-59CF-0B55-1F5B226ADB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682" y="4824285"/>
            <a:ext cx="1431497" cy="11849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56E41F2-3EDD-E5C7-E940-AF73D3A796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7329" y="4811899"/>
            <a:ext cx="1686954" cy="170121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745BDD6-7C42-E4C1-0D1C-9ED782B89B8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0570" r="54758" b="46211"/>
          <a:stretch>
            <a:fillRect/>
          </a:stretch>
        </p:blipFill>
        <p:spPr>
          <a:xfrm>
            <a:off x="1770603" y="3232037"/>
            <a:ext cx="1085233" cy="13869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49B3EE6-391C-473E-541A-98B1C7AC046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9060" b="46211"/>
          <a:stretch>
            <a:fillRect/>
          </a:stretch>
        </p:blipFill>
        <p:spPr>
          <a:xfrm>
            <a:off x="4290289" y="3255233"/>
            <a:ext cx="1548881" cy="13869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B3E2BD-060A-D285-3321-18DE73D55AE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42" t="53375" r="78788"/>
          <a:stretch>
            <a:fillRect/>
          </a:stretch>
        </p:blipFill>
        <p:spPr>
          <a:xfrm>
            <a:off x="5646835" y="3216817"/>
            <a:ext cx="1477926" cy="123382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88458E2-7DC6-5031-654C-E48D56BA35D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5838" r="2794"/>
          <a:stretch>
            <a:fillRect/>
          </a:stretch>
        </p:blipFill>
        <p:spPr>
          <a:xfrm>
            <a:off x="8493178" y="3261041"/>
            <a:ext cx="1477926" cy="147852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73E75EB-45A9-1FCE-0E13-607FB02B770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55056" r="26858"/>
          <a:stretch>
            <a:fillRect/>
          </a:stretch>
        </p:blipFill>
        <p:spPr>
          <a:xfrm>
            <a:off x="9379494" y="4860398"/>
            <a:ext cx="1446028" cy="120847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2F49605-BD0B-3386-59DE-988A25DE7EA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9168" r="52302"/>
          <a:stretch>
            <a:fillRect/>
          </a:stretch>
        </p:blipFill>
        <p:spPr>
          <a:xfrm>
            <a:off x="7902790" y="4893848"/>
            <a:ext cx="1481541" cy="120847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94E7B9B-1D4C-9940-195D-AF6A7ABF199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80367"/>
          <a:stretch>
            <a:fillRect/>
          </a:stretch>
        </p:blipFill>
        <p:spPr>
          <a:xfrm>
            <a:off x="10700379" y="4859172"/>
            <a:ext cx="1569798" cy="12084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03EB20-B35B-668D-334C-47F4CD53B8D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903" r="76998"/>
          <a:stretch>
            <a:fillRect/>
          </a:stretch>
        </p:blipFill>
        <p:spPr>
          <a:xfrm>
            <a:off x="6220061" y="4869182"/>
            <a:ext cx="1686954" cy="120847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A82F4DE-044E-E125-792E-97A367E510CD}"/>
              </a:ext>
            </a:extLst>
          </p:cNvPr>
          <p:cNvSpPr txBox="1"/>
          <p:nvPr/>
        </p:nvSpPr>
        <p:spPr>
          <a:xfrm>
            <a:off x="7520011" y="6171223"/>
            <a:ext cx="65921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10"/>
              </a:rPr>
              <a:t>LCAT: Local Climate Adaptation Tool</a:t>
            </a:r>
            <a:endParaRPr lang="en-GB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8CB6103-82AE-5AE2-2A11-88DFF17628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6407" y="3117802"/>
            <a:ext cx="1558459" cy="15584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B07F34-C33C-FB0C-8538-A3AC1AC97945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2834"/>
          <a:stretch>
            <a:fillRect/>
          </a:stretch>
        </p:blipFill>
        <p:spPr>
          <a:xfrm>
            <a:off x="4805431" y="4869182"/>
            <a:ext cx="1445333" cy="137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31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hart of black and white icons&#10;&#10;Description automatically generated">
            <a:extLst>
              <a:ext uri="{FF2B5EF4-FFF2-40B4-BE49-F238E27FC236}">
                <a16:creationId xmlns:a16="http://schemas.microsoft.com/office/drawing/2014/main" id="{A0F35FF6-C734-A90D-6C99-B37E09598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670" y="116360"/>
            <a:ext cx="6274952" cy="54953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A5D64A-12E3-DAEF-3129-964448F28B58}"/>
              </a:ext>
            </a:extLst>
          </p:cNvPr>
          <p:cNvSpPr txBox="1"/>
          <p:nvPr/>
        </p:nvSpPr>
        <p:spPr>
          <a:xfrm>
            <a:off x="2293057" y="309465"/>
            <a:ext cx="26789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/>
              <a:t>Vulnerable groups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82635F-E097-17FE-49AD-2BF75CC9336C}"/>
              </a:ext>
            </a:extLst>
          </p:cNvPr>
          <p:cNvSpPr/>
          <p:nvPr/>
        </p:nvSpPr>
        <p:spPr>
          <a:xfrm>
            <a:off x="5798917" y="5486400"/>
            <a:ext cx="5932187" cy="10271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8A1369-6617-7B08-F455-FEA66DE2B323}"/>
              </a:ext>
            </a:extLst>
          </p:cNvPr>
          <p:cNvSpPr txBox="1"/>
          <p:nvPr/>
        </p:nvSpPr>
        <p:spPr>
          <a:xfrm>
            <a:off x="6250488" y="5671632"/>
            <a:ext cx="5185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ALL OF US</a:t>
            </a:r>
          </a:p>
        </p:txBody>
      </p:sp>
    </p:spTree>
    <p:extLst>
      <p:ext uri="{BB962C8B-B14F-4D97-AF65-F5344CB8AC3E}">
        <p14:creationId xmlns:p14="http://schemas.microsoft.com/office/powerpoint/2010/main" val="172490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14071</TotalTime>
  <Words>330</Words>
  <Application>Microsoft Macintosh PowerPoint</Application>
  <PresentationFormat>Widescreen</PresentationFormat>
  <Paragraphs>82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Assistant</vt:lpstr>
      <vt:lpstr>Office Theme</vt:lpstr>
      <vt:lpstr>Healthcare impacts of climate change</vt:lpstr>
      <vt:lpstr>Key climate-driven impacts on healthcare</vt:lpstr>
      <vt:lpstr>Impacts on the health service felt now</vt:lpstr>
      <vt:lpstr>PowerPoint Presentation</vt:lpstr>
      <vt:lpstr>PowerPoint Presentation</vt:lpstr>
      <vt:lpstr>Potential impacts: Short term – next 5 to 10 years</vt:lpstr>
      <vt:lpstr>Potential impacts: Medium term -10 to 24 years</vt:lpstr>
      <vt:lpstr>Potential impacts: Long term 25+ years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Louise Elstow</dc:creator>
  <cp:lastModifiedBy>Louise Elstow</cp:lastModifiedBy>
  <cp:revision>19</cp:revision>
  <cp:lastPrinted>2025-05-29T16:39:07Z</cp:lastPrinted>
  <dcterms:created xsi:type="dcterms:W3CDTF">2025-05-29T15:04:21Z</dcterms:created>
  <dcterms:modified xsi:type="dcterms:W3CDTF">2025-06-30T10:08:57Z</dcterms:modified>
</cp:coreProperties>
</file>