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jpg!d"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358" r:id="rId3"/>
    <p:sldId id="363" r:id="rId4"/>
    <p:sldId id="359" r:id="rId5"/>
    <p:sldId id="365" r:id="rId6"/>
    <p:sldId id="366" r:id="rId7"/>
    <p:sldId id="367" r:id="rId8"/>
    <p:sldId id="257" r:id="rId9"/>
    <p:sldId id="368" r:id="rId10"/>
    <p:sldId id="354" r:id="rId11"/>
    <p:sldId id="355" r:id="rId12"/>
    <p:sldId id="323" r:id="rId13"/>
    <p:sldId id="264" r:id="rId14"/>
    <p:sldId id="364" r:id="rId15"/>
    <p:sldId id="25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8A54"/>
    <a:srgbClr val="00828C"/>
    <a:srgbClr val="1070B8"/>
    <a:srgbClr val="1F9E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80"/>
    <p:restoredTop sz="92887"/>
  </p:normalViewPr>
  <p:slideViewPr>
    <p:cSldViewPr snapToGrid="0">
      <p:cViewPr varScale="1">
        <p:scale>
          <a:sx n="110" d="100"/>
          <a:sy n="110" d="100"/>
        </p:scale>
        <p:origin x="52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1.jpg"/><Relationship Id="rId7" Type="http://schemas.openxmlformats.org/officeDocument/2006/relationships/image" Target="../media/image24.jpg!d"/><Relationship Id="rId2" Type="http://schemas.openxmlformats.org/officeDocument/2006/relationships/image" Target="../media/image20.jpg"/><Relationship Id="rId1" Type="http://schemas.openxmlformats.org/officeDocument/2006/relationships/image" Target="../media/image19.jpg"/><Relationship Id="rId6" Type="http://schemas.openxmlformats.org/officeDocument/2006/relationships/image" Target="../media/image23.jpg"/><Relationship Id="rId5" Type="http://schemas.openxmlformats.org/officeDocument/2006/relationships/hyperlink" Target="https://www.esa.org/esablog/2010/01/07/ups-and-downs-climate-change-in-january-2010/" TargetMode="External"/><Relationship Id="rId10" Type="http://schemas.openxmlformats.org/officeDocument/2006/relationships/image" Target="../media/image27.jpg"/><Relationship Id="rId4" Type="http://schemas.openxmlformats.org/officeDocument/2006/relationships/image" Target="../media/image22.gif"/><Relationship Id="rId9" Type="http://schemas.openxmlformats.org/officeDocument/2006/relationships/image" Target="../media/image26.jpg"/></Relationships>
</file>

<file path=ppt/diagrams/_rels/data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 Id="rId6" Type="http://schemas.openxmlformats.org/officeDocument/2006/relationships/image" Target="../media/image37.jpg"/><Relationship Id="rId5" Type="http://schemas.openxmlformats.org/officeDocument/2006/relationships/image" Target="../media/image36.jpeg"/><Relationship Id="rId4" Type="http://schemas.openxmlformats.org/officeDocument/2006/relationships/image" Target="../media/image35.jpeg"/></Relationships>
</file>

<file path=ppt/diagrams/_rels/data3.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0.jpeg"/><Relationship Id="rId7" Type="http://schemas.openxmlformats.org/officeDocument/2006/relationships/image" Target="../media/image43.jpeg"/><Relationship Id="rId2" Type="http://schemas.openxmlformats.org/officeDocument/2006/relationships/image" Target="../media/image39.jpeg"/><Relationship Id="rId1" Type="http://schemas.openxmlformats.org/officeDocument/2006/relationships/image" Target="../media/image38.jpeg"/><Relationship Id="rId6" Type="http://schemas.openxmlformats.org/officeDocument/2006/relationships/image" Target="../media/image42.jpeg"/><Relationship Id="rId5" Type="http://schemas.openxmlformats.org/officeDocument/2006/relationships/hyperlink" Target="https://pxhere.com/en/photo/489878" TargetMode="External"/><Relationship Id="rId10" Type="http://schemas.openxmlformats.org/officeDocument/2006/relationships/image" Target="../media/image45.png"/><Relationship Id="rId4" Type="http://schemas.openxmlformats.org/officeDocument/2006/relationships/image" Target="../media/image41.jpeg"/><Relationship Id="rId9" Type="http://schemas.openxmlformats.org/officeDocument/2006/relationships/hyperlink" Target="https://www.publicdomainpictures.net/en/view-image.php?image=199069&amp;picture=hospital-corridor"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1.jpg"/><Relationship Id="rId7" Type="http://schemas.openxmlformats.org/officeDocument/2006/relationships/image" Target="../media/image24.jpg!d"/><Relationship Id="rId2" Type="http://schemas.openxmlformats.org/officeDocument/2006/relationships/image" Target="../media/image20.jpg"/><Relationship Id="rId1" Type="http://schemas.openxmlformats.org/officeDocument/2006/relationships/image" Target="../media/image19.jpg"/><Relationship Id="rId6" Type="http://schemas.openxmlformats.org/officeDocument/2006/relationships/image" Target="../media/image23.jpg"/><Relationship Id="rId5" Type="http://schemas.openxmlformats.org/officeDocument/2006/relationships/hyperlink" Target="https://www.esa.org/esablog/2010/01/07/ups-and-downs-climate-change-in-january-2010/" TargetMode="External"/><Relationship Id="rId10" Type="http://schemas.openxmlformats.org/officeDocument/2006/relationships/image" Target="../media/image27.jpg"/><Relationship Id="rId4" Type="http://schemas.openxmlformats.org/officeDocument/2006/relationships/image" Target="../media/image22.gif"/><Relationship Id="rId9" Type="http://schemas.openxmlformats.org/officeDocument/2006/relationships/image" Target="../media/image26.jpg"/></Relationships>
</file>

<file path=ppt/diagrams/_rels/drawing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 Id="rId6" Type="http://schemas.openxmlformats.org/officeDocument/2006/relationships/image" Target="../media/image37.jpg"/><Relationship Id="rId5" Type="http://schemas.openxmlformats.org/officeDocument/2006/relationships/image" Target="../media/image36.jpeg"/><Relationship Id="rId4" Type="http://schemas.openxmlformats.org/officeDocument/2006/relationships/image" Target="../media/image35.jpeg"/></Relationships>
</file>

<file path=ppt/diagrams/_rels/drawing3.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0.jpeg"/><Relationship Id="rId7" Type="http://schemas.openxmlformats.org/officeDocument/2006/relationships/image" Target="../media/image43.jpeg"/><Relationship Id="rId2" Type="http://schemas.openxmlformats.org/officeDocument/2006/relationships/image" Target="../media/image39.jpeg"/><Relationship Id="rId1" Type="http://schemas.openxmlformats.org/officeDocument/2006/relationships/image" Target="../media/image38.jpeg"/><Relationship Id="rId6" Type="http://schemas.openxmlformats.org/officeDocument/2006/relationships/image" Target="../media/image42.jpeg"/><Relationship Id="rId5" Type="http://schemas.openxmlformats.org/officeDocument/2006/relationships/hyperlink" Target="https://pxhere.com/en/photo/489878" TargetMode="External"/><Relationship Id="rId10" Type="http://schemas.openxmlformats.org/officeDocument/2006/relationships/image" Target="../media/image45.png"/><Relationship Id="rId4" Type="http://schemas.openxmlformats.org/officeDocument/2006/relationships/image" Target="../media/image41.jpeg"/><Relationship Id="rId9" Type="http://schemas.openxmlformats.org/officeDocument/2006/relationships/hyperlink" Target="https://www.publicdomainpictures.net/en/view-image.php?image=199069&amp;picture=hospital-corridor"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446162-3F93-C54C-A18B-FA5FED43AB97}" type="doc">
      <dgm:prSet loTypeId="urn:microsoft.com/office/officeart/2005/8/layout/pList1" loCatId="" qsTypeId="urn:microsoft.com/office/officeart/2005/8/quickstyle/simple1" qsCatId="simple" csTypeId="urn:microsoft.com/office/officeart/2005/8/colors/accent1_2" csCatId="accent1" phldr="1"/>
      <dgm:spPr/>
      <dgm:t>
        <a:bodyPr/>
        <a:lstStyle/>
        <a:p>
          <a:endParaRPr lang="en-GB"/>
        </a:p>
      </dgm:t>
    </dgm:pt>
    <dgm:pt modelId="{F0FEEEC9-1A7D-124A-8681-5B8E68C0EC33}">
      <dgm:prSet phldrT="[Text]"/>
      <dgm:spPr/>
      <dgm:t>
        <a:bodyPr/>
        <a:lstStyle/>
        <a:p>
          <a:r>
            <a:rPr lang="en-GB" dirty="0">
              <a:solidFill>
                <a:schemeClr val="tx1"/>
              </a:solidFill>
            </a:rPr>
            <a:t>Floods</a:t>
          </a:r>
        </a:p>
      </dgm:t>
    </dgm:pt>
    <dgm:pt modelId="{C90082F4-5282-8842-BAC4-174EEDCE9D0A}" type="parTrans" cxnId="{20B8622E-8A49-FB4F-8FE6-5C709C301A06}">
      <dgm:prSet/>
      <dgm:spPr/>
      <dgm:t>
        <a:bodyPr/>
        <a:lstStyle/>
        <a:p>
          <a:endParaRPr lang="en-GB">
            <a:solidFill>
              <a:schemeClr val="tx1"/>
            </a:solidFill>
          </a:endParaRPr>
        </a:p>
      </dgm:t>
    </dgm:pt>
    <dgm:pt modelId="{6A248991-2835-9C4D-82C2-767192F22212}" type="sibTrans" cxnId="{20B8622E-8A49-FB4F-8FE6-5C709C301A06}">
      <dgm:prSet/>
      <dgm:spPr/>
      <dgm:t>
        <a:bodyPr/>
        <a:lstStyle/>
        <a:p>
          <a:endParaRPr lang="en-GB">
            <a:solidFill>
              <a:schemeClr val="tx1"/>
            </a:solidFill>
          </a:endParaRPr>
        </a:p>
      </dgm:t>
    </dgm:pt>
    <dgm:pt modelId="{50AC4075-9B9A-6648-AEEC-ED709D5DE3FA}">
      <dgm:prSet phldrT="[Text]"/>
      <dgm:spPr/>
      <dgm:t>
        <a:bodyPr/>
        <a:lstStyle/>
        <a:p>
          <a:r>
            <a:rPr lang="en-GB" dirty="0">
              <a:solidFill>
                <a:schemeClr val="tx1"/>
              </a:solidFill>
            </a:rPr>
            <a:t>Wildfires</a:t>
          </a:r>
        </a:p>
      </dgm:t>
    </dgm:pt>
    <dgm:pt modelId="{82F61C01-5566-B348-98CB-802FD83C1CD4}" type="parTrans" cxnId="{408E15F6-E999-704E-826D-A1D9A9935943}">
      <dgm:prSet/>
      <dgm:spPr/>
      <dgm:t>
        <a:bodyPr/>
        <a:lstStyle/>
        <a:p>
          <a:endParaRPr lang="en-GB">
            <a:solidFill>
              <a:schemeClr val="tx1"/>
            </a:solidFill>
          </a:endParaRPr>
        </a:p>
      </dgm:t>
    </dgm:pt>
    <dgm:pt modelId="{0FA9A7FA-67D0-3446-A589-9B32BA3D3FA6}" type="sibTrans" cxnId="{408E15F6-E999-704E-826D-A1D9A9935943}">
      <dgm:prSet/>
      <dgm:spPr/>
      <dgm:t>
        <a:bodyPr/>
        <a:lstStyle/>
        <a:p>
          <a:endParaRPr lang="en-GB">
            <a:solidFill>
              <a:schemeClr val="tx1"/>
            </a:solidFill>
          </a:endParaRPr>
        </a:p>
      </dgm:t>
    </dgm:pt>
    <dgm:pt modelId="{BD41DC21-60C4-EA49-B3E6-297DBB3D3179}">
      <dgm:prSet phldrT="[Text]"/>
      <dgm:spPr/>
      <dgm:t>
        <a:bodyPr/>
        <a:lstStyle/>
        <a:p>
          <a:r>
            <a:rPr lang="en-GB" dirty="0">
              <a:solidFill>
                <a:schemeClr val="tx1"/>
              </a:solidFill>
            </a:rPr>
            <a:t>Increased general temperatures</a:t>
          </a:r>
        </a:p>
      </dgm:t>
    </dgm:pt>
    <dgm:pt modelId="{652456A5-28CD-3144-9563-007D8CED1DAD}" type="parTrans" cxnId="{7ABB745F-3ED8-4C41-A41E-0F3BBB66805C}">
      <dgm:prSet/>
      <dgm:spPr/>
      <dgm:t>
        <a:bodyPr/>
        <a:lstStyle/>
        <a:p>
          <a:endParaRPr lang="en-GB">
            <a:solidFill>
              <a:schemeClr val="tx1"/>
            </a:solidFill>
          </a:endParaRPr>
        </a:p>
      </dgm:t>
    </dgm:pt>
    <dgm:pt modelId="{ED3AFA29-40B0-1F40-B9DE-87C4445C5ACC}" type="sibTrans" cxnId="{7ABB745F-3ED8-4C41-A41E-0F3BBB66805C}">
      <dgm:prSet/>
      <dgm:spPr/>
      <dgm:t>
        <a:bodyPr/>
        <a:lstStyle/>
        <a:p>
          <a:endParaRPr lang="en-GB">
            <a:solidFill>
              <a:schemeClr val="tx1"/>
            </a:solidFill>
          </a:endParaRPr>
        </a:p>
      </dgm:t>
    </dgm:pt>
    <dgm:pt modelId="{C48C3875-EAA3-5D4A-B693-4AE95FFA5A36}">
      <dgm:prSet phldrT="[Text]"/>
      <dgm:spPr/>
      <dgm:t>
        <a:bodyPr/>
        <a:lstStyle/>
        <a:p>
          <a:r>
            <a:rPr lang="en-GB" dirty="0">
              <a:solidFill>
                <a:schemeClr val="tx1"/>
              </a:solidFill>
            </a:rPr>
            <a:t>Heatwaves</a:t>
          </a:r>
        </a:p>
      </dgm:t>
    </dgm:pt>
    <dgm:pt modelId="{C15C3482-FC7E-A547-BCAC-C9638D6BF855}" type="parTrans" cxnId="{E6DB20E8-D44F-004C-92CD-72840D0E1E63}">
      <dgm:prSet/>
      <dgm:spPr/>
      <dgm:t>
        <a:bodyPr/>
        <a:lstStyle/>
        <a:p>
          <a:endParaRPr lang="en-GB">
            <a:solidFill>
              <a:schemeClr val="tx1"/>
            </a:solidFill>
          </a:endParaRPr>
        </a:p>
      </dgm:t>
    </dgm:pt>
    <dgm:pt modelId="{5367F6BC-A599-604B-BE7F-6E48E5DC4D81}" type="sibTrans" cxnId="{E6DB20E8-D44F-004C-92CD-72840D0E1E63}">
      <dgm:prSet/>
      <dgm:spPr/>
      <dgm:t>
        <a:bodyPr/>
        <a:lstStyle/>
        <a:p>
          <a:endParaRPr lang="en-GB">
            <a:solidFill>
              <a:schemeClr val="tx1"/>
            </a:solidFill>
          </a:endParaRPr>
        </a:p>
      </dgm:t>
    </dgm:pt>
    <dgm:pt modelId="{F873F664-6F66-DA44-862E-59102DE1AE8E}">
      <dgm:prSet phldrT="[Text]"/>
      <dgm:spPr/>
      <dgm:t>
        <a:bodyPr/>
        <a:lstStyle/>
        <a:p>
          <a:r>
            <a:rPr lang="en-GB" dirty="0">
              <a:solidFill>
                <a:schemeClr val="tx1"/>
              </a:solidFill>
            </a:rPr>
            <a:t>Storms and extreme wind</a:t>
          </a:r>
        </a:p>
      </dgm:t>
    </dgm:pt>
    <dgm:pt modelId="{ADBF6F4F-6AA1-1D4B-B9D1-B8F0F5E868BE}" type="parTrans" cxnId="{59279CF7-56D9-0449-9EDD-86D5EB55EAD6}">
      <dgm:prSet/>
      <dgm:spPr/>
      <dgm:t>
        <a:bodyPr/>
        <a:lstStyle/>
        <a:p>
          <a:endParaRPr lang="en-GB">
            <a:solidFill>
              <a:schemeClr val="tx1"/>
            </a:solidFill>
          </a:endParaRPr>
        </a:p>
      </dgm:t>
    </dgm:pt>
    <dgm:pt modelId="{C050C340-87EF-614D-B1C9-8EB4120BE98D}" type="sibTrans" cxnId="{59279CF7-56D9-0449-9EDD-86D5EB55EAD6}">
      <dgm:prSet/>
      <dgm:spPr/>
      <dgm:t>
        <a:bodyPr/>
        <a:lstStyle/>
        <a:p>
          <a:endParaRPr lang="en-GB">
            <a:solidFill>
              <a:schemeClr val="tx1"/>
            </a:solidFill>
          </a:endParaRPr>
        </a:p>
      </dgm:t>
    </dgm:pt>
    <dgm:pt modelId="{07AC7324-A4F8-1D4F-B74F-E801BC333295}">
      <dgm:prSet phldrT="[Text]"/>
      <dgm:spPr/>
      <dgm:t>
        <a:bodyPr/>
        <a:lstStyle/>
        <a:p>
          <a:r>
            <a:rPr lang="en-GB" dirty="0">
              <a:solidFill>
                <a:schemeClr val="tx1"/>
              </a:solidFill>
            </a:rPr>
            <a:t>Air quality issues</a:t>
          </a:r>
        </a:p>
      </dgm:t>
    </dgm:pt>
    <dgm:pt modelId="{8AC57FF0-EDD1-FB43-8087-DDF6CE3D5AEC}" type="parTrans" cxnId="{120A84A4-F64C-1B47-A9E5-E85052FC24F4}">
      <dgm:prSet/>
      <dgm:spPr/>
      <dgm:t>
        <a:bodyPr/>
        <a:lstStyle/>
        <a:p>
          <a:endParaRPr lang="en-GB">
            <a:solidFill>
              <a:schemeClr val="tx1"/>
            </a:solidFill>
          </a:endParaRPr>
        </a:p>
      </dgm:t>
    </dgm:pt>
    <dgm:pt modelId="{4666F0E8-B621-6542-95F4-2723A399F2FB}" type="sibTrans" cxnId="{120A84A4-F64C-1B47-A9E5-E85052FC24F4}">
      <dgm:prSet/>
      <dgm:spPr/>
      <dgm:t>
        <a:bodyPr/>
        <a:lstStyle/>
        <a:p>
          <a:endParaRPr lang="en-GB">
            <a:solidFill>
              <a:schemeClr val="tx1"/>
            </a:solidFill>
          </a:endParaRPr>
        </a:p>
      </dgm:t>
    </dgm:pt>
    <dgm:pt modelId="{45838481-004A-7D4B-A0A8-47F2549C14B7}">
      <dgm:prSet phldrT="[Text]"/>
      <dgm:spPr/>
      <dgm:t>
        <a:bodyPr/>
        <a:lstStyle/>
        <a:p>
          <a:r>
            <a:rPr lang="en-GB" dirty="0">
              <a:solidFill>
                <a:schemeClr val="tx1"/>
              </a:solidFill>
            </a:rPr>
            <a:t>Droughts and water scarcity</a:t>
          </a:r>
        </a:p>
      </dgm:t>
    </dgm:pt>
    <dgm:pt modelId="{5ACEED10-2D72-C843-8005-A814F61E9336}" type="parTrans" cxnId="{F73BFDD5-1EB0-7B45-AD07-C50F0B5534E9}">
      <dgm:prSet/>
      <dgm:spPr/>
      <dgm:t>
        <a:bodyPr/>
        <a:lstStyle/>
        <a:p>
          <a:endParaRPr lang="en-GB">
            <a:solidFill>
              <a:schemeClr val="tx1"/>
            </a:solidFill>
          </a:endParaRPr>
        </a:p>
      </dgm:t>
    </dgm:pt>
    <dgm:pt modelId="{A3A891B5-CCC9-4440-A245-31AAAB61310E}" type="sibTrans" cxnId="{F73BFDD5-1EB0-7B45-AD07-C50F0B5534E9}">
      <dgm:prSet/>
      <dgm:spPr/>
      <dgm:t>
        <a:bodyPr/>
        <a:lstStyle/>
        <a:p>
          <a:endParaRPr lang="en-GB">
            <a:solidFill>
              <a:schemeClr val="tx1"/>
            </a:solidFill>
          </a:endParaRPr>
        </a:p>
      </dgm:t>
    </dgm:pt>
    <dgm:pt modelId="{35493978-155F-864B-AFB6-B42E1E52E655}">
      <dgm:prSet phldrT="[Text]"/>
      <dgm:spPr/>
      <dgm:t>
        <a:bodyPr/>
        <a:lstStyle/>
        <a:p>
          <a:r>
            <a:rPr lang="en-GB" dirty="0">
              <a:solidFill>
                <a:schemeClr val="tx1"/>
              </a:solidFill>
            </a:rPr>
            <a:t>Extreme rain</a:t>
          </a:r>
        </a:p>
      </dgm:t>
    </dgm:pt>
    <dgm:pt modelId="{72E29EC1-2FE6-1146-BC04-037F4FBDE602}" type="parTrans" cxnId="{AB55C15E-5AFB-ED46-8970-7E131B0038ED}">
      <dgm:prSet/>
      <dgm:spPr/>
      <dgm:t>
        <a:bodyPr/>
        <a:lstStyle/>
        <a:p>
          <a:endParaRPr lang="en-GB">
            <a:solidFill>
              <a:schemeClr val="tx1"/>
            </a:solidFill>
          </a:endParaRPr>
        </a:p>
      </dgm:t>
    </dgm:pt>
    <dgm:pt modelId="{FE7F113E-8D46-DC47-A0B6-814620886453}" type="sibTrans" cxnId="{AB55C15E-5AFB-ED46-8970-7E131B0038ED}">
      <dgm:prSet/>
      <dgm:spPr/>
      <dgm:t>
        <a:bodyPr/>
        <a:lstStyle/>
        <a:p>
          <a:endParaRPr lang="en-GB">
            <a:solidFill>
              <a:schemeClr val="tx1"/>
            </a:solidFill>
          </a:endParaRPr>
        </a:p>
      </dgm:t>
    </dgm:pt>
    <dgm:pt modelId="{97B0A137-D969-D64C-9588-486F1462CB76}">
      <dgm:prSet phldrT="[Text]"/>
      <dgm:spPr/>
      <dgm:t>
        <a:bodyPr/>
        <a:lstStyle/>
        <a:p>
          <a:r>
            <a:rPr lang="en-GB" dirty="0">
              <a:solidFill>
                <a:schemeClr val="tx1"/>
              </a:solidFill>
            </a:rPr>
            <a:t>Sea levels rising</a:t>
          </a:r>
        </a:p>
      </dgm:t>
    </dgm:pt>
    <dgm:pt modelId="{91929BD2-B680-F34B-B712-4B646439151D}" type="parTrans" cxnId="{81596E8A-F93A-0740-91C2-CD9E31466CD2}">
      <dgm:prSet/>
      <dgm:spPr/>
      <dgm:t>
        <a:bodyPr/>
        <a:lstStyle/>
        <a:p>
          <a:endParaRPr lang="en-GB">
            <a:solidFill>
              <a:schemeClr val="tx1"/>
            </a:solidFill>
          </a:endParaRPr>
        </a:p>
      </dgm:t>
    </dgm:pt>
    <dgm:pt modelId="{88D627F1-0258-B349-8952-50296E8DDB52}" type="sibTrans" cxnId="{81596E8A-F93A-0740-91C2-CD9E31466CD2}">
      <dgm:prSet/>
      <dgm:spPr/>
      <dgm:t>
        <a:bodyPr/>
        <a:lstStyle/>
        <a:p>
          <a:endParaRPr lang="en-GB">
            <a:solidFill>
              <a:schemeClr val="tx1"/>
            </a:solidFill>
          </a:endParaRPr>
        </a:p>
      </dgm:t>
    </dgm:pt>
    <dgm:pt modelId="{700864DF-9C72-4D49-9DB4-7A1EE19FF4DE}" type="pres">
      <dgm:prSet presAssocID="{02446162-3F93-C54C-A18B-FA5FED43AB97}" presName="Name0" presStyleCnt="0">
        <dgm:presLayoutVars>
          <dgm:dir/>
          <dgm:resizeHandles val="exact"/>
        </dgm:presLayoutVars>
      </dgm:prSet>
      <dgm:spPr/>
    </dgm:pt>
    <dgm:pt modelId="{7748DC08-1216-F241-B4EA-56061969E82E}" type="pres">
      <dgm:prSet presAssocID="{F0FEEEC9-1A7D-124A-8681-5B8E68C0EC33}" presName="compNode" presStyleCnt="0"/>
      <dgm:spPr/>
    </dgm:pt>
    <dgm:pt modelId="{F70EC544-EDE7-EB48-9617-B4BC0942AD16}" type="pres">
      <dgm:prSet presAssocID="{F0FEEEC9-1A7D-124A-8681-5B8E68C0EC33}" presName="pictRect" presStyleLbl="node1" presStyleIdx="0" presStyleCnt="9"/>
      <dgm:spPr>
        <a:blipFill>
          <a:blip xmlns:r="http://schemas.openxmlformats.org/officeDocument/2006/relationships" r:embed="rId1"/>
          <a:srcRect/>
          <a:stretch>
            <a:fillRect l="-11000" r="-11000"/>
          </a:stretch>
        </a:blipFill>
      </dgm:spPr>
    </dgm:pt>
    <dgm:pt modelId="{3D04F6AD-0618-4C43-A481-079C1B0F7374}" type="pres">
      <dgm:prSet presAssocID="{F0FEEEC9-1A7D-124A-8681-5B8E68C0EC33}" presName="textRect" presStyleLbl="revTx" presStyleIdx="0" presStyleCnt="9">
        <dgm:presLayoutVars>
          <dgm:bulletEnabled val="1"/>
        </dgm:presLayoutVars>
      </dgm:prSet>
      <dgm:spPr/>
    </dgm:pt>
    <dgm:pt modelId="{F0559AED-E13C-4E44-8563-D17FDC1C177B}" type="pres">
      <dgm:prSet presAssocID="{6A248991-2835-9C4D-82C2-767192F22212}" presName="sibTrans" presStyleLbl="sibTrans2D1" presStyleIdx="0" presStyleCnt="0"/>
      <dgm:spPr/>
    </dgm:pt>
    <dgm:pt modelId="{0FBD59EA-D4AC-1342-A0D8-19E3A8D4A423}" type="pres">
      <dgm:prSet presAssocID="{35493978-155F-864B-AFB6-B42E1E52E655}" presName="compNode" presStyleCnt="0"/>
      <dgm:spPr/>
    </dgm:pt>
    <dgm:pt modelId="{ECA539D2-C4EF-2C47-8482-E6CD2285892E}" type="pres">
      <dgm:prSet presAssocID="{35493978-155F-864B-AFB6-B42E1E52E655}" presName="pictRect" presStyleLbl="node1" presStyleIdx="1" presStyleCnt="9"/>
      <dgm:spPr>
        <a:blipFill>
          <a:blip xmlns:r="http://schemas.openxmlformats.org/officeDocument/2006/relationships" r:embed="rId2"/>
          <a:srcRect/>
          <a:stretch>
            <a:fillRect l="-33000" r="-33000"/>
          </a:stretch>
        </a:blipFill>
      </dgm:spPr>
    </dgm:pt>
    <dgm:pt modelId="{77F905DC-406E-F442-9DD1-AF7C9CE3E800}" type="pres">
      <dgm:prSet presAssocID="{35493978-155F-864B-AFB6-B42E1E52E655}" presName="textRect" presStyleLbl="revTx" presStyleIdx="1" presStyleCnt="9">
        <dgm:presLayoutVars>
          <dgm:bulletEnabled val="1"/>
        </dgm:presLayoutVars>
      </dgm:prSet>
      <dgm:spPr/>
    </dgm:pt>
    <dgm:pt modelId="{D272B551-A7FD-9D48-9B21-8FB1F7710BDB}" type="pres">
      <dgm:prSet presAssocID="{FE7F113E-8D46-DC47-A0B6-814620886453}" presName="sibTrans" presStyleLbl="sibTrans2D1" presStyleIdx="0" presStyleCnt="0"/>
      <dgm:spPr/>
    </dgm:pt>
    <dgm:pt modelId="{EFC8AE88-0D60-1B4D-B66D-35C9B0921CA0}" type="pres">
      <dgm:prSet presAssocID="{50AC4075-9B9A-6648-AEEC-ED709D5DE3FA}" presName="compNode" presStyleCnt="0"/>
      <dgm:spPr/>
    </dgm:pt>
    <dgm:pt modelId="{449F5727-6712-304E-94F8-4A7FA015A39B}" type="pres">
      <dgm:prSet presAssocID="{50AC4075-9B9A-6648-AEEC-ED709D5DE3FA}" presName="pictRect" presStyleLbl="node1" presStyleIdx="2" presStyleCnt="9"/>
      <dgm:spPr>
        <a:blipFill>
          <a:blip xmlns:r="http://schemas.openxmlformats.org/officeDocument/2006/relationships" r:embed="rId3"/>
          <a:srcRect/>
          <a:stretch>
            <a:fillRect l="-11000" r="-11000"/>
          </a:stretch>
        </a:blipFill>
      </dgm:spPr>
    </dgm:pt>
    <dgm:pt modelId="{59E10C94-FABA-4D47-9A21-74046BBAC506}" type="pres">
      <dgm:prSet presAssocID="{50AC4075-9B9A-6648-AEEC-ED709D5DE3FA}" presName="textRect" presStyleLbl="revTx" presStyleIdx="2" presStyleCnt="9">
        <dgm:presLayoutVars>
          <dgm:bulletEnabled val="1"/>
        </dgm:presLayoutVars>
      </dgm:prSet>
      <dgm:spPr/>
    </dgm:pt>
    <dgm:pt modelId="{52936C61-60B7-5C40-89F9-9DC83DD690A7}" type="pres">
      <dgm:prSet presAssocID="{0FA9A7FA-67D0-3446-A589-9B32BA3D3FA6}" presName="sibTrans" presStyleLbl="sibTrans2D1" presStyleIdx="0" presStyleCnt="0"/>
      <dgm:spPr/>
    </dgm:pt>
    <dgm:pt modelId="{D9A3D476-13A5-774E-9357-10133C4601C4}" type="pres">
      <dgm:prSet presAssocID="{BD41DC21-60C4-EA49-B3E6-297DBB3D3179}" presName="compNode" presStyleCnt="0"/>
      <dgm:spPr/>
    </dgm:pt>
    <dgm:pt modelId="{C84AB7FC-F50A-5248-9DC2-7D699ADB0C25}" type="pres">
      <dgm:prSet presAssocID="{BD41DC21-60C4-EA49-B3E6-297DBB3D3179}" presName="pictRect" presStyleLbl="node1" presStyleIdx="3" presStyleCnt="9"/>
      <dgm:spPr>
        <a:blipFill>
          <a:blip xmlns:r="http://schemas.openxmlformats.org/officeDocument/2006/relationships" r:embed="rId4">
            <a:extLst>
              <a:ext uri="{837473B0-CC2E-450A-ABE3-18F120FF3D39}">
                <a1611:picAttrSrcUrl xmlns:a1611="http://schemas.microsoft.com/office/drawing/2016/11/main" r:id="rId5"/>
              </a:ext>
            </a:extLst>
          </a:blip>
          <a:srcRect/>
          <a:stretch>
            <a:fillRect l="-8000" r="-8000"/>
          </a:stretch>
        </a:blipFill>
      </dgm:spPr>
    </dgm:pt>
    <dgm:pt modelId="{6E41F169-23D8-FC46-95F1-9756D4DEF518}" type="pres">
      <dgm:prSet presAssocID="{BD41DC21-60C4-EA49-B3E6-297DBB3D3179}" presName="textRect" presStyleLbl="revTx" presStyleIdx="3" presStyleCnt="9">
        <dgm:presLayoutVars>
          <dgm:bulletEnabled val="1"/>
        </dgm:presLayoutVars>
      </dgm:prSet>
      <dgm:spPr/>
    </dgm:pt>
    <dgm:pt modelId="{2ACDA0BF-A65C-5744-B415-C4D5E992748D}" type="pres">
      <dgm:prSet presAssocID="{ED3AFA29-40B0-1F40-B9DE-87C4445C5ACC}" presName="sibTrans" presStyleLbl="sibTrans2D1" presStyleIdx="0" presStyleCnt="0"/>
      <dgm:spPr/>
    </dgm:pt>
    <dgm:pt modelId="{4C66A850-CAAB-6444-9CA2-D128A1B0F8E5}" type="pres">
      <dgm:prSet presAssocID="{C48C3875-EAA3-5D4A-B693-4AE95FFA5A36}" presName="compNode" presStyleCnt="0"/>
      <dgm:spPr/>
    </dgm:pt>
    <dgm:pt modelId="{ECF46717-121B-D840-B775-DF2E38791C71}" type="pres">
      <dgm:prSet presAssocID="{C48C3875-EAA3-5D4A-B693-4AE95FFA5A36}" presName="pictRect" presStyleLbl="node1" presStyleIdx="4" presStyleCnt="9"/>
      <dgm:spPr>
        <a:blipFill>
          <a:blip xmlns:r="http://schemas.openxmlformats.org/officeDocument/2006/relationships" r:embed="rId6"/>
          <a:srcRect/>
          <a:stretch>
            <a:fillRect t="-33000" b="-33000"/>
          </a:stretch>
        </a:blipFill>
      </dgm:spPr>
    </dgm:pt>
    <dgm:pt modelId="{F1362270-5DE7-794A-86BF-A5EE2300CCBD}" type="pres">
      <dgm:prSet presAssocID="{C48C3875-EAA3-5D4A-B693-4AE95FFA5A36}" presName="textRect" presStyleLbl="revTx" presStyleIdx="4" presStyleCnt="9">
        <dgm:presLayoutVars>
          <dgm:bulletEnabled val="1"/>
        </dgm:presLayoutVars>
      </dgm:prSet>
      <dgm:spPr/>
    </dgm:pt>
    <dgm:pt modelId="{2A040698-4389-3547-A061-3492D1B0C4BB}" type="pres">
      <dgm:prSet presAssocID="{5367F6BC-A599-604B-BE7F-6E48E5DC4D81}" presName="sibTrans" presStyleLbl="sibTrans2D1" presStyleIdx="0" presStyleCnt="0"/>
      <dgm:spPr/>
    </dgm:pt>
    <dgm:pt modelId="{46FCBEA2-0354-614E-8037-5472B11266C7}" type="pres">
      <dgm:prSet presAssocID="{F873F664-6F66-DA44-862E-59102DE1AE8E}" presName="compNode" presStyleCnt="0"/>
      <dgm:spPr/>
    </dgm:pt>
    <dgm:pt modelId="{62748357-6FBB-CA4A-9AB0-3567A89EDA54}" type="pres">
      <dgm:prSet presAssocID="{F873F664-6F66-DA44-862E-59102DE1AE8E}" presName="pictRect" presStyleLbl="node1" presStyleIdx="5" presStyleCnt="9"/>
      <dgm:spPr>
        <a:blipFill>
          <a:blip xmlns:r="http://schemas.openxmlformats.org/officeDocument/2006/relationships" r:embed="rId7"/>
          <a:srcRect/>
          <a:stretch>
            <a:fillRect l="-2000" r="-2000"/>
          </a:stretch>
        </a:blipFill>
      </dgm:spPr>
    </dgm:pt>
    <dgm:pt modelId="{C9ABE7EE-F130-2747-9562-0404CD32A178}" type="pres">
      <dgm:prSet presAssocID="{F873F664-6F66-DA44-862E-59102DE1AE8E}" presName="textRect" presStyleLbl="revTx" presStyleIdx="5" presStyleCnt="9">
        <dgm:presLayoutVars>
          <dgm:bulletEnabled val="1"/>
        </dgm:presLayoutVars>
      </dgm:prSet>
      <dgm:spPr/>
    </dgm:pt>
    <dgm:pt modelId="{3C923D24-411D-8A47-BFF8-0CD2AC5DC048}" type="pres">
      <dgm:prSet presAssocID="{C050C340-87EF-614D-B1C9-8EB4120BE98D}" presName="sibTrans" presStyleLbl="sibTrans2D1" presStyleIdx="0" presStyleCnt="0"/>
      <dgm:spPr/>
    </dgm:pt>
    <dgm:pt modelId="{A273E914-3E64-2E4B-B1D9-2E832647CAB7}" type="pres">
      <dgm:prSet presAssocID="{07AC7324-A4F8-1D4F-B74F-E801BC333295}" presName="compNode" presStyleCnt="0"/>
      <dgm:spPr/>
    </dgm:pt>
    <dgm:pt modelId="{CA42605F-A255-9847-926D-8F7A6A98081A}" type="pres">
      <dgm:prSet presAssocID="{07AC7324-A4F8-1D4F-B74F-E801BC333295}" presName="pictRect" presStyleLbl="node1" presStyleIdx="6" presStyleCnt="9"/>
      <dgm:spPr>
        <a:blipFill>
          <a:blip xmlns:r="http://schemas.openxmlformats.org/officeDocument/2006/relationships" r:embed="rId8"/>
          <a:srcRect/>
          <a:stretch>
            <a:fillRect l="-12000" r="-12000"/>
          </a:stretch>
        </a:blipFill>
      </dgm:spPr>
    </dgm:pt>
    <dgm:pt modelId="{44D347FE-4DA5-C948-9B66-8AD31B6AC209}" type="pres">
      <dgm:prSet presAssocID="{07AC7324-A4F8-1D4F-B74F-E801BC333295}" presName="textRect" presStyleLbl="revTx" presStyleIdx="6" presStyleCnt="9">
        <dgm:presLayoutVars>
          <dgm:bulletEnabled val="1"/>
        </dgm:presLayoutVars>
      </dgm:prSet>
      <dgm:spPr/>
    </dgm:pt>
    <dgm:pt modelId="{5AA66BBC-0364-2F41-9DC7-A17A577D42A1}" type="pres">
      <dgm:prSet presAssocID="{4666F0E8-B621-6542-95F4-2723A399F2FB}" presName="sibTrans" presStyleLbl="sibTrans2D1" presStyleIdx="0" presStyleCnt="0"/>
      <dgm:spPr/>
    </dgm:pt>
    <dgm:pt modelId="{A25212B1-2106-ED40-9B6D-7568FC6D9D00}" type="pres">
      <dgm:prSet presAssocID="{45838481-004A-7D4B-A0A8-47F2549C14B7}" presName="compNode" presStyleCnt="0"/>
      <dgm:spPr/>
    </dgm:pt>
    <dgm:pt modelId="{2F1A4540-C32E-0E47-9FE7-91C68FE0EE27}" type="pres">
      <dgm:prSet presAssocID="{45838481-004A-7D4B-A0A8-47F2549C14B7}" presName="pictRect" presStyleLbl="node1" presStyleIdx="7" presStyleCnt="9"/>
      <dgm:spPr>
        <a:blipFill>
          <a:blip xmlns:r="http://schemas.openxmlformats.org/officeDocument/2006/relationships" r:embed="rId9"/>
          <a:srcRect/>
          <a:stretch>
            <a:fillRect t="-4000" b="-4000"/>
          </a:stretch>
        </a:blipFill>
      </dgm:spPr>
    </dgm:pt>
    <dgm:pt modelId="{D66CF7A6-5C16-A849-92F3-16D56CB69512}" type="pres">
      <dgm:prSet presAssocID="{45838481-004A-7D4B-A0A8-47F2549C14B7}" presName="textRect" presStyleLbl="revTx" presStyleIdx="7" presStyleCnt="9">
        <dgm:presLayoutVars>
          <dgm:bulletEnabled val="1"/>
        </dgm:presLayoutVars>
      </dgm:prSet>
      <dgm:spPr/>
    </dgm:pt>
    <dgm:pt modelId="{B13CCC82-78E1-4C4F-9E6D-BF5A98E20C79}" type="pres">
      <dgm:prSet presAssocID="{A3A891B5-CCC9-4440-A245-31AAAB61310E}" presName="sibTrans" presStyleLbl="sibTrans2D1" presStyleIdx="0" presStyleCnt="0"/>
      <dgm:spPr/>
    </dgm:pt>
    <dgm:pt modelId="{AA390C98-9C44-FB4C-AFC9-30E802598E36}" type="pres">
      <dgm:prSet presAssocID="{97B0A137-D969-D64C-9588-486F1462CB76}" presName="compNode" presStyleCnt="0"/>
      <dgm:spPr/>
    </dgm:pt>
    <dgm:pt modelId="{4B720867-52EB-EA4A-9B77-F1BF39659AAD}" type="pres">
      <dgm:prSet presAssocID="{97B0A137-D969-D64C-9588-486F1462CB76}" presName="pictRect" presStyleLbl="node1" presStyleIdx="8" presStyleCnt="9"/>
      <dgm:spPr>
        <a:blipFill>
          <a:blip xmlns:r="http://schemas.openxmlformats.org/officeDocument/2006/relationships" r:embed="rId10"/>
          <a:srcRect/>
          <a:stretch>
            <a:fillRect l="-9000" r="-9000"/>
          </a:stretch>
        </a:blipFill>
      </dgm:spPr>
    </dgm:pt>
    <dgm:pt modelId="{ABF99158-963A-0E4B-B070-9B9A95B2C73A}" type="pres">
      <dgm:prSet presAssocID="{97B0A137-D969-D64C-9588-486F1462CB76}" presName="textRect" presStyleLbl="revTx" presStyleIdx="8" presStyleCnt="9">
        <dgm:presLayoutVars>
          <dgm:bulletEnabled val="1"/>
        </dgm:presLayoutVars>
      </dgm:prSet>
      <dgm:spPr/>
    </dgm:pt>
  </dgm:ptLst>
  <dgm:cxnLst>
    <dgm:cxn modelId="{5DFAB90D-16D5-FF4A-A0BB-E15C2C01AB6A}" type="presOf" srcId="{50AC4075-9B9A-6648-AEEC-ED709D5DE3FA}" destId="{59E10C94-FABA-4D47-9A21-74046BBAC506}" srcOrd="0" destOrd="0" presId="urn:microsoft.com/office/officeart/2005/8/layout/pList1"/>
    <dgm:cxn modelId="{E6F5DE12-33B3-7849-874F-2DEF8F31ED99}" type="presOf" srcId="{F873F664-6F66-DA44-862E-59102DE1AE8E}" destId="{C9ABE7EE-F130-2747-9562-0404CD32A178}" srcOrd="0" destOrd="0" presId="urn:microsoft.com/office/officeart/2005/8/layout/pList1"/>
    <dgm:cxn modelId="{576B051E-205F-F84D-B0DE-E6E6617750C4}" type="presOf" srcId="{F0FEEEC9-1A7D-124A-8681-5B8E68C0EC33}" destId="{3D04F6AD-0618-4C43-A481-079C1B0F7374}" srcOrd="0" destOrd="0" presId="urn:microsoft.com/office/officeart/2005/8/layout/pList1"/>
    <dgm:cxn modelId="{E21A2329-BD12-B34C-981F-A25DE2D5856C}" type="presOf" srcId="{07AC7324-A4F8-1D4F-B74F-E801BC333295}" destId="{44D347FE-4DA5-C948-9B66-8AD31B6AC209}" srcOrd="0" destOrd="0" presId="urn:microsoft.com/office/officeart/2005/8/layout/pList1"/>
    <dgm:cxn modelId="{F2BDA12D-B634-7D43-A450-DB6A350FAC43}" type="presOf" srcId="{6A248991-2835-9C4D-82C2-767192F22212}" destId="{F0559AED-E13C-4E44-8563-D17FDC1C177B}" srcOrd="0" destOrd="0" presId="urn:microsoft.com/office/officeart/2005/8/layout/pList1"/>
    <dgm:cxn modelId="{20B8622E-8A49-FB4F-8FE6-5C709C301A06}" srcId="{02446162-3F93-C54C-A18B-FA5FED43AB97}" destId="{F0FEEEC9-1A7D-124A-8681-5B8E68C0EC33}" srcOrd="0" destOrd="0" parTransId="{C90082F4-5282-8842-BAC4-174EEDCE9D0A}" sibTransId="{6A248991-2835-9C4D-82C2-767192F22212}"/>
    <dgm:cxn modelId="{DE558C3E-D095-E748-9E49-4172A2E4F80B}" type="presOf" srcId="{FE7F113E-8D46-DC47-A0B6-814620886453}" destId="{D272B551-A7FD-9D48-9B21-8FB1F7710BDB}" srcOrd="0" destOrd="0" presId="urn:microsoft.com/office/officeart/2005/8/layout/pList1"/>
    <dgm:cxn modelId="{38E6DA49-1987-1F40-9A27-6C4E5CAF4ED4}" type="presOf" srcId="{ED3AFA29-40B0-1F40-B9DE-87C4445C5ACC}" destId="{2ACDA0BF-A65C-5744-B415-C4D5E992748D}" srcOrd="0" destOrd="0" presId="urn:microsoft.com/office/officeart/2005/8/layout/pList1"/>
    <dgm:cxn modelId="{4F2F684B-8CB6-4343-A18C-B4395A74D6FD}" type="presOf" srcId="{35493978-155F-864B-AFB6-B42E1E52E655}" destId="{77F905DC-406E-F442-9DD1-AF7C9CE3E800}" srcOrd="0" destOrd="0" presId="urn:microsoft.com/office/officeart/2005/8/layout/pList1"/>
    <dgm:cxn modelId="{83F3DE54-9B7F-554E-A2B8-405728803987}" type="presOf" srcId="{A3A891B5-CCC9-4440-A245-31AAAB61310E}" destId="{B13CCC82-78E1-4C4F-9E6D-BF5A98E20C79}" srcOrd="0" destOrd="0" presId="urn:microsoft.com/office/officeart/2005/8/layout/pList1"/>
    <dgm:cxn modelId="{AB55C15E-5AFB-ED46-8970-7E131B0038ED}" srcId="{02446162-3F93-C54C-A18B-FA5FED43AB97}" destId="{35493978-155F-864B-AFB6-B42E1E52E655}" srcOrd="1" destOrd="0" parTransId="{72E29EC1-2FE6-1146-BC04-037F4FBDE602}" sibTransId="{FE7F113E-8D46-DC47-A0B6-814620886453}"/>
    <dgm:cxn modelId="{7ABB745F-3ED8-4C41-A41E-0F3BBB66805C}" srcId="{02446162-3F93-C54C-A18B-FA5FED43AB97}" destId="{BD41DC21-60C4-EA49-B3E6-297DBB3D3179}" srcOrd="3" destOrd="0" parTransId="{652456A5-28CD-3144-9563-007D8CED1DAD}" sibTransId="{ED3AFA29-40B0-1F40-B9DE-87C4445C5ACC}"/>
    <dgm:cxn modelId="{0BDF5A86-3111-4C4C-ABDE-1A10B734DF4F}" type="presOf" srcId="{0FA9A7FA-67D0-3446-A589-9B32BA3D3FA6}" destId="{52936C61-60B7-5C40-89F9-9DC83DD690A7}" srcOrd="0" destOrd="0" presId="urn:microsoft.com/office/officeart/2005/8/layout/pList1"/>
    <dgm:cxn modelId="{81596E8A-F93A-0740-91C2-CD9E31466CD2}" srcId="{02446162-3F93-C54C-A18B-FA5FED43AB97}" destId="{97B0A137-D969-D64C-9588-486F1462CB76}" srcOrd="8" destOrd="0" parTransId="{91929BD2-B680-F34B-B712-4B646439151D}" sibTransId="{88D627F1-0258-B349-8952-50296E8DDB52}"/>
    <dgm:cxn modelId="{F0EAD198-6004-DC44-B1D2-5216EA4FA377}" type="presOf" srcId="{4666F0E8-B621-6542-95F4-2723A399F2FB}" destId="{5AA66BBC-0364-2F41-9DC7-A17A577D42A1}" srcOrd="0" destOrd="0" presId="urn:microsoft.com/office/officeart/2005/8/layout/pList1"/>
    <dgm:cxn modelId="{AB7C9E9B-31A4-3F43-86A2-9EC9AD3CD6F0}" type="presOf" srcId="{BD41DC21-60C4-EA49-B3E6-297DBB3D3179}" destId="{6E41F169-23D8-FC46-95F1-9756D4DEF518}" srcOrd="0" destOrd="0" presId="urn:microsoft.com/office/officeart/2005/8/layout/pList1"/>
    <dgm:cxn modelId="{6D7E689D-34C5-254D-9589-74814FD67295}" type="presOf" srcId="{02446162-3F93-C54C-A18B-FA5FED43AB97}" destId="{700864DF-9C72-4D49-9DB4-7A1EE19FF4DE}" srcOrd="0" destOrd="0" presId="urn:microsoft.com/office/officeart/2005/8/layout/pList1"/>
    <dgm:cxn modelId="{83B946A0-59B3-F146-80E6-FBD92D889795}" type="presOf" srcId="{45838481-004A-7D4B-A0A8-47F2549C14B7}" destId="{D66CF7A6-5C16-A849-92F3-16D56CB69512}" srcOrd="0" destOrd="0" presId="urn:microsoft.com/office/officeart/2005/8/layout/pList1"/>
    <dgm:cxn modelId="{120A84A4-F64C-1B47-A9E5-E85052FC24F4}" srcId="{02446162-3F93-C54C-A18B-FA5FED43AB97}" destId="{07AC7324-A4F8-1D4F-B74F-E801BC333295}" srcOrd="6" destOrd="0" parTransId="{8AC57FF0-EDD1-FB43-8087-DDF6CE3D5AEC}" sibTransId="{4666F0E8-B621-6542-95F4-2723A399F2FB}"/>
    <dgm:cxn modelId="{A97509A5-2F5C-CD48-B5D5-04D45E6B2BE7}" type="presOf" srcId="{C48C3875-EAA3-5D4A-B693-4AE95FFA5A36}" destId="{F1362270-5DE7-794A-86BF-A5EE2300CCBD}" srcOrd="0" destOrd="0" presId="urn:microsoft.com/office/officeart/2005/8/layout/pList1"/>
    <dgm:cxn modelId="{BD7451B6-3486-0E49-B39A-BE02071C2338}" type="presOf" srcId="{5367F6BC-A599-604B-BE7F-6E48E5DC4D81}" destId="{2A040698-4389-3547-A061-3492D1B0C4BB}" srcOrd="0" destOrd="0" presId="urn:microsoft.com/office/officeart/2005/8/layout/pList1"/>
    <dgm:cxn modelId="{298C94CA-4132-5A41-A431-CAE49CFFAC62}" type="presOf" srcId="{C050C340-87EF-614D-B1C9-8EB4120BE98D}" destId="{3C923D24-411D-8A47-BFF8-0CD2AC5DC048}" srcOrd="0" destOrd="0" presId="urn:microsoft.com/office/officeart/2005/8/layout/pList1"/>
    <dgm:cxn modelId="{F73BFDD5-1EB0-7B45-AD07-C50F0B5534E9}" srcId="{02446162-3F93-C54C-A18B-FA5FED43AB97}" destId="{45838481-004A-7D4B-A0A8-47F2549C14B7}" srcOrd="7" destOrd="0" parTransId="{5ACEED10-2D72-C843-8005-A814F61E9336}" sibTransId="{A3A891B5-CCC9-4440-A245-31AAAB61310E}"/>
    <dgm:cxn modelId="{F867EED7-A512-E14F-8FB2-053D381DC31D}" type="presOf" srcId="{97B0A137-D969-D64C-9588-486F1462CB76}" destId="{ABF99158-963A-0E4B-B070-9B9A95B2C73A}" srcOrd="0" destOrd="0" presId="urn:microsoft.com/office/officeart/2005/8/layout/pList1"/>
    <dgm:cxn modelId="{E6DB20E8-D44F-004C-92CD-72840D0E1E63}" srcId="{02446162-3F93-C54C-A18B-FA5FED43AB97}" destId="{C48C3875-EAA3-5D4A-B693-4AE95FFA5A36}" srcOrd="4" destOrd="0" parTransId="{C15C3482-FC7E-A547-BCAC-C9638D6BF855}" sibTransId="{5367F6BC-A599-604B-BE7F-6E48E5DC4D81}"/>
    <dgm:cxn modelId="{408E15F6-E999-704E-826D-A1D9A9935943}" srcId="{02446162-3F93-C54C-A18B-FA5FED43AB97}" destId="{50AC4075-9B9A-6648-AEEC-ED709D5DE3FA}" srcOrd="2" destOrd="0" parTransId="{82F61C01-5566-B348-98CB-802FD83C1CD4}" sibTransId="{0FA9A7FA-67D0-3446-A589-9B32BA3D3FA6}"/>
    <dgm:cxn modelId="{59279CF7-56D9-0449-9EDD-86D5EB55EAD6}" srcId="{02446162-3F93-C54C-A18B-FA5FED43AB97}" destId="{F873F664-6F66-DA44-862E-59102DE1AE8E}" srcOrd="5" destOrd="0" parTransId="{ADBF6F4F-6AA1-1D4B-B9D1-B8F0F5E868BE}" sibTransId="{C050C340-87EF-614D-B1C9-8EB4120BE98D}"/>
    <dgm:cxn modelId="{D6390FE6-AC36-AF44-AE80-7C3B3E6459E3}" type="presParOf" srcId="{700864DF-9C72-4D49-9DB4-7A1EE19FF4DE}" destId="{7748DC08-1216-F241-B4EA-56061969E82E}" srcOrd="0" destOrd="0" presId="urn:microsoft.com/office/officeart/2005/8/layout/pList1"/>
    <dgm:cxn modelId="{008531FE-E749-C842-A3CE-7171EA9EF55E}" type="presParOf" srcId="{7748DC08-1216-F241-B4EA-56061969E82E}" destId="{F70EC544-EDE7-EB48-9617-B4BC0942AD16}" srcOrd="0" destOrd="0" presId="urn:microsoft.com/office/officeart/2005/8/layout/pList1"/>
    <dgm:cxn modelId="{033D044C-D101-F342-AE6B-01D1E5B0D990}" type="presParOf" srcId="{7748DC08-1216-F241-B4EA-56061969E82E}" destId="{3D04F6AD-0618-4C43-A481-079C1B0F7374}" srcOrd="1" destOrd="0" presId="urn:microsoft.com/office/officeart/2005/8/layout/pList1"/>
    <dgm:cxn modelId="{B6B1C62F-90C2-CF4E-B8E8-9BF9395E0789}" type="presParOf" srcId="{700864DF-9C72-4D49-9DB4-7A1EE19FF4DE}" destId="{F0559AED-E13C-4E44-8563-D17FDC1C177B}" srcOrd="1" destOrd="0" presId="urn:microsoft.com/office/officeart/2005/8/layout/pList1"/>
    <dgm:cxn modelId="{33971479-0FE6-4E44-8F03-AF27060ECEE3}" type="presParOf" srcId="{700864DF-9C72-4D49-9DB4-7A1EE19FF4DE}" destId="{0FBD59EA-D4AC-1342-A0D8-19E3A8D4A423}" srcOrd="2" destOrd="0" presId="urn:microsoft.com/office/officeart/2005/8/layout/pList1"/>
    <dgm:cxn modelId="{774E3AE1-47D1-D24D-8BD3-F6C28B3540A8}" type="presParOf" srcId="{0FBD59EA-D4AC-1342-A0D8-19E3A8D4A423}" destId="{ECA539D2-C4EF-2C47-8482-E6CD2285892E}" srcOrd="0" destOrd="0" presId="urn:microsoft.com/office/officeart/2005/8/layout/pList1"/>
    <dgm:cxn modelId="{C22D03C1-1E42-A64A-9FEA-B366C27528FB}" type="presParOf" srcId="{0FBD59EA-D4AC-1342-A0D8-19E3A8D4A423}" destId="{77F905DC-406E-F442-9DD1-AF7C9CE3E800}" srcOrd="1" destOrd="0" presId="urn:microsoft.com/office/officeart/2005/8/layout/pList1"/>
    <dgm:cxn modelId="{E151D68F-7B64-CE4B-9FF2-98C3A2587073}" type="presParOf" srcId="{700864DF-9C72-4D49-9DB4-7A1EE19FF4DE}" destId="{D272B551-A7FD-9D48-9B21-8FB1F7710BDB}" srcOrd="3" destOrd="0" presId="urn:microsoft.com/office/officeart/2005/8/layout/pList1"/>
    <dgm:cxn modelId="{7D9E575E-5135-FD46-8EDC-247F93CEFDAB}" type="presParOf" srcId="{700864DF-9C72-4D49-9DB4-7A1EE19FF4DE}" destId="{EFC8AE88-0D60-1B4D-B66D-35C9B0921CA0}" srcOrd="4" destOrd="0" presId="urn:microsoft.com/office/officeart/2005/8/layout/pList1"/>
    <dgm:cxn modelId="{AA2B256A-0C99-4F4E-A107-A7A5774C7433}" type="presParOf" srcId="{EFC8AE88-0D60-1B4D-B66D-35C9B0921CA0}" destId="{449F5727-6712-304E-94F8-4A7FA015A39B}" srcOrd="0" destOrd="0" presId="urn:microsoft.com/office/officeart/2005/8/layout/pList1"/>
    <dgm:cxn modelId="{204250BF-988B-3843-9F4C-C58C1939FF55}" type="presParOf" srcId="{EFC8AE88-0D60-1B4D-B66D-35C9B0921CA0}" destId="{59E10C94-FABA-4D47-9A21-74046BBAC506}" srcOrd="1" destOrd="0" presId="urn:microsoft.com/office/officeart/2005/8/layout/pList1"/>
    <dgm:cxn modelId="{5A84E48A-64F2-874A-802B-6259624CA3E0}" type="presParOf" srcId="{700864DF-9C72-4D49-9DB4-7A1EE19FF4DE}" destId="{52936C61-60B7-5C40-89F9-9DC83DD690A7}" srcOrd="5" destOrd="0" presId="urn:microsoft.com/office/officeart/2005/8/layout/pList1"/>
    <dgm:cxn modelId="{65133DBC-889C-1C4C-BE96-26D5633C3ACD}" type="presParOf" srcId="{700864DF-9C72-4D49-9DB4-7A1EE19FF4DE}" destId="{D9A3D476-13A5-774E-9357-10133C4601C4}" srcOrd="6" destOrd="0" presId="urn:microsoft.com/office/officeart/2005/8/layout/pList1"/>
    <dgm:cxn modelId="{A563F094-9544-FB4D-A322-0048A5A8AD5B}" type="presParOf" srcId="{D9A3D476-13A5-774E-9357-10133C4601C4}" destId="{C84AB7FC-F50A-5248-9DC2-7D699ADB0C25}" srcOrd="0" destOrd="0" presId="urn:microsoft.com/office/officeart/2005/8/layout/pList1"/>
    <dgm:cxn modelId="{B9938377-D75A-6C43-801A-FF8FF2CE6380}" type="presParOf" srcId="{D9A3D476-13A5-774E-9357-10133C4601C4}" destId="{6E41F169-23D8-FC46-95F1-9756D4DEF518}" srcOrd="1" destOrd="0" presId="urn:microsoft.com/office/officeart/2005/8/layout/pList1"/>
    <dgm:cxn modelId="{A6E7C324-D551-AD4F-9243-43AD0AB963B8}" type="presParOf" srcId="{700864DF-9C72-4D49-9DB4-7A1EE19FF4DE}" destId="{2ACDA0BF-A65C-5744-B415-C4D5E992748D}" srcOrd="7" destOrd="0" presId="urn:microsoft.com/office/officeart/2005/8/layout/pList1"/>
    <dgm:cxn modelId="{13E4816A-E472-3049-BDCD-4F3FA707F8A8}" type="presParOf" srcId="{700864DF-9C72-4D49-9DB4-7A1EE19FF4DE}" destId="{4C66A850-CAAB-6444-9CA2-D128A1B0F8E5}" srcOrd="8" destOrd="0" presId="urn:microsoft.com/office/officeart/2005/8/layout/pList1"/>
    <dgm:cxn modelId="{9311FED5-1A7C-0F4D-A68E-448D159C3896}" type="presParOf" srcId="{4C66A850-CAAB-6444-9CA2-D128A1B0F8E5}" destId="{ECF46717-121B-D840-B775-DF2E38791C71}" srcOrd="0" destOrd="0" presId="urn:microsoft.com/office/officeart/2005/8/layout/pList1"/>
    <dgm:cxn modelId="{B4234BB9-AF4C-A348-B81B-9AD30C841B68}" type="presParOf" srcId="{4C66A850-CAAB-6444-9CA2-D128A1B0F8E5}" destId="{F1362270-5DE7-794A-86BF-A5EE2300CCBD}" srcOrd="1" destOrd="0" presId="urn:microsoft.com/office/officeart/2005/8/layout/pList1"/>
    <dgm:cxn modelId="{583F3993-8E9A-2E4E-AFC0-B891FE754108}" type="presParOf" srcId="{700864DF-9C72-4D49-9DB4-7A1EE19FF4DE}" destId="{2A040698-4389-3547-A061-3492D1B0C4BB}" srcOrd="9" destOrd="0" presId="urn:microsoft.com/office/officeart/2005/8/layout/pList1"/>
    <dgm:cxn modelId="{D51CB8FB-E7BA-2E4C-90BD-FF0527C72617}" type="presParOf" srcId="{700864DF-9C72-4D49-9DB4-7A1EE19FF4DE}" destId="{46FCBEA2-0354-614E-8037-5472B11266C7}" srcOrd="10" destOrd="0" presId="urn:microsoft.com/office/officeart/2005/8/layout/pList1"/>
    <dgm:cxn modelId="{9F076710-C593-6C48-BD4D-5B8542AB0A30}" type="presParOf" srcId="{46FCBEA2-0354-614E-8037-5472B11266C7}" destId="{62748357-6FBB-CA4A-9AB0-3567A89EDA54}" srcOrd="0" destOrd="0" presId="urn:microsoft.com/office/officeart/2005/8/layout/pList1"/>
    <dgm:cxn modelId="{D18A7AB9-CD03-8748-A95D-6DF8C8BD0DB3}" type="presParOf" srcId="{46FCBEA2-0354-614E-8037-5472B11266C7}" destId="{C9ABE7EE-F130-2747-9562-0404CD32A178}" srcOrd="1" destOrd="0" presId="urn:microsoft.com/office/officeart/2005/8/layout/pList1"/>
    <dgm:cxn modelId="{AEA3366D-BB59-B340-BB84-951DBAB2E856}" type="presParOf" srcId="{700864DF-9C72-4D49-9DB4-7A1EE19FF4DE}" destId="{3C923D24-411D-8A47-BFF8-0CD2AC5DC048}" srcOrd="11" destOrd="0" presId="urn:microsoft.com/office/officeart/2005/8/layout/pList1"/>
    <dgm:cxn modelId="{1A05D032-C6CE-424F-AC9A-0F2939E76EF3}" type="presParOf" srcId="{700864DF-9C72-4D49-9DB4-7A1EE19FF4DE}" destId="{A273E914-3E64-2E4B-B1D9-2E832647CAB7}" srcOrd="12" destOrd="0" presId="urn:microsoft.com/office/officeart/2005/8/layout/pList1"/>
    <dgm:cxn modelId="{6DA90933-05E1-CB4F-80C4-C29FBB307869}" type="presParOf" srcId="{A273E914-3E64-2E4B-B1D9-2E832647CAB7}" destId="{CA42605F-A255-9847-926D-8F7A6A98081A}" srcOrd="0" destOrd="0" presId="urn:microsoft.com/office/officeart/2005/8/layout/pList1"/>
    <dgm:cxn modelId="{6EA990E8-A4F0-4F4D-8AC9-1B0F8291863D}" type="presParOf" srcId="{A273E914-3E64-2E4B-B1D9-2E832647CAB7}" destId="{44D347FE-4DA5-C948-9B66-8AD31B6AC209}" srcOrd="1" destOrd="0" presId="urn:microsoft.com/office/officeart/2005/8/layout/pList1"/>
    <dgm:cxn modelId="{473B920F-65B1-DD49-91D8-967B38997736}" type="presParOf" srcId="{700864DF-9C72-4D49-9DB4-7A1EE19FF4DE}" destId="{5AA66BBC-0364-2F41-9DC7-A17A577D42A1}" srcOrd="13" destOrd="0" presId="urn:microsoft.com/office/officeart/2005/8/layout/pList1"/>
    <dgm:cxn modelId="{A6F93296-F1BE-A441-8477-CBF8FAEEFFE6}" type="presParOf" srcId="{700864DF-9C72-4D49-9DB4-7A1EE19FF4DE}" destId="{A25212B1-2106-ED40-9B6D-7568FC6D9D00}" srcOrd="14" destOrd="0" presId="urn:microsoft.com/office/officeart/2005/8/layout/pList1"/>
    <dgm:cxn modelId="{C9B083AA-2B92-9144-B8BF-449ADCA0FA5C}" type="presParOf" srcId="{A25212B1-2106-ED40-9B6D-7568FC6D9D00}" destId="{2F1A4540-C32E-0E47-9FE7-91C68FE0EE27}" srcOrd="0" destOrd="0" presId="urn:microsoft.com/office/officeart/2005/8/layout/pList1"/>
    <dgm:cxn modelId="{10D624E8-E6BD-D04B-AAF8-5BAD8781691D}" type="presParOf" srcId="{A25212B1-2106-ED40-9B6D-7568FC6D9D00}" destId="{D66CF7A6-5C16-A849-92F3-16D56CB69512}" srcOrd="1" destOrd="0" presId="urn:microsoft.com/office/officeart/2005/8/layout/pList1"/>
    <dgm:cxn modelId="{366861CD-22F3-9441-B986-8EAE25B7769F}" type="presParOf" srcId="{700864DF-9C72-4D49-9DB4-7A1EE19FF4DE}" destId="{B13CCC82-78E1-4C4F-9E6D-BF5A98E20C79}" srcOrd="15" destOrd="0" presId="urn:microsoft.com/office/officeart/2005/8/layout/pList1"/>
    <dgm:cxn modelId="{BC2B36C5-1BD1-3744-B463-8CCC06623DE4}" type="presParOf" srcId="{700864DF-9C72-4D49-9DB4-7A1EE19FF4DE}" destId="{AA390C98-9C44-FB4C-AFC9-30E802598E36}" srcOrd="16" destOrd="0" presId="urn:microsoft.com/office/officeart/2005/8/layout/pList1"/>
    <dgm:cxn modelId="{5E703BB2-0CD3-4245-B835-65A8197F102D}" type="presParOf" srcId="{AA390C98-9C44-FB4C-AFC9-30E802598E36}" destId="{4B720867-52EB-EA4A-9B77-F1BF39659AAD}" srcOrd="0" destOrd="0" presId="urn:microsoft.com/office/officeart/2005/8/layout/pList1"/>
    <dgm:cxn modelId="{3CB6FD67-094A-834D-A7D4-F1903174DA16}" type="presParOf" srcId="{AA390C98-9C44-FB4C-AFC9-30E802598E36}" destId="{ABF99158-963A-0E4B-B070-9B9A95B2C73A}"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2FB365-FC15-D44D-85C3-5953298FFDB3}" type="doc">
      <dgm:prSet loTypeId="urn:microsoft.com/office/officeart/2008/layout/PictureGrid" loCatId="" qsTypeId="urn:microsoft.com/office/officeart/2005/8/quickstyle/simple1" qsCatId="simple" csTypeId="urn:microsoft.com/office/officeart/2005/8/colors/accent1_2" csCatId="accent1" phldr="1"/>
      <dgm:spPr/>
      <dgm:t>
        <a:bodyPr/>
        <a:lstStyle/>
        <a:p>
          <a:endParaRPr lang="en-GB"/>
        </a:p>
      </dgm:t>
    </dgm:pt>
    <dgm:pt modelId="{337EF6CC-C38E-4741-AA54-0A5F5C1F6339}">
      <dgm:prSet phldrT="[Text]" custT="1"/>
      <dgm:spPr/>
      <dgm:t>
        <a:bodyPr/>
        <a:lstStyle/>
        <a:p>
          <a:r>
            <a:rPr lang="en-GB" sz="900" b="1" dirty="0">
              <a:solidFill>
                <a:schemeClr val="bg1"/>
              </a:solidFill>
            </a:rPr>
            <a:t>Green roofs/walls</a:t>
          </a:r>
        </a:p>
      </dgm:t>
    </dgm:pt>
    <dgm:pt modelId="{A3D64E28-E28C-214B-8D73-CE8986FC888C}" type="parTrans" cxnId="{967D6E1B-848D-4549-8C61-6389AD042E08}">
      <dgm:prSet/>
      <dgm:spPr/>
      <dgm:t>
        <a:bodyPr/>
        <a:lstStyle/>
        <a:p>
          <a:endParaRPr lang="en-GB" sz="2400" b="1"/>
        </a:p>
      </dgm:t>
    </dgm:pt>
    <dgm:pt modelId="{8E100254-558E-2F4A-815C-9640D3FF74A9}" type="sibTrans" cxnId="{967D6E1B-848D-4549-8C61-6389AD042E08}">
      <dgm:prSet/>
      <dgm:spPr/>
      <dgm:t>
        <a:bodyPr/>
        <a:lstStyle/>
        <a:p>
          <a:endParaRPr lang="en-GB" sz="2400" b="1"/>
        </a:p>
      </dgm:t>
    </dgm:pt>
    <dgm:pt modelId="{D6B2E6DD-D6AD-5F41-AD35-FA3B4A998FE4}">
      <dgm:prSet phldrT="[Text]" custT="1"/>
      <dgm:spPr/>
      <dgm:t>
        <a:bodyPr/>
        <a:lstStyle/>
        <a:p>
          <a:pPr>
            <a:spcAft>
              <a:spcPts val="0"/>
            </a:spcAft>
          </a:pPr>
          <a:r>
            <a:rPr lang="en-GB" sz="900" b="1" dirty="0">
              <a:solidFill>
                <a:schemeClr val="bg1"/>
              </a:solidFill>
            </a:rPr>
            <a:t>Screens and shading</a:t>
          </a:r>
        </a:p>
        <a:p>
          <a:pPr>
            <a:spcAft>
              <a:spcPts val="0"/>
            </a:spcAft>
          </a:pPr>
          <a:r>
            <a:rPr lang="en-GB" sz="900" b="1" dirty="0">
              <a:solidFill>
                <a:schemeClr val="bg1"/>
              </a:solidFill>
            </a:rPr>
            <a:t>(NBS/engineered)</a:t>
          </a:r>
        </a:p>
      </dgm:t>
    </dgm:pt>
    <dgm:pt modelId="{513DA06C-AB21-AC48-A4E1-496AF5B5DEF9}" type="parTrans" cxnId="{E96BF748-E98E-2E40-B1A9-A74A5366EFD1}">
      <dgm:prSet/>
      <dgm:spPr/>
      <dgm:t>
        <a:bodyPr/>
        <a:lstStyle/>
        <a:p>
          <a:endParaRPr lang="en-GB" sz="2400" b="1"/>
        </a:p>
      </dgm:t>
    </dgm:pt>
    <dgm:pt modelId="{2024C8F3-0811-5B43-84A7-0A1718540101}" type="sibTrans" cxnId="{E96BF748-E98E-2E40-B1A9-A74A5366EFD1}">
      <dgm:prSet/>
      <dgm:spPr/>
      <dgm:t>
        <a:bodyPr/>
        <a:lstStyle/>
        <a:p>
          <a:endParaRPr lang="en-GB" sz="2400" b="1"/>
        </a:p>
      </dgm:t>
    </dgm:pt>
    <dgm:pt modelId="{2FD0F748-7352-4044-A187-BDE5015B2364}">
      <dgm:prSet phldrT="[Text]" custT="1"/>
      <dgm:spPr/>
      <dgm:t>
        <a:bodyPr/>
        <a:lstStyle/>
        <a:p>
          <a:r>
            <a:rPr lang="en-GB" sz="900" b="1" dirty="0"/>
            <a:t>Other Nature Based Solutions (NBS)</a:t>
          </a:r>
        </a:p>
      </dgm:t>
    </dgm:pt>
    <dgm:pt modelId="{4A430EB0-C821-404E-B24E-6B6DDDF2E2B8}" type="parTrans" cxnId="{6D170411-EE61-FF4A-BF13-1546B90A79B2}">
      <dgm:prSet/>
      <dgm:spPr/>
      <dgm:t>
        <a:bodyPr/>
        <a:lstStyle/>
        <a:p>
          <a:endParaRPr lang="en-GB" sz="2400" b="1"/>
        </a:p>
      </dgm:t>
    </dgm:pt>
    <dgm:pt modelId="{FA6C76A5-A65E-6949-ADEE-F64E7CFC7F9C}" type="sibTrans" cxnId="{6D170411-EE61-FF4A-BF13-1546B90A79B2}">
      <dgm:prSet/>
      <dgm:spPr/>
      <dgm:t>
        <a:bodyPr/>
        <a:lstStyle/>
        <a:p>
          <a:endParaRPr lang="en-GB" sz="2400" b="1"/>
        </a:p>
      </dgm:t>
    </dgm:pt>
    <dgm:pt modelId="{1543FDE9-D10C-9B46-AA7B-4D246081C421}">
      <dgm:prSet phldrT="[Text]" custT="1"/>
      <dgm:spPr/>
      <dgm:t>
        <a:bodyPr/>
        <a:lstStyle/>
        <a:p>
          <a:pPr>
            <a:spcAft>
              <a:spcPts val="0"/>
            </a:spcAft>
          </a:pPr>
          <a:r>
            <a:rPr lang="en-GB" sz="900" b="1" dirty="0"/>
            <a:t>Improved ventilation </a:t>
          </a:r>
        </a:p>
        <a:p>
          <a:pPr>
            <a:spcAft>
              <a:spcPts val="0"/>
            </a:spcAft>
          </a:pPr>
          <a:r>
            <a:rPr lang="en-GB" sz="900" b="1" dirty="0"/>
            <a:t>(passive/active systems)</a:t>
          </a:r>
        </a:p>
      </dgm:t>
    </dgm:pt>
    <dgm:pt modelId="{3F277AFE-3965-8141-8B5C-07F8A350A16F}" type="parTrans" cxnId="{8E20C962-D033-7949-927C-850008CD2599}">
      <dgm:prSet/>
      <dgm:spPr/>
      <dgm:t>
        <a:bodyPr/>
        <a:lstStyle/>
        <a:p>
          <a:endParaRPr lang="en-GB" sz="2400" b="1"/>
        </a:p>
      </dgm:t>
    </dgm:pt>
    <dgm:pt modelId="{76EC0F22-003E-124C-99DD-B61E7BF9E273}" type="sibTrans" cxnId="{8E20C962-D033-7949-927C-850008CD2599}">
      <dgm:prSet/>
      <dgm:spPr/>
      <dgm:t>
        <a:bodyPr/>
        <a:lstStyle/>
        <a:p>
          <a:endParaRPr lang="en-GB" sz="2400" b="1"/>
        </a:p>
      </dgm:t>
    </dgm:pt>
    <dgm:pt modelId="{514E8C80-CD31-034B-92AA-11FA5AF57F4D}">
      <dgm:prSet custT="1"/>
      <dgm:spPr/>
      <dgm:t>
        <a:bodyPr/>
        <a:lstStyle/>
        <a:p>
          <a:r>
            <a:rPr lang="en-GB" sz="900" b="1" dirty="0"/>
            <a:t>Improved drainage (NBS/engineered)</a:t>
          </a:r>
        </a:p>
      </dgm:t>
    </dgm:pt>
    <dgm:pt modelId="{45185487-912E-E143-83BD-59AC81BEF1F8}" type="parTrans" cxnId="{345FE485-44A1-064D-98AF-45F8BB8C7C71}">
      <dgm:prSet/>
      <dgm:spPr/>
      <dgm:t>
        <a:bodyPr/>
        <a:lstStyle/>
        <a:p>
          <a:endParaRPr lang="en-GB" sz="2400" b="1"/>
        </a:p>
      </dgm:t>
    </dgm:pt>
    <dgm:pt modelId="{CD4FDD68-7F3C-9D45-B526-3C473B06C6B2}" type="sibTrans" cxnId="{345FE485-44A1-064D-98AF-45F8BB8C7C71}">
      <dgm:prSet/>
      <dgm:spPr/>
      <dgm:t>
        <a:bodyPr/>
        <a:lstStyle/>
        <a:p>
          <a:endParaRPr lang="en-GB" sz="2400" b="1"/>
        </a:p>
      </dgm:t>
    </dgm:pt>
    <dgm:pt modelId="{9B2B6078-69B8-CD4C-A6F6-5EBA8612C599}">
      <dgm:prSet custT="1"/>
      <dgm:spPr/>
      <dgm:t>
        <a:bodyPr/>
        <a:lstStyle/>
        <a:p>
          <a:r>
            <a:rPr lang="en-GB" sz="900" b="1" dirty="0"/>
            <a:t>Improved water collection/use</a:t>
          </a:r>
        </a:p>
      </dgm:t>
    </dgm:pt>
    <dgm:pt modelId="{D6DFEA93-28DB-2044-BEB3-C110AB386E74}" type="parTrans" cxnId="{437EC6AB-2920-4E43-BCA4-210D91BAE7F8}">
      <dgm:prSet/>
      <dgm:spPr/>
      <dgm:t>
        <a:bodyPr/>
        <a:lstStyle/>
        <a:p>
          <a:endParaRPr lang="en-GB" sz="2400" b="1"/>
        </a:p>
      </dgm:t>
    </dgm:pt>
    <dgm:pt modelId="{798927FF-A4D6-5B4A-8902-C41E8818D9BF}" type="sibTrans" cxnId="{437EC6AB-2920-4E43-BCA4-210D91BAE7F8}">
      <dgm:prSet/>
      <dgm:spPr/>
      <dgm:t>
        <a:bodyPr/>
        <a:lstStyle/>
        <a:p>
          <a:endParaRPr lang="en-GB" sz="2400" b="1"/>
        </a:p>
      </dgm:t>
    </dgm:pt>
    <dgm:pt modelId="{2C2ABAFB-D437-E642-A23C-F9DB2C5CC4F8}" type="pres">
      <dgm:prSet presAssocID="{182FB365-FC15-D44D-85C3-5953298FFDB3}" presName="Name0" presStyleCnt="0">
        <dgm:presLayoutVars>
          <dgm:dir/>
        </dgm:presLayoutVars>
      </dgm:prSet>
      <dgm:spPr/>
    </dgm:pt>
    <dgm:pt modelId="{4B6685DC-857B-9745-9292-3E268AD70B88}" type="pres">
      <dgm:prSet presAssocID="{337EF6CC-C38E-4741-AA54-0A5F5C1F6339}" presName="composite" presStyleCnt="0"/>
      <dgm:spPr/>
    </dgm:pt>
    <dgm:pt modelId="{723877C6-F1D8-6748-864A-57549D436476}" type="pres">
      <dgm:prSet presAssocID="{337EF6CC-C38E-4741-AA54-0A5F5C1F6339}" presName="rect2" presStyleLbl="revTx" presStyleIdx="0" presStyleCnt="6">
        <dgm:presLayoutVars>
          <dgm:bulletEnabled val="1"/>
        </dgm:presLayoutVars>
      </dgm:prSet>
      <dgm:spPr/>
    </dgm:pt>
    <dgm:pt modelId="{34719E68-4029-794F-9317-290C217896D3}" type="pres">
      <dgm:prSet presAssocID="{337EF6CC-C38E-4741-AA54-0A5F5C1F6339}" presName="rect1" presStyleLbl="alignImgPlace1" presStyleIdx="0" presStyleCnt="6"/>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40DBF412-F7BB-EC49-B8A0-074F35897F32}" type="pres">
      <dgm:prSet presAssocID="{8E100254-558E-2F4A-815C-9640D3FF74A9}" presName="sibTrans" presStyleCnt="0"/>
      <dgm:spPr/>
    </dgm:pt>
    <dgm:pt modelId="{11DB471B-4032-C443-9F94-141648985547}" type="pres">
      <dgm:prSet presAssocID="{514E8C80-CD31-034B-92AA-11FA5AF57F4D}" presName="composite" presStyleCnt="0"/>
      <dgm:spPr/>
    </dgm:pt>
    <dgm:pt modelId="{59364B61-7227-784A-9454-9D1A7AC18794}" type="pres">
      <dgm:prSet presAssocID="{514E8C80-CD31-034B-92AA-11FA5AF57F4D}" presName="rect2" presStyleLbl="revTx" presStyleIdx="1" presStyleCnt="6">
        <dgm:presLayoutVars>
          <dgm:bulletEnabled val="1"/>
        </dgm:presLayoutVars>
      </dgm:prSet>
      <dgm:spPr/>
    </dgm:pt>
    <dgm:pt modelId="{480D81C0-73FC-6F49-BBCE-76E89E1D3303}" type="pres">
      <dgm:prSet presAssocID="{514E8C80-CD31-034B-92AA-11FA5AF57F4D}" presName="rect1" presStyleLbl="alignImgPlace1" presStyleIdx="1" presStyleCnt="6"/>
      <dgm:spPr>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EB38B6A2-771F-834D-BAFC-F4D66225FD98}" type="pres">
      <dgm:prSet presAssocID="{CD4FDD68-7F3C-9D45-B526-3C473B06C6B2}" presName="sibTrans" presStyleCnt="0"/>
      <dgm:spPr/>
    </dgm:pt>
    <dgm:pt modelId="{1F395927-490F-F741-AC0A-ADBEFE37B7E9}" type="pres">
      <dgm:prSet presAssocID="{2FD0F748-7352-4044-A187-BDE5015B2364}" presName="composite" presStyleCnt="0"/>
      <dgm:spPr/>
    </dgm:pt>
    <dgm:pt modelId="{126EF19D-9FDB-2B47-9899-DFDEE3080A28}" type="pres">
      <dgm:prSet presAssocID="{2FD0F748-7352-4044-A187-BDE5015B2364}" presName="rect2" presStyleLbl="revTx" presStyleIdx="2" presStyleCnt="6">
        <dgm:presLayoutVars>
          <dgm:bulletEnabled val="1"/>
        </dgm:presLayoutVars>
      </dgm:prSet>
      <dgm:spPr/>
    </dgm:pt>
    <dgm:pt modelId="{76D4570A-FA0B-0742-87FE-3E9DCC137296}" type="pres">
      <dgm:prSet presAssocID="{2FD0F748-7352-4044-A187-BDE5015B2364}" presName="rect1" presStyleLbl="alignImgPlace1" presStyleIdx="2" presStyleCnt="6"/>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85AF86E1-28B1-634D-AB47-7D2C6A5A8B1A}" type="pres">
      <dgm:prSet presAssocID="{FA6C76A5-A65E-6949-ADEE-F64E7CFC7F9C}" presName="sibTrans" presStyleCnt="0"/>
      <dgm:spPr/>
    </dgm:pt>
    <dgm:pt modelId="{BC63A2CD-4531-D94E-A147-2C61FFB4632D}" type="pres">
      <dgm:prSet presAssocID="{D6B2E6DD-D6AD-5F41-AD35-FA3B4A998FE4}" presName="composite" presStyleCnt="0"/>
      <dgm:spPr/>
    </dgm:pt>
    <dgm:pt modelId="{665E0669-CC03-FC4F-AD60-5C40F6FE54FB}" type="pres">
      <dgm:prSet presAssocID="{D6B2E6DD-D6AD-5F41-AD35-FA3B4A998FE4}" presName="rect2" presStyleLbl="revTx" presStyleIdx="3" presStyleCnt="6">
        <dgm:presLayoutVars>
          <dgm:bulletEnabled val="1"/>
        </dgm:presLayoutVars>
      </dgm:prSet>
      <dgm:spPr/>
    </dgm:pt>
    <dgm:pt modelId="{1FF0443C-78F2-CE49-A122-BBDD32A00052}" type="pres">
      <dgm:prSet presAssocID="{D6B2E6DD-D6AD-5F41-AD35-FA3B4A998FE4}" presName="rect1" presStyleLbl="alignImgPlace1" presStyleIdx="3" presStyleCnt="6"/>
      <dgm:spPr>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 modelId="{E56463D1-72D9-5C47-80FA-98FDF2E6193B}" type="pres">
      <dgm:prSet presAssocID="{2024C8F3-0811-5B43-84A7-0A1718540101}" presName="sibTrans" presStyleCnt="0"/>
      <dgm:spPr/>
    </dgm:pt>
    <dgm:pt modelId="{AA7C4879-19C9-974D-8225-A4C34193B51B}" type="pres">
      <dgm:prSet presAssocID="{1543FDE9-D10C-9B46-AA7B-4D246081C421}" presName="composite" presStyleCnt="0"/>
      <dgm:spPr/>
    </dgm:pt>
    <dgm:pt modelId="{FFEC1091-FFA7-2242-BAA8-09FEF294E64D}" type="pres">
      <dgm:prSet presAssocID="{1543FDE9-D10C-9B46-AA7B-4D246081C421}" presName="rect2" presStyleLbl="revTx" presStyleIdx="4" presStyleCnt="6">
        <dgm:presLayoutVars>
          <dgm:bulletEnabled val="1"/>
        </dgm:presLayoutVars>
      </dgm:prSet>
      <dgm:spPr/>
    </dgm:pt>
    <dgm:pt modelId="{22994938-A6D7-4B44-A1CF-07D059C8E259}" type="pres">
      <dgm:prSet presAssocID="{1543FDE9-D10C-9B46-AA7B-4D246081C421}" presName="rect1" presStyleLbl="alignImgPlace1" presStyleIdx="4" presStyleCnt="6"/>
      <dgm:spPr>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dgm:spPr>
    </dgm:pt>
    <dgm:pt modelId="{6131B492-5BA6-9940-A39C-B590B4EA216C}" type="pres">
      <dgm:prSet presAssocID="{76EC0F22-003E-124C-99DD-B61E7BF9E273}" presName="sibTrans" presStyleCnt="0"/>
      <dgm:spPr/>
    </dgm:pt>
    <dgm:pt modelId="{B57E2C7E-E5F9-A340-896A-60D97B74D698}" type="pres">
      <dgm:prSet presAssocID="{9B2B6078-69B8-CD4C-A6F6-5EBA8612C599}" presName="composite" presStyleCnt="0"/>
      <dgm:spPr/>
    </dgm:pt>
    <dgm:pt modelId="{6CCAB0C8-BA77-A740-A716-C64A53FA31AF}" type="pres">
      <dgm:prSet presAssocID="{9B2B6078-69B8-CD4C-A6F6-5EBA8612C599}" presName="rect2" presStyleLbl="revTx" presStyleIdx="5" presStyleCnt="6">
        <dgm:presLayoutVars>
          <dgm:bulletEnabled val="1"/>
        </dgm:presLayoutVars>
      </dgm:prSet>
      <dgm:spPr/>
    </dgm:pt>
    <dgm:pt modelId="{64D7324A-F647-5343-AF66-5510722477CC}" type="pres">
      <dgm:prSet presAssocID="{9B2B6078-69B8-CD4C-A6F6-5EBA8612C599}" presName="rect1" presStyleLbl="alignImgPlace1" presStyleIdx="5" presStyleCnt="6"/>
      <dgm:spPr>
        <a:blipFill>
          <a:blip xmlns:r="http://schemas.openxmlformats.org/officeDocument/2006/relationships" r:embed="rId6"/>
          <a:srcRect/>
          <a:stretch>
            <a:fillRect/>
          </a:stretch>
        </a:blipFill>
      </dgm:spPr>
    </dgm:pt>
  </dgm:ptLst>
  <dgm:cxnLst>
    <dgm:cxn modelId="{6D170411-EE61-FF4A-BF13-1546B90A79B2}" srcId="{182FB365-FC15-D44D-85C3-5953298FFDB3}" destId="{2FD0F748-7352-4044-A187-BDE5015B2364}" srcOrd="2" destOrd="0" parTransId="{4A430EB0-C821-404E-B24E-6B6DDDF2E2B8}" sibTransId="{FA6C76A5-A65E-6949-ADEE-F64E7CFC7F9C}"/>
    <dgm:cxn modelId="{AF44B217-9830-404E-9E5D-79B569878929}" type="presOf" srcId="{514E8C80-CD31-034B-92AA-11FA5AF57F4D}" destId="{59364B61-7227-784A-9454-9D1A7AC18794}" srcOrd="0" destOrd="0" presId="urn:microsoft.com/office/officeart/2008/layout/PictureGrid"/>
    <dgm:cxn modelId="{967D6E1B-848D-4549-8C61-6389AD042E08}" srcId="{182FB365-FC15-D44D-85C3-5953298FFDB3}" destId="{337EF6CC-C38E-4741-AA54-0A5F5C1F6339}" srcOrd="0" destOrd="0" parTransId="{A3D64E28-E28C-214B-8D73-CE8986FC888C}" sibTransId="{8E100254-558E-2F4A-815C-9640D3FF74A9}"/>
    <dgm:cxn modelId="{3A50BD2A-2D0A-5947-A18F-66DC4B321E4F}" type="presOf" srcId="{9B2B6078-69B8-CD4C-A6F6-5EBA8612C599}" destId="{6CCAB0C8-BA77-A740-A716-C64A53FA31AF}" srcOrd="0" destOrd="0" presId="urn:microsoft.com/office/officeart/2008/layout/PictureGrid"/>
    <dgm:cxn modelId="{E96BF748-E98E-2E40-B1A9-A74A5366EFD1}" srcId="{182FB365-FC15-D44D-85C3-5953298FFDB3}" destId="{D6B2E6DD-D6AD-5F41-AD35-FA3B4A998FE4}" srcOrd="3" destOrd="0" parTransId="{513DA06C-AB21-AC48-A4E1-496AF5B5DEF9}" sibTransId="{2024C8F3-0811-5B43-84A7-0A1718540101}"/>
    <dgm:cxn modelId="{ABCAF655-C568-954C-8657-80558369874D}" type="presOf" srcId="{2FD0F748-7352-4044-A187-BDE5015B2364}" destId="{126EF19D-9FDB-2B47-9899-DFDEE3080A28}" srcOrd="0" destOrd="0" presId="urn:microsoft.com/office/officeart/2008/layout/PictureGrid"/>
    <dgm:cxn modelId="{8E20C962-D033-7949-927C-850008CD2599}" srcId="{182FB365-FC15-D44D-85C3-5953298FFDB3}" destId="{1543FDE9-D10C-9B46-AA7B-4D246081C421}" srcOrd="4" destOrd="0" parTransId="{3F277AFE-3965-8141-8B5C-07F8A350A16F}" sibTransId="{76EC0F22-003E-124C-99DD-B61E7BF9E273}"/>
    <dgm:cxn modelId="{345FE485-44A1-064D-98AF-45F8BB8C7C71}" srcId="{182FB365-FC15-D44D-85C3-5953298FFDB3}" destId="{514E8C80-CD31-034B-92AA-11FA5AF57F4D}" srcOrd="1" destOrd="0" parTransId="{45185487-912E-E143-83BD-59AC81BEF1F8}" sibTransId="{CD4FDD68-7F3C-9D45-B526-3C473B06C6B2}"/>
    <dgm:cxn modelId="{252D6FA0-96DC-944D-8D69-783D09144858}" type="presOf" srcId="{1543FDE9-D10C-9B46-AA7B-4D246081C421}" destId="{FFEC1091-FFA7-2242-BAA8-09FEF294E64D}" srcOrd="0" destOrd="0" presId="urn:microsoft.com/office/officeart/2008/layout/PictureGrid"/>
    <dgm:cxn modelId="{437EC6AB-2920-4E43-BCA4-210D91BAE7F8}" srcId="{182FB365-FC15-D44D-85C3-5953298FFDB3}" destId="{9B2B6078-69B8-CD4C-A6F6-5EBA8612C599}" srcOrd="5" destOrd="0" parTransId="{D6DFEA93-28DB-2044-BEB3-C110AB386E74}" sibTransId="{798927FF-A4D6-5B4A-8902-C41E8818D9BF}"/>
    <dgm:cxn modelId="{717F03CD-16DA-2C4F-8827-384CEEB574CC}" type="presOf" srcId="{337EF6CC-C38E-4741-AA54-0A5F5C1F6339}" destId="{723877C6-F1D8-6748-864A-57549D436476}" srcOrd="0" destOrd="0" presId="urn:microsoft.com/office/officeart/2008/layout/PictureGrid"/>
    <dgm:cxn modelId="{0B1535E1-3FC0-0A4C-AC6E-85A0EDAD3819}" type="presOf" srcId="{D6B2E6DD-D6AD-5F41-AD35-FA3B4A998FE4}" destId="{665E0669-CC03-FC4F-AD60-5C40F6FE54FB}" srcOrd="0" destOrd="0" presId="urn:microsoft.com/office/officeart/2008/layout/PictureGrid"/>
    <dgm:cxn modelId="{483959EF-4F85-704B-A4BD-23AC112CFD60}" type="presOf" srcId="{182FB365-FC15-D44D-85C3-5953298FFDB3}" destId="{2C2ABAFB-D437-E642-A23C-F9DB2C5CC4F8}" srcOrd="0" destOrd="0" presId="urn:microsoft.com/office/officeart/2008/layout/PictureGrid"/>
    <dgm:cxn modelId="{387D6AB5-9A91-AD49-93C3-3446BB12C758}" type="presParOf" srcId="{2C2ABAFB-D437-E642-A23C-F9DB2C5CC4F8}" destId="{4B6685DC-857B-9745-9292-3E268AD70B88}" srcOrd="0" destOrd="0" presId="urn:microsoft.com/office/officeart/2008/layout/PictureGrid"/>
    <dgm:cxn modelId="{A3CB73AA-DAE9-CB43-A477-9AF0B5C693BE}" type="presParOf" srcId="{4B6685DC-857B-9745-9292-3E268AD70B88}" destId="{723877C6-F1D8-6748-864A-57549D436476}" srcOrd="0" destOrd="0" presId="urn:microsoft.com/office/officeart/2008/layout/PictureGrid"/>
    <dgm:cxn modelId="{37BD87AD-F2CD-8E43-888C-3634E2EAF1AC}" type="presParOf" srcId="{4B6685DC-857B-9745-9292-3E268AD70B88}" destId="{34719E68-4029-794F-9317-290C217896D3}" srcOrd="1" destOrd="0" presId="urn:microsoft.com/office/officeart/2008/layout/PictureGrid"/>
    <dgm:cxn modelId="{FB9E6731-FFAE-E749-8866-38F5DB5C0907}" type="presParOf" srcId="{2C2ABAFB-D437-E642-A23C-F9DB2C5CC4F8}" destId="{40DBF412-F7BB-EC49-B8A0-074F35897F32}" srcOrd="1" destOrd="0" presId="urn:microsoft.com/office/officeart/2008/layout/PictureGrid"/>
    <dgm:cxn modelId="{C63F6937-D65B-A547-9DF7-14740429A1DC}" type="presParOf" srcId="{2C2ABAFB-D437-E642-A23C-F9DB2C5CC4F8}" destId="{11DB471B-4032-C443-9F94-141648985547}" srcOrd="2" destOrd="0" presId="urn:microsoft.com/office/officeart/2008/layout/PictureGrid"/>
    <dgm:cxn modelId="{48C80ED5-093C-2448-A68C-5391FCA0C975}" type="presParOf" srcId="{11DB471B-4032-C443-9F94-141648985547}" destId="{59364B61-7227-784A-9454-9D1A7AC18794}" srcOrd="0" destOrd="0" presId="urn:microsoft.com/office/officeart/2008/layout/PictureGrid"/>
    <dgm:cxn modelId="{BD21E5AE-B271-3F4D-8073-C3F4219CD4AC}" type="presParOf" srcId="{11DB471B-4032-C443-9F94-141648985547}" destId="{480D81C0-73FC-6F49-BBCE-76E89E1D3303}" srcOrd="1" destOrd="0" presId="urn:microsoft.com/office/officeart/2008/layout/PictureGrid"/>
    <dgm:cxn modelId="{B17445F0-1D4C-AC47-87D5-757D535A4C5B}" type="presParOf" srcId="{2C2ABAFB-D437-E642-A23C-F9DB2C5CC4F8}" destId="{EB38B6A2-771F-834D-BAFC-F4D66225FD98}" srcOrd="3" destOrd="0" presId="urn:microsoft.com/office/officeart/2008/layout/PictureGrid"/>
    <dgm:cxn modelId="{BF4F3D8B-7D4A-004A-A1F8-313A4A76595C}" type="presParOf" srcId="{2C2ABAFB-D437-E642-A23C-F9DB2C5CC4F8}" destId="{1F395927-490F-F741-AC0A-ADBEFE37B7E9}" srcOrd="4" destOrd="0" presId="urn:microsoft.com/office/officeart/2008/layout/PictureGrid"/>
    <dgm:cxn modelId="{96894848-F328-3F43-94F3-8D2860FE82F2}" type="presParOf" srcId="{1F395927-490F-F741-AC0A-ADBEFE37B7E9}" destId="{126EF19D-9FDB-2B47-9899-DFDEE3080A28}" srcOrd="0" destOrd="0" presId="urn:microsoft.com/office/officeart/2008/layout/PictureGrid"/>
    <dgm:cxn modelId="{6BD51174-B64A-1248-BCFE-E8C1269A8BDC}" type="presParOf" srcId="{1F395927-490F-F741-AC0A-ADBEFE37B7E9}" destId="{76D4570A-FA0B-0742-87FE-3E9DCC137296}" srcOrd="1" destOrd="0" presId="urn:microsoft.com/office/officeart/2008/layout/PictureGrid"/>
    <dgm:cxn modelId="{9D23235C-B288-A64C-843B-3FEBB4211AE4}" type="presParOf" srcId="{2C2ABAFB-D437-E642-A23C-F9DB2C5CC4F8}" destId="{85AF86E1-28B1-634D-AB47-7D2C6A5A8B1A}" srcOrd="5" destOrd="0" presId="urn:microsoft.com/office/officeart/2008/layout/PictureGrid"/>
    <dgm:cxn modelId="{FBA007B8-8CA0-A644-9332-6716DD39F4D0}" type="presParOf" srcId="{2C2ABAFB-D437-E642-A23C-F9DB2C5CC4F8}" destId="{BC63A2CD-4531-D94E-A147-2C61FFB4632D}" srcOrd="6" destOrd="0" presId="urn:microsoft.com/office/officeart/2008/layout/PictureGrid"/>
    <dgm:cxn modelId="{1A766C0F-0568-E34D-B275-52C223C78B11}" type="presParOf" srcId="{BC63A2CD-4531-D94E-A147-2C61FFB4632D}" destId="{665E0669-CC03-FC4F-AD60-5C40F6FE54FB}" srcOrd="0" destOrd="0" presId="urn:microsoft.com/office/officeart/2008/layout/PictureGrid"/>
    <dgm:cxn modelId="{413FB2F2-93A9-294B-B6E8-AFCEB6E19A4E}" type="presParOf" srcId="{BC63A2CD-4531-D94E-A147-2C61FFB4632D}" destId="{1FF0443C-78F2-CE49-A122-BBDD32A00052}" srcOrd="1" destOrd="0" presId="urn:microsoft.com/office/officeart/2008/layout/PictureGrid"/>
    <dgm:cxn modelId="{81014918-EFA3-C445-9BD9-03F770FE4791}" type="presParOf" srcId="{2C2ABAFB-D437-E642-A23C-F9DB2C5CC4F8}" destId="{E56463D1-72D9-5C47-80FA-98FDF2E6193B}" srcOrd="7" destOrd="0" presId="urn:microsoft.com/office/officeart/2008/layout/PictureGrid"/>
    <dgm:cxn modelId="{A7F6CAB1-CD1B-474B-BB37-7E99620ABCE2}" type="presParOf" srcId="{2C2ABAFB-D437-E642-A23C-F9DB2C5CC4F8}" destId="{AA7C4879-19C9-974D-8225-A4C34193B51B}" srcOrd="8" destOrd="0" presId="urn:microsoft.com/office/officeart/2008/layout/PictureGrid"/>
    <dgm:cxn modelId="{96F95EC1-C225-1C43-A4BC-E422748835E8}" type="presParOf" srcId="{AA7C4879-19C9-974D-8225-A4C34193B51B}" destId="{FFEC1091-FFA7-2242-BAA8-09FEF294E64D}" srcOrd="0" destOrd="0" presId="urn:microsoft.com/office/officeart/2008/layout/PictureGrid"/>
    <dgm:cxn modelId="{20A1DE6C-3662-854E-B6B4-1C76781A9CA5}" type="presParOf" srcId="{AA7C4879-19C9-974D-8225-A4C34193B51B}" destId="{22994938-A6D7-4B44-A1CF-07D059C8E259}" srcOrd="1" destOrd="0" presId="urn:microsoft.com/office/officeart/2008/layout/PictureGrid"/>
    <dgm:cxn modelId="{12B953D0-2BEC-6C4F-82AE-2EC6EC2208EE}" type="presParOf" srcId="{2C2ABAFB-D437-E642-A23C-F9DB2C5CC4F8}" destId="{6131B492-5BA6-9940-A39C-B590B4EA216C}" srcOrd="9" destOrd="0" presId="urn:microsoft.com/office/officeart/2008/layout/PictureGrid"/>
    <dgm:cxn modelId="{D668D774-9453-CF4F-BDAB-ADB13B75E2B7}" type="presParOf" srcId="{2C2ABAFB-D437-E642-A23C-F9DB2C5CC4F8}" destId="{B57E2C7E-E5F9-A340-896A-60D97B74D698}" srcOrd="10" destOrd="0" presId="urn:microsoft.com/office/officeart/2008/layout/PictureGrid"/>
    <dgm:cxn modelId="{59A4F09A-07B8-A140-B423-FDF7CF987984}" type="presParOf" srcId="{B57E2C7E-E5F9-A340-896A-60D97B74D698}" destId="{6CCAB0C8-BA77-A740-A716-C64A53FA31AF}" srcOrd="0" destOrd="0" presId="urn:microsoft.com/office/officeart/2008/layout/PictureGrid"/>
    <dgm:cxn modelId="{1ED1B1C0-E38C-C143-A459-16F2209D9A19}" type="presParOf" srcId="{B57E2C7E-E5F9-A340-896A-60D97B74D698}" destId="{64D7324A-F647-5343-AF66-5510722477CC}" srcOrd="1" destOrd="0" presId="urn:microsoft.com/office/officeart/2008/layout/PictureGri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2FB365-FC15-D44D-85C3-5953298FFDB3}" type="doc">
      <dgm:prSet loTypeId="urn:microsoft.com/office/officeart/2008/layout/PictureGrid" loCatId="" qsTypeId="urn:microsoft.com/office/officeart/2005/8/quickstyle/simple1" qsCatId="simple" csTypeId="urn:microsoft.com/office/officeart/2005/8/colors/accent1_2" csCatId="accent1" phldr="1"/>
      <dgm:spPr/>
      <dgm:t>
        <a:bodyPr/>
        <a:lstStyle/>
        <a:p>
          <a:endParaRPr lang="en-GB"/>
        </a:p>
      </dgm:t>
    </dgm:pt>
    <dgm:pt modelId="{C4F85AC0-1F64-2049-916F-6C6FF3BA21CC}">
      <dgm:prSet custT="1"/>
      <dgm:spPr/>
      <dgm:t>
        <a:bodyPr/>
        <a:lstStyle/>
        <a:p>
          <a:r>
            <a:rPr lang="en-GB" sz="900" b="1" dirty="0"/>
            <a:t>Moving critical services or functions out of harm</a:t>
          </a:r>
        </a:p>
      </dgm:t>
    </dgm:pt>
    <dgm:pt modelId="{3B26D327-9293-7146-BF31-F2B252E3CCBF}" type="parTrans" cxnId="{0BE3BAF4-3214-3247-88A0-B43B8EDE1EF5}">
      <dgm:prSet/>
      <dgm:spPr/>
      <dgm:t>
        <a:bodyPr/>
        <a:lstStyle/>
        <a:p>
          <a:endParaRPr lang="en-GB" sz="3200" b="1"/>
        </a:p>
      </dgm:t>
    </dgm:pt>
    <dgm:pt modelId="{65512D04-CBC5-F547-BC29-0968A2F6B5EC}" type="sibTrans" cxnId="{0BE3BAF4-3214-3247-88A0-B43B8EDE1EF5}">
      <dgm:prSet/>
      <dgm:spPr/>
      <dgm:t>
        <a:bodyPr/>
        <a:lstStyle/>
        <a:p>
          <a:endParaRPr lang="en-GB" sz="3200" b="1"/>
        </a:p>
      </dgm:t>
    </dgm:pt>
    <dgm:pt modelId="{652B3D8D-D0E0-9C4F-BE6D-8F6BDCA2248E}">
      <dgm:prSet custT="1"/>
      <dgm:spPr/>
      <dgm:t>
        <a:bodyPr/>
        <a:lstStyle/>
        <a:p>
          <a:r>
            <a:rPr lang="en-GB" sz="900" b="1" dirty="0"/>
            <a:t>Reinforcing critical functions/services</a:t>
          </a:r>
        </a:p>
      </dgm:t>
    </dgm:pt>
    <dgm:pt modelId="{84CAD146-56D8-1344-A512-DD94941CF64C}" type="parTrans" cxnId="{1BBCE078-F597-ED4B-94AE-A735B4212073}">
      <dgm:prSet/>
      <dgm:spPr/>
      <dgm:t>
        <a:bodyPr/>
        <a:lstStyle/>
        <a:p>
          <a:endParaRPr lang="en-GB" sz="3200" b="1"/>
        </a:p>
      </dgm:t>
    </dgm:pt>
    <dgm:pt modelId="{96E150AD-56E4-B041-919C-85E0FCEB882D}" type="sibTrans" cxnId="{1BBCE078-F597-ED4B-94AE-A735B4212073}">
      <dgm:prSet/>
      <dgm:spPr/>
      <dgm:t>
        <a:bodyPr/>
        <a:lstStyle/>
        <a:p>
          <a:endParaRPr lang="en-GB" sz="3200" b="1"/>
        </a:p>
      </dgm:t>
    </dgm:pt>
    <dgm:pt modelId="{A10ACA68-37D8-654A-8CCB-0906A35C5901}">
      <dgm:prSet custT="1"/>
      <dgm:spPr/>
      <dgm:t>
        <a:bodyPr/>
        <a:lstStyle/>
        <a:p>
          <a:r>
            <a:rPr lang="en-GB" sz="900" b="1" dirty="0"/>
            <a:t>Redundancy and back-up systems</a:t>
          </a:r>
        </a:p>
      </dgm:t>
    </dgm:pt>
    <dgm:pt modelId="{3685123A-3762-CE41-B53E-D5440725A9EA}" type="parTrans" cxnId="{0C151AEB-18DC-BC4E-B4E2-55E6979E40A5}">
      <dgm:prSet/>
      <dgm:spPr/>
      <dgm:t>
        <a:bodyPr/>
        <a:lstStyle/>
        <a:p>
          <a:endParaRPr lang="en-GB" sz="3200" b="1"/>
        </a:p>
      </dgm:t>
    </dgm:pt>
    <dgm:pt modelId="{97F35727-D84B-DB4B-BE5C-A11D8B9DD847}" type="sibTrans" cxnId="{0C151AEB-18DC-BC4E-B4E2-55E6979E40A5}">
      <dgm:prSet/>
      <dgm:spPr/>
      <dgm:t>
        <a:bodyPr/>
        <a:lstStyle/>
        <a:p>
          <a:endParaRPr lang="en-GB" sz="3200" b="1"/>
        </a:p>
      </dgm:t>
    </dgm:pt>
    <dgm:pt modelId="{4FAF6D14-740D-A948-930F-FC2CC204315A}">
      <dgm:prSet custT="1"/>
      <dgm:spPr/>
      <dgm:t>
        <a:bodyPr/>
        <a:lstStyle/>
        <a:p>
          <a:r>
            <a:rPr lang="en-GB" sz="900" b="1" dirty="0"/>
            <a:t>Improved glazing/insulation</a:t>
          </a:r>
        </a:p>
      </dgm:t>
    </dgm:pt>
    <dgm:pt modelId="{4A5ED0FA-A6CD-BE4D-B7D1-C403DF4C6133}" type="parTrans" cxnId="{ABAF310A-01B9-9B41-889A-A07BDCA75CF2}">
      <dgm:prSet/>
      <dgm:spPr/>
      <dgm:t>
        <a:bodyPr/>
        <a:lstStyle/>
        <a:p>
          <a:endParaRPr lang="en-GB" sz="3200" b="1"/>
        </a:p>
      </dgm:t>
    </dgm:pt>
    <dgm:pt modelId="{F975681B-BC3C-E94A-BB27-5E3C29E7F496}" type="sibTrans" cxnId="{ABAF310A-01B9-9B41-889A-A07BDCA75CF2}">
      <dgm:prSet/>
      <dgm:spPr/>
      <dgm:t>
        <a:bodyPr/>
        <a:lstStyle/>
        <a:p>
          <a:endParaRPr lang="en-GB" sz="3200" b="1"/>
        </a:p>
      </dgm:t>
    </dgm:pt>
    <dgm:pt modelId="{3163D5E4-15E6-4541-9849-B69D82BEA0C1}">
      <dgm:prSet custT="1"/>
      <dgm:spPr/>
      <dgm:t>
        <a:bodyPr/>
        <a:lstStyle/>
        <a:p>
          <a:r>
            <a:rPr lang="en-GB" sz="900" b="1" dirty="0"/>
            <a:t>Amending layouts</a:t>
          </a:r>
        </a:p>
      </dgm:t>
    </dgm:pt>
    <dgm:pt modelId="{9EF80B50-3BEC-7340-B19A-88B0B27A3643}" type="parTrans" cxnId="{C072C6CB-D8AE-0A43-862A-51FC9263BAA5}">
      <dgm:prSet/>
      <dgm:spPr/>
      <dgm:t>
        <a:bodyPr/>
        <a:lstStyle/>
        <a:p>
          <a:endParaRPr lang="en-GB" sz="3200" b="1"/>
        </a:p>
      </dgm:t>
    </dgm:pt>
    <dgm:pt modelId="{D2AB766E-8FBD-9746-A13D-1C7EB50C2CBF}" type="sibTrans" cxnId="{C072C6CB-D8AE-0A43-862A-51FC9263BAA5}">
      <dgm:prSet/>
      <dgm:spPr/>
      <dgm:t>
        <a:bodyPr/>
        <a:lstStyle/>
        <a:p>
          <a:endParaRPr lang="en-GB" sz="3200" b="1"/>
        </a:p>
      </dgm:t>
    </dgm:pt>
    <dgm:pt modelId="{460A3175-2F2E-0540-B57B-01AB714A1560}">
      <dgm:prSet custT="1"/>
      <dgm:spPr/>
      <dgm:t>
        <a:bodyPr/>
        <a:lstStyle/>
        <a:p>
          <a:r>
            <a:rPr lang="en-GB" sz="900" b="1" dirty="0"/>
            <a:t>Designing-in reconfiguration</a:t>
          </a:r>
        </a:p>
      </dgm:t>
    </dgm:pt>
    <dgm:pt modelId="{65486092-3F42-BB46-A6D6-69FF6DB9D52F}" type="parTrans" cxnId="{85BBAC84-03EA-1841-93CF-DAAC32E5A7B9}">
      <dgm:prSet/>
      <dgm:spPr/>
      <dgm:t>
        <a:bodyPr/>
        <a:lstStyle/>
        <a:p>
          <a:endParaRPr lang="en-GB" sz="3200" b="1"/>
        </a:p>
      </dgm:t>
    </dgm:pt>
    <dgm:pt modelId="{FADA4E29-CD2A-434E-ABAA-0D1AD55C3012}" type="sibTrans" cxnId="{85BBAC84-03EA-1841-93CF-DAAC32E5A7B9}">
      <dgm:prSet/>
      <dgm:spPr/>
      <dgm:t>
        <a:bodyPr/>
        <a:lstStyle/>
        <a:p>
          <a:endParaRPr lang="en-GB" sz="3200" b="1"/>
        </a:p>
      </dgm:t>
    </dgm:pt>
    <dgm:pt modelId="{02834BF3-CC46-2847-90BF-EDFEAD20FAC1}">
      <dgm:prSet custT="1"/>
      <dgm:spPr/>
      <dgm:t>
        <a:bodyPr/>
        <a:lstStyle/>
        <a:p>
          <a:r>
            <a:rPr lang="en-GB" sz="900" b="1" dirty="0"/>
            <a:t>Reducing glare </a:t>
          </a:r>
        </a:p>
      </dgm:t>
    </dgm:pt>
    <dgm:pt modelId="{B94ABE9B-D062-814D-B71E-E6C54A9CDBAC}" type="parTrans" cxnId="{DC04A043-6F52-B14E-A12D-976EEB5A88EB}">
      <dgm:prSet/>
      <dgm:spPr/>
      <dgm:t>
        <a:bodyPr/>
        <a:lstStyle/>
        <a:p>
          <a:endParaRPr lang="en-GB" sz="3200" b="1"/>
        </a:p>
      </dgm:t>
    </dgm:pt>
    <dgm:pt modelId="{E5E4A19E-0850-B449-AF1F-182D12622DAB}" type="sibTrans" cxnId="{DC04A043-6F52-B14E-A12D-976EEB5A88EB}">
      <dgm:prSet/>
      <dgm:spPr/>
      <dgm:t>
        <a:bodyPr/>
        <a:lstStyle/>
        <a:p>
          <a:endParaRPr lang="en-GB" sz="3200" b="1"/>
        </a:p>
      </dgm:t>
    </dgm:pt>
    <dgm:pt modelId="{2BE08F76-74DE-494E-8BCD-EBE564AEE2D7}">
      <dgm:prSet custT="1"/>
      <dgm:spPr/>
      <dgm:t>
        <a:bodyPr/>
        <a:lstStyle/>
        <a:p>
          <a:r>
            <a:rPr lang="en-GB" sz="900" b="1" dirty="0"/>
            <a:t>Easy clean up/recovery</a:t>
          </a:r>
        </a:p>
      </dgm:t>
    </dgm:pt>
    <dgm:pt modelId="{E2E2F0A6-856D-E64E-8DA0-FD7BDD1DB739}" type="parTrans" cxnId="{44449D42-EE5A-C644-AFF8-DD22ABCC33A7}">
      <dgm:prSet/>
      <dgm:spPr/>
      <dgm:t>
        <a:bodyPr/>
        <a:lstStyle/>
        <a:p>
          <a:endParaRPr lang="en-GB" sz="3200" b="1"/>
        </a:p>
      </dgm:t>
    </dgm:pt>
    <dgm:pt modelId="{373F57E2-D0CE-3D41-9FF0-A3BD5FBAA016}" type="sibTrans" cxnId="{44449D42-EE5A-C644-AFF8-DD22ABCC33A7}">
      <dgm:prSet/>
      <dgm:spPr/>
      <dgm:t>
        <a:bodyPr/>
        <a:lstStyle/>
        <a:p>
          <a:endParaRPr lang="en-GB" sz="3200" b="1"/>
        </a:p>
      </dgm:t>
    </dgm:pt>
    <dgm:pt modelId="{2C2ABAFB-D437-E642-A23C-F9DB2C5CC4F8}" type="pres">
      <dgm:prSet presAssocID="{182FB365-FC15-D44D-85C3-5953298FFDB3}" presName="Name0" presStyleCnt="0">
        <dgm:presLayoutVars>
          <dgm:dir/>
        </dgm:presLayoutVars>
      </dgm:prSet>
      <dgm:spPr/>
    </dgm:pt>
    <dgm:pt modelId="{0EC7A9AA-AFB3-0242-A677-19D67D50D4FF}" type="pres">
      <dgm:prSet presAssocID="{4FAF6D14-740D-A948-930F-FC2CC204315A}" presName="composite" presStyleCnt="0"/>
      <dgm:spPr/>
    </dgm:pt>
    <dgm:pt modelId="{B0251E2C-DA29-6546-9A1F-FB6F3BC7282D}" type="pres">
      <dgm:prSet presAssocID="{4FAF6D14-740D-A948-930F-FC2CC204315A}" presName="rect2" presStyleLbl="revTx" presStyleIdx="0" presStyleCnt="8">
        <dgm:presLayoutVars>
          <dgm:bulletEnabled val="1"/>
        </dgm:presLayoutVars>
      </dgm:prSet>
      <dgm:spPr/>
    </dgm:pt>
    <dgm:pt modelId="{92F09A87-3F7A-2242-A14F-0ECA8FC9EE56}" type="pres">
      <dgm:prSet presAssocID="{4FAF6D14-740D-A948-930F-FC2CC204315A}" presName="rect1" presStyleLbl="alignImgPlace1" presStyleIdx="0" presStyleCnt="8"/>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B46BC6BC-E7AC-0045-81B3-9A26FA2864B1}" type="pres">
      <dgm:prSet presAssocID="{F975681B-BC3C-E94A-BB27-5E3C29E7F496}" presName="sibTrans" presStyleCnt="0"/>
      <dgm:spPr/>
    </dgm:pt>
    <dgm:pt modelId="{B6BDB61A-CEB2-4747-8618-AAE023DB97C7}" type="pres">
      <dgm:prSet presAssocID="{02834BF3-CC46-2847-90BF-EDFEAD20FAC1}" presName="composite" presStyleCnt="0"/>
      <dgm:spPr/>
    </dgm:pt>
    <dgm:pt modelId="{E472EBA1-EC58-034B-B4C8-8C3280AB11FA}" type="pres">
      <dgm:prSet presAssocID="{02834BF3-CC46-2847-90BF-EDFEAD20FAC1}" presName="rect2" presStyleLbl="revTx" presStyleIdx="1" presStyleCnt="8">
        <dgm:presLayoutVars>
          <dgm:bulletEnabled val="1"/>
        </dgm:presLayoutVars>
      </dgm:prSet>
      <dgm:spPr/>
    </dgm:pt>
    <dgm:pt modelId="{F62F3F74-6887-AD48-8C86-04A16EA3AA10}" type="pres">
      <dgm:prSet presAssocID="{02834BF3-CC46-2847-90BF-EDFEAD20FAC1}" presName="rect1" presStyleLbl="alignImgPlace1" presStyleIdx="1" presStyleCnt="8"/>
      <dgm:spPr>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5075168F-1323-C04E-8DAE-634E9EBE971C}" type="pres">
      <dgm:prSet presAssocID="{E5E4A19E-0850-B449-AF1F-182D12622DAB}" presName="sibTrans" presStyleCnt="0"/>
      <dgm:spPr/>
    </dgm:pt>
    <dgm:pt modelId="{7818AEB1-1BE5-584A-A93D-2688061C4D2E}" type="pres">
      <dgm:prSet presAssocID="{C4F85AC0-1F64-2049-916F-6C6FF3BA21CC}" presName="composite" presStyleCnt="0"/>
      <dgm:spPr/>
    </dgm:pt>
    <dgm:pt modelId="{781B342B-60F6-5049-BD53-87FA8CFBA7A7}" type="pres">
      <dgm:prSet presAssocID="{C4F85AC0-1F64-2049-916F-6C6FF3BA21CC}" presName="rect2" presStyleLbl="revTx" presStyleIdx="2" presStyleCnt="8">
        <dgm:presLayoutVars>
          <dgm:bulletEnabled val="1"/>
        </dgm:presLayoutVars>
      </dgm:prSet>
      <dgm:spPr/>
    </dgm:pt>
    <dgm:pt modelId="{57AC1272-F34A-C24F-9C31-A5A577147FEE}" type="pres">
      <dgm:prSet presAssocID="{C4F85AC0-1F64-2049-916F-6C6FF3BA21CC}" presName="rect1" presStyleLbl="alignImgPlace1" presStyleIdx="2" presStyleCnt="8"/>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6DDFC92D-1633-E741-9402-CF07A35A53B2}" type="pres">
      <dgm:prSet presAssocID="{65512D04-CBC5-F547-BC29-0968A2F6B5EC}" presName="sibTrans" presStyleCnt="0"/>
      <dgm:spPr/>
    </dgm:pt>
    <dgm:pt modelId="{3D3D7C12-1065-BC42-802A-32EC9CAF6499}" type="pres">
      <dgm:prSet presAssocID="{652B3D8D-D0E0-9C4F-BE6D-8F6BDCA2248E}" presName="composite" presStyleCnt="0"/>
      <dgm:spPr/>
    </dgm:pt>
    <dgm:pt modelId="{D71AE1DB-B92C-FB47-8726-356F923992DC}" type="pres">
      <dgm:prSet presAssocID="{652B3D8D-D0E0-9C4F-BE6D-8F6BDCA2248E}" presName="rect2" presStyleLbl="revTx" presStyleIdx="3" presStyleCnt="8">
        <dgm:presLayoutVars>
          <dgm:bulletEnabled val="1"/>
        </dgm:presLayoutVars>
      </dgm:prSet>
      <dgm:spPr/>
    </dgm:pt>
    <dgm:pt modelId="{D01CA0EE-1421-F44B-B1BD-CA96EEA11BC9}" type="pres">
      <dgm:prSet presAssocID="{652B3D8D-D0E0-9C4F-BE6D-8F6BDCA2248E}" presName="rect1" presStyleLbl="alignImgPlace1" presStyleIdx="3" presStyleCnt="8"/>
      <dgm:spPr>
        <a:blipFill>
          <a:blip xmlns:r="http://schemas.openxmlformats.org/officeDocument/2006/relationships" r:embed="rId4" cstate="print">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a:fillRect/>
          </a:stretch>
        </a:blipFill>
      </dgm:spPr>
    </dgm:pt>
    <dgm:pt modelId="{B328A426-2860-B34C-AE6A-706809EC51AF}" type="pres">
      <dgm:prSet presAssocID="{96E150AD-56E4-B041-919C-85E0FCEB882D}" presName="sibTrans" presStyleCnt="0"/>
      <dgm:spPr/>
    </dgm:pt>
    <dgm:pt modelId="{2EE29F57-0EC2-3346-AA03-280FBAA52677}" type="pres">
      <dgm:prSet presAssocID="{A10ACA68-37D8-654A-8CCB-0906A35C5901}" presName="composite" presStyleCnt="0"/>
      <dgm:spPr/>
    </dgm:pt>
    <dgm:pt modelId="{5819F836-05DA-5247-8511-005D02BF228C}" type="pres">
      <dgm:prSet presAssocID="{A10ACA68-37D8-654A-8CCB-0906A35C5901}" presName="rect2" presStyleLbl="revTx" presStyleIdx="4" presStyleCnt="8">
        <dgm:presLayoutVars>
          <dgm:bulletEnabled val="1"/>
        </dgm:presLayoutVars>
      </dgm:prSet>
      <dgm:spPr/>
    </dgm:pt>
    <dgm:pt modelId="{EEDF8E2D-F28F-AA49-97AD-E3FB31B54814}" type="pres">
      <dgm:prSet presAssocID="{A10ACA68-37D8-654A-8CCB-0906A35C5901}" presName="rect1" presStyleLbl="alignImgPlace1" presStyleIdx="4" presStyleCnt="8"/>
      <dgm:spPr>
        <a:blipFill>
          <a:blip xmlns:r="http://schemas.openxmlformats.org/officeDocument/2006/relationships" r:embed="rId6" cstate="print">
            <a:extLst>
              <a:ext uri="{28A0092B-C50C-407E-A947-70E740481C1C}">
                <a14:useLocalDpi xmlns:a14="http://schemas.microsoft.com/office/drawing/2010/main"/>
              </a:ext>
            </a:extLst>
          </a:blip>
          <a:srcRect/>
          <a:stretch>
            <a:fillRect/>
          </a:stretch>
        </a:blipFill>
      </dgm:spPr>
    </dgm:pt>
    <dgm:pt modelId="{F3783C65-EF0D-D64B-B851-B83FD9BF085F}" type="pres">
      <dgm:prSet presAssocID="{97F35727-D84B-DB4B-BE5C-A11D8B9DD847}" presName="sibTrans" presStyleCnt="0"/>
      <dgm:spPr/>
    </dgm:pt>
    <dgm:pt modelId="{793973F3-01F9-1543-B456-71C3EF23DD89}" type="pres">
      <dgm:prSet presAssocID="{2BE08F76-74DE-494E-8BCD-EBE564AEE2D7}" presName="composite" presStyleCnt="0"/>
      <dgm:spPr/>
    </dgm:pt>
    <dgm:pt modelId="{36879D01-EB64-1F4C-A3E0-5B48BC82FE4D}" type="pres">
      <dgm:prSet presAssocID="{2BE08F76-74DE-494E-8BCD-EBE564AEE2D7}" presName="rect2" presStyleLbl="revTx" presStyleIdx="5" presStyleCnt="8">
        <dgm:presLayoutVars>
          <dgm:bulletEnabled val="1"/>
        </dgm:presLayoutVars>
      </dgm:prSet>
      <dgm:spPr/>
    </dgm:pt>
    <dgm:pt modelId="{28FC6BAB-99C2-944D-B54D-66DE58A84783}" type="pres">
      <dgm:prSet presAssocID="{2BE08F76-74DE-494E-8BCD-EBE564AEE2D7}" presName="rect1" presStyleLbl="alignImgPlace1" presStyleIdx="5" presStyleCnt="8"/>
      <dgm:spPr>
        <a:blipFill>
          <a:blip xmlns:r="http://schemas.openxmlformats.org/officeDocument/2006/relationships" r:embed="rId7" cstate="print">
            <a:extLst>
              <a:ext uri="{28A0092B-C50C-407E-A947-70E740481C1C}">
                <a14:useLocalDpi xmlns:a14="http://schemas.microsoft.com/office/drawing/2010/main"/>
              </a:ext>
            </a:extLst>
          </a:blip>
          <a:srcRect/>
          <a:stretch>
            <a:fillRect/>
          </a:stretch>
        </a:blipFill>
      </dgm:spPr>
    </dgm:pt>
    <dgm:pt modelId="{F14A691D-70AF-5D4E-8B78-5BA0D2C90895}" type="pres">
      <dgm:prSet presAssocID="{373F57E2-D0CE-3D41-9FF0-A3BD5FBAA016}" presName="sibTrans" presStyleCnt="0"/>
      <dgm:spPr/>
    </dgm:pt>
    <dgm:pt modelId="{6F0C4600-0ADB-4547-9B38-652C0972E6A5}" type="pres">
      <dgm:prSet presAssocID="{3163D5E4-15E6-4541-9849-B69D82BEA0C1}" presName="composite" presStyleCnt="0"/>
      <dgm:spPr/>
    </dgm:pt>
    <dgm:pt modelId="{A5622389-9DFA-7843-B3C5-8E91B2646980}" type="pres">
      <dgm:prSet presAssocID="{3163D5E4-15E6-4541-9849-B69D82BEA0C1}" presName="rect2" presStyleLbl="revTx" presStyleIdx="6" presStyleCnt="8" custLinFactNeighborX="2262">
        <dgm:presLayoutVars>
          <dgm:bulletEnabled val="1"/>
        </dgm:presLayoutVars>
      </dgm:prSet>
      <dgm:spPr/>
    </dgm:pt>
    <dgm:pt modelId="{A15BFFAE-67E1-B444-810E-1F2AE3B28314}" type="pres">
      <dgm:prSet presAssocID="{3163D5E4-15E6-4541-9849-B69D82BEA0C1}" presName="rect1" presStyleLbl="alignImgPlace1" presStyleIdx="6" presStyleCnt="8"/>
      <dgm:spPr>
        <a:blipFill>
          <a:blip xmlns:r="http://schemas.openxmlformats.org/officeDocument/2006/relationships" r:embed="rId8" cstate="print">
            <a:extLst>
              <a:ext uri="{28A0092B-C50C-407E-A947-70E740481C1C}">
                <a14:useLocalDpi xmlns:a14="http://schemas.microsoft.com/office/drawing/2010/main"/>
              </a:ext>
              <a:ext uri="{837473B0-CC2E-450A-ABE3-18F120FF3D39}">
                <a1611:picAttrSrcUrl xmlns:a1611="http://schemas.microsoft.com/office/drawing/2016/11/main" r:id="rId9"/>
              </a:ext>
            </a:extLst>
          </a:blip>
          <a:srcRect/>
          <a:stretch>
            <a:fillRect/>
          </a:stretch>
        </a:blipFill>
      </dgm:spPr>
    </dgm:pt>
    <dgm:pt modelId="{39163857-56CA-2A4A-8350-FB16ADDDF8F1}" type="pres">
      <dgm:prSet presAssocID="{D2AB766E-8FBD-9746-A13D-1C7EB50C2CBF}" presName="sibTrans" presStyleCnt="0"/>
      <dgm:spPr/>
    </dgm:pt>
    <dgm:pt modelId="{39BC0B24-47DC-AA41-9F1D-3E9308A8A0E3}" type="pres">
      <dgm:prSet presAssocID="{460A3175-2F2E-0540-B57B-01AB714A1560}" presName="composite" presStyleCnt="0"/>
      <dgm:spPr/>
    </dgm:pt>
    <dgm:pt modelId="{F02F1392-90AF-4649-8CD0-EF12588091A0}" type="pres">
      <dgm:prSet presAssocID="{460A3175-2F2E-0540-B57B-01AB714A1560}" presName="rect2" presStyleLbl="revTx" presStyleIdx="7" presStyleCnt="8">
        <dgm:presLayoutVars>
          <dgm:bulletEnabled val="1"/>
        </dgm:presLayoutVars>
      </dgm:prSet>
      <dgm:spPr/>
    </dgm:pt>
    <dgm:pt modelId="{79EFC6B2-BE4B-0648-95C6-2D53AE43BE20}" type="pres">
      <dgm:prSet presAssocID="{460A3175-2F2E-0540-B57B-01AB714A1560}" presName="rect1" presStyleLbl="alignImgPlace1" presStyleIdx="7" presStyleCnt="8"/>
      <dgm:spPr>
        <a:blipFill>
          <a:blip xmlns:r="http://schemas.openxmlformats.org/officeDocument/2006/relationships" r:embed="rId10" cstate="print">
            <a:extLst>
              <a:ext uri="{28A0092B-C50C-407E-A947-70E740481C1C}">
                <a14:useLocalDpi xmlns:a14="http://schemas.microsoft.com/office/drawing/2010/main"/>
              </a:ext>
            </a:extLst>
          </a:blip>
          <a:srcRect/>
          <a:stretch>
            <a:fillRect/>
          </a:stretch>
        </a:blipFill>
      </dgm:spPr>
    </dgm:pt>
  </dgm:ptLst>
  <dgm:cxnLst>
    <dgm:cxn modelId="{497CC604-EE76-4D4E-965C-EBE4E5A25A59}" type="presOf" srcId="{460A3175-2F2E-0540-B57B-01AB714A1560}" destId="{F02F1392-90AF-4649-8CD0-EF12588091A0}" srcOrd="0" destOrd="0" presId="urn:microsoft.com/office/officeart/2008/layout/PictureGrid"/>
    <dgm:cxn modelId="{BD73AC09-B3D6-2742-B7EE-92EFC26C7B35}" type="presOf" srcId="{3163D5E4-15E6-4541-9849-B69D82BEA0C1}" destId="{A5622389-9DFA-7843-B3C5-8E91B2646980}" srcOrd="0" destOrd="0" presId="urn:microsoft.com/office/officeart/2008/layout/PictureGrid"/>
    <dgm:cxn modelId="{ABAF310A-01B9-9B41-889A-A07BDCA75CF2}" srcId="{182FB365-FC15-D44D-85C3-5953298FFDB3}" destId="{4FAF6D14-740D-A948-930F-FC2CC204315A}" srcOrd="0" destOrd="0" parTransId="{4A5ED0FA-A6CD-BE4D-B7D1-C403DF4C6133}" sibTransId="{F975681B-BC3C-E94A-BB27-5E3C29E7F496}"/>
    <dgm:cxn modelId="{F084B211-A82A-BD44-8438-A1CF12378DE1}" type="presOf" srcId="{A10ACA68-37D8-654A-8CCB-0906A35C5901}" destId="{5819F836-05DA-5247-8511-005D02BF228C}" srcOrd="0" destOrd="0" presId="urn:microsoft.com/office/officeart/2008/layout/PictureGrid"/>
    <dgm:cxn modelId="{2280D824-A5A3-484E-B5A0-C7371EB14D1B}" type="presOf" srcId="{02834BF3-CC46-2847-90BF-EDFEAD20FAC1}" destId="{E472EBA1-EC58-034B-B4C8-8C3280AB11FA}" srcOrd="0" destOrd="0" presId="urn:microsoft.com/office/officeart/2008/layout/PictureGrid"/>
    <dgm:cxn modelId="{BF7CED24-A5AB-F94B-8B5D-C087D53FA495}" type="presOf" srcId="{2BE08F76-74DE-494E-8BCD-EBE564AEE2D7}" destId="{36879D01-EB64-1F4C-A3E0-5B48BC82FE4D}" srcOrd="0" destOrd="0" presId="urn:microsoft.com/office/officeart/2008/layout/PictureGrid"/>
    <dgm:cxn modelId="{44449D42-EE5A-C644-AFF8-DD22ABCC33A7}" srcId="{182FB365-FC15-D44D-85C3-5953298FFDB3}" destId="{2BE08F76-74DE-494E-8BCD-EBE564AEE2D7}" srcOrd="5" destOrd="0" parTransId="{E2E2F0A6-856D-E64E-8DA0-FD7BDD1DB739}" sibTransId="{373F57E2-D0CE-3D41-9FF0-A3BD5FBAA016}"/>
    <dgm:cxn modelId="{DC04A043-6F52-B14E-A12D-976EEB5A88EB}" srcId="{182FB365-FC15-D44D-85C3-5953298FFDB3}" destId="{02834BF3-CC46-2847-90BF-EDFEAD20FAC1}" srcOrd="1" destOrd="0" parTransId="{B94ABE9B-D062-814D-B71E-E6C54A9CDBAC}" sibTransId="{E5E4A19E-0850-B449-AF1F-182D12622DAB}"/>
    <dgm:cxn modelId="{214AE055-9EE0-E746-A856-6D3FA379EA86}" type="presOf" srcId="{4FAF6D14-740D-A948-930F-FC2CC204315A}" destId="{B0251E2C-DA29-6546-9A1F-FB6F3BC7282D}" srcOrd="0" destOrd="0" presId="urn:microsoft.com/office/officeart/2008/layout/PictureGrid"/>
    <dgm:cxn modelId="{1BBCE078-F597-ED4B-94AE-A735B4212073}" srcId="{182FB365-FC15-D44D-85C3-5953298FFDB3}" destId="{652B3D8D-D0E0-9C4F-BE6D-8F6BDCA2248E}" srcOrd="3" destOrd="0" parTransId="{84CAD146-56D8-1344-A512-DD94941CF64C}" sibTransId="{96E150AD-56E4-B041-919C-85E0FCEB882D}"/>
    <dgm:cxn modelId="{85BBAC84-03EA-1841-93CF-DAAC32E5A7B9}" srcId="{182FB365-FC15-D44D-85C3-5953298FFDB3}" destId="{460A3175-2F2E-0540-B57B-01AB714A1560}" srcOrd="7" destOrd="0" parTransId="{65486092-3F42-BB46-A6D6-69FF6DB9D52F}" sibTransId="{FADA4E29-CD2A-434E-ABAA-0D1AD55C3012}"/>
    <dgm:cxn modelId="{7EB62AC1-2A11-4440-9E04-DFFF477E1009}" type="presOf" srcId="{652B3D8D-D0E0-9C4F-BE6D-8F6BDCA2248E}" destId="{D71AE1DB-B92C-FB47-8726-356F923992DC}" srcOrd="0" destOrd="0" presId="urn:microsoft.com/office/officeart/2008/layout/PictureGrid"/>
    <dgm:cxn modelId="{233012C2-D9C0-2146-B3DF-C073E509E17F}" type="presOf" srcId="{C4F85AC0-1F64-2049-916F-6C6FF3BA21CC}" destId="{781B342B-60F6-5049-BD53-87FA8CFBA7A7}" srcOrd="0" destOrd="0" presId="urn:microsoft.com/office/officeart/2008/layout/PictureGrid"/>
    <dgm:cxn modelId="{C072C6CB-D8AE-0A43-862A-51FC9263BAA5}" srcId="{182FB365-FC15-D44D-85C3-5953298FFDB3}" destId="{3163D5E4-15E6-4541-9849-B69D82BEA0C1}" srcOrd="6" destOrd="0" parTransId="{9EF80B50-3BEC-7340-B19A-88B0B27A3643}" sibTransId="{D2AB766E-8FBD-9746-A13D-1C7EB50C2CBF}"/>
    <dgm:cxn modelId="{0C151AEB-18DC-BC4E-B4E2-55E6979E40A5}" srcId="{182FB365-FC15-D44D-85C3-5953298FFDB3}" destId="{A10ACA68-37D8-654A-8CCB-0906A35C5901}" srcOrd="4" destOrd="0" parTransId="{3685123A-3762-CE41-B53E-D5440725A9EA}" sibTransId="{97F35727-D84B-DB4B-BE5C-A11D8B9DD847}"/>
    <dgm:cxn modelId="{483959EF-4F85-704B-A4BD-23AC112CFD60}" type="presOf" srcId="{182FB365-FC15-D44D-85C3-5953298FFDB3}" destId="{2C2ABAFB-D437-E642-A23C-F9DB2C5CC4F8}" srcOrd="0" destOrd="0" presId="urn:microsoft.com/office/officeart/2008/layout/PictureGrid"/>
    <dgm:cxn modelId="{0BE3BAF4-3214-3247-88A0-B43B8EDE1EF5}" srcId="{182FB365-FC15-D44D-85C3-5953298FFDB3}" destId="{C4F85AC0-1F64-2049-916F-6C6FF3BA21CC}" srcOrd="2" destOrd="0" parTransId="{3B26D327-9293-7146-BF31-F2B252E3CCBF}" sibTransId="{65512D04-CBC5-F547-BC29-0968A2F6B5EC}"/>
    <dgm:cxn modelId="{E8067B5B-3E64-1B46-BF2F-A972183A113F}" type="presParOf" srcId="{2C2ABAFB-D437-E642-A23C-F9DB2C5CC4F8}" destId="{0EC7A9AA-AFB3-0242-A677-19D67D50D4FF}" srcOrd="0" destOrd="0" presId="urn:microsoft.com/office/officeart/2008/layout/PictureGrid"/>
    <dgm:cxn modelId="{F148D877-191C-B941-BDDF-A693148FDFE8}" type="presParOf" srcId="{0EC7A9AA-AFB3-0242-A677-19D67D50D4FF}" destId="{B0251E2C-DA29-6546-9A1F-FB6F3BC7282D}" srcOrd="0" destOrd="0" presId="urn:microsoft.com/office/officeart/2008/layout/PictureGrid"/>
    <dgm:cxn modelId="{92905AC8-8161-564B-823C-E5E221BC3584}" type="presParOf" srcId="{0EC7A9AA-AFB3-0242-A677-19D67D50D4FF}" destId="{92F09A87-3F7A-2242-A14F-0ECA8FC9EE56}" srcOrd="1" destOrd="0" presId="urn:microsoft.com/office/officeart/2008/layout/PictureGrid"/>
    <dgm:cxn modelId="{C08E20E3-D1D2-9346-BF8C-B61089C48A3A}" type="presParOf" srcId="{2C2ABAFB-D437-E642-A23C-F9DB2C5CC4F8}" destId="{B46BC6BC-E7AC-0045-81B3-9A26FA2864B1}" srcOrd="1" destOrd="0" presId="urn:microsoft.com/office/officeart/2008/layout/PictureGrid"/>
    <dgm:cxn modelId="{5F399BB7-F46B-8E4A-B1D8-E8D286579748}" type="presParOf" srcId="{2C2ABAFB-D437-E642-A23C-F9DB2C5CC4F8}" destId="{B6BDB61A-CEB2-4747-8618-AAE023DB97C7}" srcOrd="2" destOrd="0" presId="urn:microsoft.com/office/officeart/2008/layout/PictureGrid"/>
    <dgm:cxn modelId="{E41A9E1A-3FE8-A04C-B4FD-9D9D80569F27}" type="presParOf" srcId="{B6BDB61A-CEB2-4747-8618-AAE023DB97C7}" destId="{E472EBA1-EC58-034B-B4C8-8C3280AB11FA}" srcOrd="0" destOrd="0" presId="urn:microsoft.com/office/officeart/2008/layout/PictureGrid"/>
    <dgm:cxn modelId="{DEBCD038-2842-8143-BD39-FBFB002B06D5}" type="presParOf" srcId="{B6BDB61A-CEB2-4747-8618-AAE023DB97C7}" destId="{F62F3F74-6887-AD48-8C86-04A16EA3AA10}" srcOrd="1" destOrd="0" presId="urn:microsoft.com/office/officeart/2008/layout/PictureGrid"/>
    <dgm:cxn modelId="{87FBC230-B769-B740-BE18-6E53C6799FFD}" type="presParOf" srcId="{2C2ABAFB-D437-E642-A23C-F9DB2C5CC4F8}" destId="{5075168F-1323-C04E-8DAE-634E9EBE971C}" srcOrd="3" destOrd="0" presId="urn:microsoft.com/office/officeart/2008/layout/PictureGrid"/>
    <dgm:cxn modelId="{F08B02D0-DADA-6149-AAAF-B6A4589D19E4}" type="presParOf" srcId="{2C2ABAFB-D437-E642-A23C-F9DB2C5CC4F8}" destId="{7818AEB1-1BE5-584A-A93D-2688061C4D2E}" srcOrd="4" destOrd="0" presId="urn:microsoft.com/office/officeart/2008/layout/PictureGrid"/>
    <dgm:cxn modelId="{1C7FAC40-C3A0-3D4A-BFF9-EC1A78F06C8B}" type="presParOf" srcId="{7818AEB1-1BE5-584A-A93D-2688061C4D2E}" destId="{781B342B-60F6-5049-BD53-87FA8CFBA7A7}" srcOrd="0" destOrd="0" presId="urn:microsoft.com/office/officeart/2008/layout/PictureGrid"/>
    <dgm:cxn modelId="{FB52F65E-E63B-9445-AE26-32AF849BFAE2}" type="presParOf" srcId="{7818AEB1-1BE5-584A-A93D-2688061C4D2E}" destId="{57AC1272-F34A-C24F-9C31-A5A577147FEE}" srcOrd="1" destOrd="0" presId="urn:microsoft.com/office/officeart/2008/layout/PictureGrid"/>
    <dgm:cxn modelId="{DABBD289-E370-9C4C-9EE3-B23BA2753C09}" type="presParOf" srcId="{2C2ABAFB-D437-E642-A23C-F9DB2C5CC4F8}" destId="{6DDFC92D-1633-E741-9402-CF07A35A53B2}" srcOrd="5" destOrd="0" presId="urn:microsoft.com/office/officeart/2008/layout/PictureGrid"/>
    <dgm:cxn modelId="{0B576402-71C0-BC4F-83A9-16550EC61E7F}" type="presParOf" srcId="{2C2ABAFB-D437-E642-A23C-F9DB2C5CC4F8}" destId="{3D3D7C12-1065-BC42-802A-32EC9CAF6499}" srcOrd="6" destOrd="0" presId="urn:microsoft.com/office/officeart/2008/layout/PictureGrid"/>
    <dgm:cxn modelId="{0CA678BA-D6D0-A543-9147-17ED68003600}" type="presParOf" srcId="{3D3D7C12-1065-BC42-802A-32EC9CAF6499}" destId="{D71AE1DB-B92C-FB47-8726-356F923992DC}" srcOrd="0" destOrd="0" presId="urn:microsoft.com/office/officeart/2008/layout/PictureGrid"/>
    <dgm:cxn modelId="{1AFEC632-2E19-6649-9F30-F4F45FC2078A}" type="presParOf" srcId="{3D3D7C12-1065-BC42-802A-32EC9CAF6499}" destId="{D01CA0EE-1421-F44B-B1BD-CA96EEA11BC9}" srcOrd="1" destOrd="0" presId="urn:microsoft.com/office/officeart/2008/layout/PictureGrid"/>
    <dgm:cxn modelId="{C48FA9B3-E95E-BF4D-BC11-6C949847D903}" type="presParOf" srcId="{2C2ABAFB-D437-E642-A23C-F9DB2C5CC4F8}" destId="{B328A426-2860-B34C-AE6A-706809EC51AF}" srcOrd="7" destOrd="0" presId="urn:microsoft.com/office/officeart/2008/layout/PictureGrid"/>
    <dgm:cxn modelId="{E7B732CC-F837-E44E-8C12-99B30E59118C}" type="presParOf" srcId="{2C2ABAFB-D437-E642-A23C-F9DB2C5CC4F8}" destId="{2EE29F57-0EC2-3346-AA03-280FBAA52677}" srcOrd="8" destOrd="0" presId="urn:microsoft.com/office/officeart/2008/layout/PictureGrid"/>
    <dgm:cxn modelId="{2CBF37C1-3929-7B42-9CAC-EC65E4FCD2AA}" type="presParOf" srcId="{2EE29F57-0EC2-3346-AA03-280FBAA52677}" destId="{5819F836-05DA-5247-8511-005D02BF228C}" srcOrd="0" destOrd="0" presId="urn:microsoft.com/office/officeart/2008/layout/PictureGrid"/>
    <dgm:cxn modelId="{A2ABE424-72CE-A24D-BB7B-28FD47D5A72E}" type="presParOf" srcId="{2EE29F57-0EC2-3346-AA03-280FBAA52677}" destId="{EEDF8E2D-F28F-AA49-97AD-E3FB31B54814}" srcOrd="1" destOrd="0" presId="urn:microsoft.com/office/officeart/2008/layout/PictureGrid"/>
    <dgm:cxn modelId="{4E43B8BE-4E24-1E44-B389-91EE0AF4A6A2}" type="presParOf" srcId="{2C2ABAFB-D437-E642-A23C-F9DB2C5CC4F8}" destId="{F3783C65-EF0D-D64B-B851-B83FD9BF085F}" srcOrd="9" destOrd="0" presId="urn:microsoft.com/office/officeart/2008/layout/PictureGrid"/>
    <dgm:cxn modelId="{6741D21C-388E-954A-820A-E10D95B2E495}" type="presParOf" srcId="{2C2ABAFB-D437-E642-A23C-F9DB2C5CC4F8}" destId="{793973F3-01F9-1543-B456-71C3EF23DD89}" srcOrd="10" destOrd="0" presId="urn:microsoft.com/office/officeart/2008/layout/PictureGrid"/>
    <dgm:cxn modelId="{603F0DAF-F2CC-D24B-B1BE-8A1F4EBEC258}" type="presParOf" srcId="{793973F3-01F9-1543-B456-71C3EF23DD89}" destId="{36879D01-EB64-1F4C-A3E0-5B48BC82FE4D}" srcOrd="0" destOrd="0" presId="urn:microsoft.com/office/officeart/2008/layout/PictureGrid"/>
    <dgm:cxn modelId="{476AC7EB-72C1-514C-8788-23FC0E3F44D7}" type="presParOf" srcId="{793973F3-01F9-1543-B456-71C3EF23DD89}" destId="{28FC6BAB-99C2-944D-B54D-66DE58A84783}" srcOrd="1" destOrd="0" presId="urn:microsoft.com/office/officeart/2008/layout/PictureGrid"/>
    <dgm:cxn modelId="{D371EFA3-98E6-BC4F-88A1-AD72F171FF16}" type="presParOf" srcId="{2C2ABAFB-D437-E642-A23C-F9DB2C5CC4F8}" destId="{F14A691D-70AF-5D4E-8B78-5BA0D2C90895}" srcOrd="11" destOrd="0" presId="urn:microsoft.com/office/officeart/2008/layout/PictureGrid"/>
    <dgm:cxn modelId="{61D6FDCF-5BB9-B549-923B-38DDC6C7A96C}" type="presParOf" srcId="{2C2ABAFB-D437-E642-A23C-F9DB2C5CC4F8}" destId="{6F0C4600-0ADB-4547-9B38-652C0972E6A5}" srcOrd="12" destOrd="0" presId="urn:microsoft.com/office/officeart/2008/layout/PictureGrid"/>
    <dgm:cxn modelId="{A32492EB-07E3-4040-999A-1D0FAFED56B2}" type="presParOf" srcId="{6F0C4600-0ADB-4547-9B38-652C0972E6A5}" destId="{A5622389-9DFA-7843-B3C5-8E91B2646980}" srcOrd="0" destOrd="0" presId="urn:microsoft.com/office/officeart/2008/layout/PictureGrid"/>
    <dgm:cxn modelId="{987AF02E-3BD6-8540-823D-C9CACFCF5705}" type="presParOf" srcId="{6F0C4600-0ADB-4547-9B38-652C0972E6A5}" destId="{A15BFFAE-67E1-B444-810E-1F2AE3B28314}" srcOrd="1" destOrd="0" presId="urn:microsoft.com/office/officeart/2008/layout/PictureGrid"/>
    <dgm:cxn modelId="{395DA103-91EF-9C4D-9916-3FA45AAF194E}" type="presParOf" srcId="{2C2ABAFB-D437-E642-A23C-F9DB2C5CC4F8}" destId="{39163857-56CA-2A4A-8350-FB16ADDDF8F1}" srcOrd="13" destOrd="0" presId="urn:microsoft.com/office/officeart/2008/layout/PictureGrid"/>
    <dgm:cxn modelId="{DE1AA128-60D9-0F47-8AE8-A46EC7DFAF07}" type="presParOf" srcId="{2C2ABAFB-D437-E642-A23C-F9DB2C5CC4F8}" destId="{39BC0B24-47DC-AA41-9F1D-3E9308A8A0E3}" srcOrd="14" destOrd="0" presId="urn:microsoft.com/office/officeart/2008/layout/PictureGrid"/>
    <dgm:cxn modelId="{136DD74E-EE5A-2D42-96D6-3E8A8A2EBD00}" type="presParOf" srcId="{39BC0B24-47DC-AA41-9F1D-3E9308A8A0E3}" destId="{F02F1392-90AF-4649-8CD0-EF12588091A0}" srcOrd="0" destOrd="0" presId="urn:microsoft.com/office/officeart/2008/layout/PictureGrid"/>
    <dgm:cxn modelId="{16499B65-B543-374D-BFF5-9F722E1537E3}" type="presParOf" srcId="{39BC0B24-47DC-AA41-9F1D-3E9308A8A0E3}" destId="{79EFC6B2-BE4B-0648-95C6-2D53AE43BE20}" srcOrd="1" destOrd="0" presId="urn:microsoft.com/office/officeart/2008/layout/PictureGrid"/>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EC544-EDE7-EB48-9617-B4BC0942AD16}">
      <dsp:nvSpPr>
        <dsp:cNvPr id="0" name=""/>
        <dsp:cNvSpPr/>
      </dsp:nvSpPr>
      <dsp:spPr>
        <a:xfrm>
          <a:off x="5358" y="317514"/>
          <a:ext cx="1848923" cy="1273908"/>
        </a:xfrm>
        <a:prstGeom prst="roundRect">
          <a:avLst/>
        </a:prstGeom>
        <a:blipFill>
          <a:blip xmlns:r="http://schemas.openxmlformats.org/officeDocument/2006/relationships" r:embed="rId1"/>
          <a:srcRect/>
          <a:stretch>
            <a:fillRect l="-11000" r="-11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04F6AD-0618-4C43-A481-079C1B0F7374}">
      <dsp:nvSpPr>
        <dsp:cNvPr id="0" name=""/>
        <dsp:cNvSpPr/>
      </dsp:nvSpPr>
      <dsp:spPr>
        <a:xfrm>
          <a:off x="5358" y="1591423"/>
          <a:ext cx="1848923" cy="685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Floods</a:t>
          </a:r>
        </a:p>
      </dsp:txBody>
      <dsp:txXfrm>
        <a:off x="5358" y="1591423"/>
        <a:ext cx="1848923" cy="685950"/>
      </dsp:txXfrm>
    </dsp:sp>
    <dsp:sp modelId="{ECA539D2-C4EF-2C47-8482-E6CD2285892E}">
      <dsp:nvSpPr>
        <dsp:cNvPr id="0" name=""/>
        <dsp:cNvSpPr/>
      </dsp:nvSpPr>
      <dsp:spPr>
        <a:xfrm>
          <a:off x="2039252" y="317514"/>
          <a:ext cx="1848923" cy="1273908"/>
        </a:xfrm>
        <a:prstGeom prst="roundRect">
          <a:avLst/>
        </a:prstGeom>
        <a:blipFill>
          <a:blip xmlns:r="http://schemas.openxmlformats.org/officeDocument/2006/relationships" r:embed="rId2"/>
          <a:srcRect/>
          <a:stretch>
            <a:fillRect l="-33000" r="-3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F905DC-406E-F442-9DD1-AF7C9CE3E800}">
      <dsp:nvSpPr>
        <dsp:cNvPr id="0" name=""/>
        <dsp:cNvSpPr/>
      </dsp:nvSpPr>
      <dsp:spPr>
        <a:xfrm>
          <a:off x="2039252" y="1591423"/>
          <a:ext cx="1848923" cy="685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Extreme rain</a:t>
          </a:r>
        </a:p>
      </dsp:txBody>
      <dsp:txXfrm>
        <a:off x="2039252" y="1591423"/>
        <a:ext cx="1848923" cy="685950"/>
      </dsp:txXfrm>
    </dsp:sp>
    <dsp:sp modelId="{449F5727-6712-304E-94F8-4A7FA015A39B}">
      <dsp:nvSpPr>
        <dsp:cNvPr id="0" name=""/>
        <dsp:cNvSpPr/>
      </dsp:nvSpPr>
      <dsp:spPr>
        <a:xfrm>
          <a:off x="4073146" y="317514"/>
          <a:ext cx="1848923" cy="1273908"/>
        </a:xfrm>
        <a:prstGeom prst="roundRect">
          <a:avLst/>
        </a:prstGeom>
        <a:blipFill>
          <a:blip xmlns:r="http://schemas.openxmlformats.org/officeDocument/2006/relationships" r:embed="rId3"/>
          <a:srcRect/>
          <a:stretch>
            <a:fillRect l="-11000" r="-11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E10C94-FABA-4D47-9A21-74046BBAC506}">
      <dsp:nvSpPr>
        <dsp:cNvPr id="0" name=""/>
        <dsp:cNvSpPr/>
      </dsp:nvSpPr>
      <dsp:spPr>
        <a:xfrm>
          <a:off x="4073146" y="1591423"/>
          <a:ext cx="1848923" cy="685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Wildfires</a:t>
          </a:r>
        </a:p>
      </dsp:txBody>
      <dsp:txXfrm>
        <a:off x="4073146" y="1591423"/>
        <a:ext cx="1848923" cy="685950"/>
      </dsp:txXfrm>
    </dsp:sp>
    <dsp:sp modelId="{C84AB7FC-F50A-5248-9DC2-7D699ADB0C25}">
      <dsp:nvSpPr>
        <dsp:cNvPr id="0" name=""/>
        <dsp:cNvSpPr/>
      </dsp:nvSpPr>
      <dsp:spPr>
        <a:xfrm>
          <a:off x="6107040" y="317514"/>
          <a:ext cx="1848923" cy="1273908"/>
        </a:xfrm>
        <a:prstGeom prst="roundRect">
          <a:avLst/>
        </a:prstGeom>
        <a:blipFill>
          <a:blip xmlns:r="http://schemas.openxmlformats.org/officeDocument/2006/relationships" r:embed="rId4">
            <a:extLst>
              <a:ext uri="{837473B0-CC2E-450A-ABE3-18F120FF3D39}">
                <a1611:picAttrSrcUrl xmlns:a1611="http://schemas.microsoft.com/office/drawing/2016/11/main" r:id="rId5"/>
              </a:ext>
            </a:extLst>
          </a:blip>
          <a:srcRect/>
          <a:stretch>
            <a:fillRect l="-8000" r="-8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41F169-23D8-FC46-95F1-9756D4DEF518}">
      <dsp:nvSpPr>
        <dsp:cNvPr id="0" name=""/>
        <dsp:cNvSpPr/>
      </dsp:nvSpPr>
      <dsp:spPr>
        <a:xfrm>
          <a:off x="6107040" y="1591423"/>
          <a:ext cx="1848923" cy="685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Increased general temperatures</a:t>
          </a:r>
        </a:p>
      </dsp:txBody>
      <dsp:txXfrm>
        <a:off x="6107040" y="1591423"/>
        <a:ext cx="1848923" cy="685950"/>
      </dsp:txXfrm>
    </dsp:sp>
    <dsp:sp modelId="{ECF46717-121B-D840-B775-DF2E38791C71}">
      <dsp:nvSpPr>
        <dsp:cNvPr id="0" name=""/>
        <dsp:cNvSpPr/>
      </dsp:nvSpPr>
      <dsp:spPr>
        <a:xfrm>
          <a:off x="8140934" y="317514"/>
          <a:ext cx="1848923" cy="1273908"/>
        </a:xfrm>
        <a:prstGeom prst="roundRect">
          <a:avLst/>
        </a:prstGeom>
        <a:blipFill>
          <a:blip xmlns:r="http://schemas.openxmlformats.org/officeDocument/2006/relationships" r:embed="rId6"/>
          <a:srcRect/>
          <a:stretch>
            <a:fillRect t="-33000" b="-3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362270-5DE7-794A-86BF-A5EE2300CCBD}">
      <dsp:nvSpPr>
        <dsp:cNvPr id="0" name=""/>
        <dsp:cNvSpPr/>
      </dsp:nvSpPr>
      <dsp:spPr>
        <a:xfrm>
          <a:off x="8140934" y="1591423"/>
          <a:ext cx="1848923" cy="685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Heatwaves</a:t>
          </a:r>
        </a:p>
      </dsp:txBody>
      <dsp:txXfrm>
        <a:off x="8140934" y="1591423"/>
        <a:ext cx="1848923" cy="685950"/>
      </dsp:txXfrm>
    </dsp:sp>
    <dsp:sp modelId="{62748357-6FBB-CA4A-9AB0-3567A89EDA54}">
      <dsp:nvSpPr>
        <dsp:cNvPr id="0" name=""/>
        <dsp:cNvSpPr/>
      </dsp:nvSpPr>
      <dsp:spPr>
        <a:xfrm>
          <a:off x="1022305" y="2462266"/>
          <a:ext cx="1848923" cy="1273908"/>
        </a:xfrm>
        <a:prstGeom prst="roundRect">
          <a:avLst/>
        </a:prstGeom>
        <a:blipFill>
          <a:blip xmlns:r="http://schemas.openxmlformats.org/officeDocument/2006/relationships" r:embed="rId7"/>
          <a:srcRect/>
          <a:stretch>
            <a:fillRect l="-2000" r="-2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ABE7EE-F130-2747-9562-0404CD32A178}">
      <dsp:nvSpPr>
        <dsp:cNvPr id="0" name=""/>
        <dsp:cNvSpPr/>
      </dsp:nvSpPr>
      <dsp:spPr>
        <a:xfrm>
          <a:off x="1022305" y="3736174"/>
          <a:ext cx="1848923" cy="685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Storms and extreme wind</a:t>
          </a:r>
        </a:p>
      </dsp:txBody>
      <dsp:txXfrm>
        <a:off x="1022305" y="3736174"/>
        <a:ext cx="1848923" cy="685950"/>
      </dsp:txXfrm>
    </dsp:sp>
    <dsp:sp modelId="{CA42605F-A255-9847-926D-8F7A6A98081A}">
      <dsp:nvSpPr>
        <dsp:cNvPr id="0" name=""/>
        <dsp:cNvSpPr/>
      </dsp:nvSpPr>
      <dsp:spPr>
        <a:xfrm>
          <a:off x="3056199" y="2462266"/>
          <a:ext cx="1848923" cy="1273908"/>
        </a:xfrm>
        <a:prstGeom prst="roundRect">
          <a:avLst/>
        </a:prstGeom>
        <a:blipFill>
          <a:blip xmlns:r="http://schemas.openxmlformats.org/officeDocument/2006/relationships" r:embed="rId8"/>
          <a:srcRect/>
          <a:stretch>
            <a:fillRect l="-12000" r="-12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D347FE-4DA5-C948-9B66-8AD31B6AC209}">
      <dsp:nvSpPr>
        <dsp:cNvPr id="0" name=""/>
        <dsp:cNvSpPr/>
      </dsp:nvSpPr>
      <dsp:spPr>
        <a:xfrm>
          <a:off x="3056199" y="3736174"/>
          <a:ext cx="1848923" cy="685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Air quality issues</a:t>
          </a:r>
        </a:p>
      </dsp:txBody>
      <dsp:txXfrm>
        <a:off x="3056199" y="3736174"/>
        <a:ext cx="1848923" cy="685950"/>
      </dsp:txXfrm>
    </dsp:sp>
    <dsp:sp modelId="{2F1A4540-C32E-0E47-9FE7-91C68FE0EE27}">
      <dsp:nvSpPr>
        <dsp:cNvPr id="0" name=""/>
        <dsp:cNvSpPr/>
      </dsp:nvSpPr>
      <dsp:spPr>
        <a:xfrm>
          <a:off x="5090093" y="2462266"/>
          <a:ext cx="1848923" cy="1273908"/>
        </a:xfrm>
        <a:prstGeom prst="roundRect">
          <a:avLst/>
        </a:prstGeom>
        <a:blipFill>
          <a:blip xmlns:r="http://schemas.openxmlformats.org/officeDocument/2006/relationships" r:embed="rId9"/>
          <a:srcRect/>
          <a:stretch>
            <a:fillRect t="-4000" b="-4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6CF7A6-5C16-A849-92F3-16D56CB69512}">
      <dsp:nvSpPr>
        <dsp:cNvPr id="0" name=""/>
        <dsp:cNvSpPr/>
      </dsp:nvSpPr>
      <dsp:spPr>
        <a:xfrm>
          <a:off x="5090093" y="3736174"/>
          <a:ext cx="1848923" cy="685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Droughts and water scarcity</a:t>
          </a:r>
        </a:p>
      </dsp:txBody>
      <dsp:txXfrm>
        <a:off x="5090093" y="3736174"/>
        <a:ext cx="1848923" cy="685950"/>
      </dsp:txXfrm>
    </dsp:sp>
    <dsp:sp modelId="{4B720867-52EB-EA4A-9B77-F1BF39659AAD}">
      <dsp:nvSpPr>
        <dsp:cNvPr id="0" name=""/>
        <dsp:cNvSpPr/>
      </dsp:nvSpPr>
      <dsp:spPr>
        <a:xfrm>
          <a:off x="7123987" y="2462266"/>
          <a:ext cx="1848923" cy="1273908"/>
        </a:xfrm>
        <a:prstGeom prst="roundRect">
          <a:avLst/>
        </a:prstGeom>
        <a:blipFill>
          <a:blip xmlns:r="http://schemas.openxmlformats.org/officeDocument/2006/relationships" r:embed="rId10"/>
          <a:srcRect/>
          <a:stretch>
            <a:fillRect l="-9000" r="-9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F99158-963A-0E4B-B070-9B9A95B2C73A}">
      <dsp:nvSpPr>
        <dsp:cNvPr id="0" name=""/>
        <dsp:cNvSpPr/>
      </dsp:nvSpPr>
      <dsp:spPr>
        <a:xfrm>
          <a:off x="7123987" y="3736174"/>
          <a:ext cx="1848923" cy="685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GB" sz="1600" kern="1200" dirty="0">
              <a:solidFill>
                <a:schemeClr val="tx1"/>
              </a:solidFill>
            </a:rPr>
            <a:t>Sea levels rising</a:t>
          </a:r>
        </a:p>
      </dsp:txBody>
      <dsp:txXfrm>
        <a:off x="7123987" y="3736174"/>
        <a:ext cx="1848923" cy="6859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877C6-F1D8-6748-864A-57549D436476}">
      <dsp:nvSpPr>
        <dsp:cNvPr id="0" name=""/>
        <dsp:cNvSpPr/>
      </dsp:nvSpPr>
      <dsp:spPr>
        <a:xfrm>
          <a:off x="871" y="244751"/>
          <a:ext cx="1636678" cy="245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4290" rIns="34290" bIns="0" numCol="1" spcCol="1270" anchor="b" anchorCtr="0">
          <a:noAutofit/>
        </a:bodyPr>
        <a:lstStyle/>
        <a:p>
          <a:pPr marL="0" lvl="0" indent="0" algn="l" defTabSz="400050">
            <a:lnSpc>
              <a:spcPct val="90000"/>
            </a:lnSpc>
            <a:spcBef>
              <a:spcPct val="0"/>
            </a:spcBef>
            <a:spcAft>
              <a:spcPct val="35000"/>
            </a:spcAft>
            <a:buNone/>
          </a:pPr>
          <a:r>
            <a:rPr lang="en-GB" sz="900" b="1" kern="1200" dirty="0">
              <a:solidFill>
                <a:schemeClr val="bg1"/>
              </a:solidFill>
            </a:rPr>
            <a:t>Green roofs/walls</a:t>
          </a:r>
        </a:p>
      </dsp:txBody>
      <dsp:txXfrm>
        <a:off x="871" y="244751"/>
        <a:ext cx="1636678" cy="245501"/>
      </dsp:txXfrm>
    </dsp:sp>
    <dsp:sp modelId="{34719E68-4029-794F-9317-290C217896D3}">
      <dsp:nvSpPr>
        <dsp:cNvPr id="0" name=""/>
        <dsp:cNvSpPr/>
      </dsp:nvSpPr>
      <dsp:spPr>
        <a:xfrm>
          <a:off x="871" y="538912"/>
          <a:ext cx="1636678" cy="1636678"/>
        </a:xfrm>
        <a:prstGeom prst="rect">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364B61-7227-784A-9454-9D1A7AC18794}">
      <dsp:nvSpPr>
        <dsp:cNvPr id="0" name=""/>
        <dsp:cNvSpPr/>
      </dsp:nvSpPr>
      <dsp:spPr>
        <a:xfrm>
          <a:off x="1810560" y="244751"/>
          <a:ext cx="1636678" cy="245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4290" rIns="34290" bIns="0" numCol="1" spcCol="1270" anchor="b" anchorCtr="0">
          <a:noAutofit/>
        </a:bodyPr>
        <a:lstStyle/>
        <a:p>
          <a:pPr marL="0" lvl="0" indent="0" algn="l" defTabSz="400050">
            <a:lnSpc>
              <a:spcPct val="90000"/>
            </a:lnSpc>
            <a:spcBef>
              <a:spcPct val="0"/>
            </a:spcBef>
            <a:spcAft>
              <a:spcPct val="35000"/>
            </a:spcAft>
            <a:buNone/>
          </a:pPr>
          <a:r>
            <a:rPr lang="en-GB" sz="900" b="1" kern="1200" dirty="0"/>
            <a:t>Improved drainage (NBS/engineered)</a:t>
          </a:r>
        </a:p>
      </dsp:txBody>
      <dsp:txXfrm>
        <a:off x="1810560" y="244751"/>
        <a:ext cx="1636678" cy="245501"/>
      </dsp:txXfrm>
    </dsp:sp>
    <dsp:sp modelId="{480D81C0-73FC-6F49-BBCE-76E89E1D3303}">
      <dsp:nvSpPr>
        <dsp:cNvPr id="0" name=""/>
        <dsp:cNvSpPr/>
      </dsp:nvSpPr>
      <dsp:spPr>
        <a:xfrm>
          <a:off x="1810560" y="538912"/>
          <a:ext cx="1636678" cy="1636678"/>
        </a:xfrm>
        <a:prstGeom prst="rect">
          <a:avLst/>
        </a:prstGeom>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6EF19D-9FDB-2B47-9899-DFDEE3080A28}">
      <dsp:nvSpPr>
        <dsp:cNvPr id="0" name=""/>
        <dsp:cNvSpPr/>
      </dsp:nvSpPr>
      <dsp:spPr>
        <a:xfrm>
          <a:off x="3620249" y="244751"/>
          <a:ext cx="1636678" cy="245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4290" rIns="34290" bIns="0" numCol="1" spcCol="1270" anchor="b" anchorCtr="0">
          <a:noAutofit/>
        </a:bodyPr>
        <a:lstStyle/>
        <a:p>
          <a:pPr marL="0" lvl="0" indent="0" algn="l" defTabSz="400050">
            <a:lnSpc>
              <a:spcPct val="90000"/>
            </a:lnSpc>
            <a:spcBef>
              <a:spcPct val="0"/>
            </a:spcBef>
            <a:spcAft>
              <a:spcPct val="35000"/>
            </a:spcAft>
            <a:buNone/>
          </a:pPr>
          <a:r>
            <a:rPr lang="en-GB" sz="900" b="1" kern="1200" dirty="0"/>
            <a:t>Other Nature Based Solutions (NBS)</a:t>
          </a:r>
        </a:p>
      </dsp:txBody>
      <dsp:txXfrm>
        <a:off x="3620249" y="244751"/>
        <a:ext cx="1636678" cy="245501"/>
      </dsp:txXfrm>
    </dsp:sp>
    <dsp:sp modelId="{76D4570A-FA0B-0742-87FE-3E9DCC137296}">
      <dsp:nvSpPr>
        <dsp:cNvPr id="0" name=""/>
        <dsp:cNvSpPr/>
      </dsp:nvSpPr>
      <dsp:spPr>
        <a:xfrm>
          <a:off x="3620249" y="538912"/>
          <a:ext cx="1636678" cy="1636678"/>
        </a:xfrm>
        <a:prstGeom prst="rect">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5E0669-CC03-FC4F-AD60-5C40F6FE54FB}">
      <dsp:nvSpPr>
        <dsp:cNvPr id="0" name=""/>
        <dsp:cNvSpPr/>
      </dsp:nvSpPr>
      <dsp:spPr>
        <a:xfrm>
          <a:off x="871" y="2339258"/>
          <a:ext cx="1636678" cy="245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4290" rIns="34290" bIns="0" numCol="1" spcCol="1270" anchor="b" anchorCtr="0">
          <a:noAutofit/>
        </a:bodyPr>
        <a:lstStyle/>
        <a:p>
          <a:pPr marL="0" lvl="0" indent="0" algn="l" defTabSz="400050">
            <a:lnSpc>
              <a:spcPct val="90000"/>
            </a:lnSpc>
            <a:spcBef>
              <a:spcPct val="0"/>
            </a:spcBef>
            <a:spcAft>
              <a:spcPts val="0"/>
            </a:spcAft>
            <a:buNone/>
          </a:pPr>
          <a:r>
            <a:rPr lang="en-GB" sz="900" b="1" kern="1200" dirty="0">
              <a:solidFill>
                <a:schemeClr val="bg1"/>
              </a:solidFill>
            </a:rPr>
            <a:t>Screens and shading</a:t>
          </a:r>
        </a:p>
        <a:p>
          <a:pPr marL="0" lvl="0" indent="0" algn="l" defTabSz="400050">
            <a:lnSpc>
              <a:spcPct val="90000"/>
            </a:lnSpc>
            <a:spcBef>
              <a:spcPct val="0"/>
            </a:spcBef>
            <a:spcAft>
              <a:spcPts val="0"/>
            </a:spcAft>
            <a:buNone/>
          </a:pPr>
          <a:r>
            <a:rPr lang="en-GB" sz="900" b="1" kern="1200" dirty="0">
              <a:solidFill>
                <a:schemeClr val="bg1"/>
              </a:solidFill>
            </a:rPr>
            <a:t>(NBS/engineered)</a:t>
          </a:r>
        </a:p>
      </dsp:txBody>
      <dsp:txXfrm>
        <a:off x="871" y="2339258"/>
        <a:ext cx="1636678" cy="245501"/>
      </dsp:txXfrm>
    </dsp:sp>
    <dsp:sp modelId="{1FF0443C-78F2-CE49-A122-BBDD32A00052}">
      <dsp:nvSpPr>
        <dsp:cNvPr id="0" name=""/>
        <dsp:cNvSpPr/>
      </dsp:nvSpPr>
      <dsp:spPr>
        <a:xfrm>
          <a:off x="871" y="2633419"/>
          <a:ext cx="1636678" cy="1636678"/>
        </a:xfrm>
        <a:prstGeom prst="rect">
          <a:avLst/>
        </a:prstGeom>
        <a:blipFill>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EC1091-FFA7-2242-BAA8-09FEF294E64D}">
      <dsp:nvSpPr>
        <dsp:cNvPr id="0" name=""/>
        <dsp:cNvSpPr/>
      </dsp:nvSpPr>
      <dsp:spPr>
        <a:xfrm>
          <a:off x="1810560" y="2339258"/>
          <a:ext cx="1636678" cy="245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4290" rIns="34290" bIns="0" numCol="1" spcCol="1270" anchor="b" anchorCtr="0">
          <a:noAutofit/>
        </a:bodyPr>
        <a:lstStyle/>
        <a:p>
          <a:pPr marL="0" lvl="0" indent="0" algn="l" defTabSz="400050">
            <a:lnSpc>
              <a:spcPct val="90000"/>
            </a:lnSpc>
            <a:spcBef>
              <a:spcPct val="0"/>
            </a:spcBef>
            <a:spcAft>
              <a:spcPts val="0"/>
            </a:spcAft>
            <a:buNone/>
          </a:pPr>
          <a:r>
            <a:rPr lang="en-GB" sz="900" b="1" kern="1200" dirty="0"/>
            <a:t>Improved ventilation </a:t>
          </a:r>
        </a:p>
        <a:p>
          <a:pPr marL="0" lvl="0" indent="0" algn="l" defTabSz="400050">
            <a:lnSpc>
              <a:spcPct val="90000"/>
            </a:lnSpc>
            <a:spcBef>
              <a:spcPct val="0"/>
            </a:spcBef>
            <a:spcAft>
              <a:spcPts val="0"/>
            </a:spcAft>
            <a:buNone/>
          </a:pPr>
          <a:r>
            <a:rPr lang="en-GB" sz="900" b="1" kern="1200" dirty="0"/>
            <a:t>(passive/active systems)</a:t>
          </a:r>
        </a:p>
      </dsp:txBody>
      <dsp:txXfrm>
        <a:off x="1810560" y="2339258"/>
        <a:ext cx="1636678" cy="245501"/>
      </dsp:txXfrm>
    </dsp:sp>
    <dsp:sp modelId="{22994938-A6D7-4B44-A1CF-07D059C8E259}">
      <dsp:nvSpPr>
        <dsp:cNvPr id="0" name=""/>
        <dsp:cNvSpPr/>
      </dsp:nvSpPr>
      <dsp:spPr>
        <a:xfrm>
          <a:off x="1810560" y="2633419"/>
          <a:ext cx="1636678" cy="1636678"/>
        </a:xfrm>
        <a:prstGeom prst="rect">
          <a:avLst/>
        </a:prstGeom>
        <a:blipFill>
          <a:blip xmlns:r="http://schemas.openxmlformats.org/officeDocument/2006/relationships" r:embed="rId5" cstate="print">
            <a:extLst>
              <a:ext uri="{28A0092B-C50C-407E-A947-70E740481C1C}">
                <a14:useLocalDpi xmlns:a14="http://schemas.microsoft.com/office/drawing/2010/main"/>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CAB0C8-BA77-A740-A716-C64A53FA31AF}">
      <dsp:nvSpPr>
        <dsp:cNvPr id="0" name=""/>
        <dsp:cNvSpPr/>
      </dsp:nvSpPr>
      <dsp:spPr>
        <a:xfrm>
          <a:off x="3620249" y="2339258"/>
          <a:ext cx="1636678" cy="245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4290" rIns="34290" bIns="0" numCol="1" spcCol="1270" anchor="b" anchorCtr="0">
          <a:noAutofit/>
        </a:bodyPr>
        <a:lstStyle/>
        <a:p>
          <a:pPr marL="0" lvl="0" indent="0" algn="l" defTabSz="400050">
            <a:lnSpc>
              <a:spcPct val="90000"/>
            </a:lnSpc>
            <a:spcBef>
              <a:spcPct val="0"/>
            </a:spcBef>
            <a:spcAft>
              <a:spcPct val="35000"/>
            </a:spcAft>
            <a:buNone/>
          </a:pPr>
          <a:r>
            <a:rPr lang="en-GB" sz="900" b="1" kern="1200" dirty="0"/>
            <a:t>Improved water collection/use</a:t>
          </a:r>
        </a:p>
      </dsp:txBody>
      <dsp:txXfrm>
        <a:off x="3620249" y="2339258"/>
        <a:ext cx="1636678" cy="245501"/>
      </dsp:txXfrm>
    </dsp:sp>
    <dsp:sp modelId="{64D7324A-F647-5343-AF66-5510722477CC}">
      <dsp:nvSpPr>
        <dsp:cNvPr id="0" name=""/>
        <dsp:cNvSpPr/>
      </dsp:nvSpPr>
      <dsp:spPr>
        <a:xfrm>
          <a:off x="3620249" y="2633419"/>
          <a:ext cx="1636678" cy="1636678"/>
        </a:xfrm>
        <a:prstGeom prst="rect">
          <a:avLst/>
        </a:prstGeom>
        <a:blipFill>
          <a:blip xmlns:r="http://schemas.openxmlformats.org/officeDocument/2006/relationships" r:embed="rId6"/>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51E2C-DA29-6546-9A1F-FB6F3BC7282D}">
      <dsp:nvSpPr>
        <dsp:cNvPr id="0" name=""/>
        <dsp:cNvSpPr/>
      </dsp:nvSpPr>
      <dsp:spPr>
        <a:xfrm>
          <a:off x="645713" y="50723"/>
          <a:ext cx="1516395" cy="227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4290" rIns="34290" bIns="0" numCol="1" spcCol="1270" anchor="b" anchorCtr="0">
          <a:noAutofit/>
        </a:bodyPr>
        <a:lstStyle/>
        <a:p>
          <a:pPr marL="0" lvl="0" indent="0" algn="l" defTabSz="400050">
            <a:lnSpc>
              <a:spcPct val="90000"/>
            </a:lnSpc>
            <a:spcBef>
              <a:spcPct val="0"/>
            </a:spcBef>
            <a:spcAft>
              <a:spcPct val="35000"/>
            </a:spcAft>
            <a:buNone/>
          </a:pPr>
          <a:r>
            <a:rPr lang="en-GB" sz="900" b="1" kern="1200" dirty="0"/>
            <a:t>Improved glazing/insulation</a:t>
          </a:r>
        </a:p>
      </dsp:txBody>
      <dsp:txXfrm>
        <a:off x="645713" y="50723"/>
        <a:ext cx="1516395" cy="227459"/>
      </dsp:txXfrm>
    </dsp:sp>
    <dsp:sp modelId="{92F09A87-3F7A-2242-A14F-0ECA8FC9EE56}">
      <dsp:nvSpPr>
        <dsp:cNvPr id="0" name=""/>
        <dsp:cNvSpPr/>
      </dsp:nvSpPr>
      <dsp:spPr>
        <a:xfrm>
          <a:off x="645713" y="323265"/>
          <a:ext cx="1516395" cy="1516395"/>
        </a:xfrm>
        <a:prstGeom prst="rect">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72EBA1-EC58-034B-B4C8-8C3280AB11FA}">
      <dsp:nvSpPr>
        <dsp:cNvPr id="0" name=""/>
        <dsp:cNvSpPr/>
      </dsp:nvSpPr>
      <dsp:spPr>
        <a:xfrm>
          <a:off x="2322403" y="50723"/>
          <a:ext cx="1516395" cy="227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4290" rIns="34290" bIns="0" numCol="1" spcCol="1270" anchor="b" anchorCtr="0">
          <a:noAutofit/>
        </a:bodyPr>
        <a:lstStyle/>
        <a:p>
          <a:pPr marL="0" lvl="0" indent="0" algn="l" defTabSz="400050">
            <a:lnSpc>
              <a:spcPct val="90000"/>
            </a:lnSpc>
            <a:spcBef>
              <a:spcPct val="0"/>
            </a:spcBef>
            <a:spcAft>
              <a:spcPct val="35000"/>
            </a:spcAft>
            <a:buNone/>
          </a:pPr>
          <a:r>
            <a:rPr lang="en-GB" sz="900" b="1" kern="1200" dirty="0"/>
            <a:t>Reducing glare </a:t>
          </a:r>
        </a:p>
      </dsp:txBody>
      <dsp:txXfrm>
        <a:off x="2322403" y="50723"/>
        <a:ext cx="1516395" cy="227459"/>
      </dsp:txXfrm>
    </dsp:sp>
    <dsp:sp modelId="{F62F3F74-6887-AD48-8C86-04A16EA3AA10}">
      <dsp:nvSpPr>
        <dsp:cNvPr id="0" name=""/>
        <dsp:cNvSpPr/>
      </dsp:nvSpPr>
      <dsp:spPr>
        <a:xfrm>
          <a:off x="2322403" y="323265"/>
          <a:ext cx="1516395" cy="1516395"/>
        </a:xfrm>
        <a:prstGeom prst="rect">
          <a:avLst/>
        </a:prstGeom>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1B342B-60F6-5049-BD53-87FA8CFBA7A7}">
      <dsp:nvSpPr>
        <dsp:cNvPr id="0" name=""/>
        <dsp:cNvSpPr/>
      </dsp:nvSpPr>
      <dsp:spPr>
        <a:xfrm>
          <a:off x="3999094" y="50723"/>
          <a:ext cx="1516395" cy="227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4290" rIns="34290" bIns="0" numCol="1" spcCol="1270" anchor="b" anchorCtr="0">
          <a:noAutofit/>
        </a:bodyPr>
        <a:lstStyle/>
        <a:p>
          <a:pPr marL="0" lvl="0" indent="0" algn="l" defTabSz="400050">
            <a:lnSpc>
              <a:spcPct val="90000"/>
            </a:lnSpc>
            <a:spcBef>
              <a:spcPct val="0"/>
            </a:spcBef>
            <a:spcAft>
              <a:spcPct val="35000"/>
            </a:spcAft>
            <a:buNone/>
          </a:pPr>
          <a:r>
            <a:rPr lang="en-GB" sz="900" b="1" kern="1200" dirty="0"/>
            <a:t>Moving critical services or functions out of harm</a:t>
          </a:r>
        </a:p>
      </dsp:txBody>
      <dsp:txXfrm>
        <a:off x="3999094" y="50723"/>
        <a:ext cx="1516395" cy="227459"/>
      </dsp:txXfrm>
    </dsp:sp>
    <dsp:sp modelId="{57AC1272-F34A-C24F-9C31-A5A577147FEE}">
      <dsp:nvSpPr>
        <dsp:cNvPr id="0" name=""/>
        <dsp:cNvSpPr/>
      </dsp:nvSpPr>
      <dsp:spPr>
        <a:xfrm>
          <a:off x="3999094" y="323265"/>
          <a:ext cx="1516395" cy="1516395"/>
        </a:xfrm>
        <a:prstGeom prst="rect">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1AE1DB-B92C-FB47-8726-356F923992DC}">
      <dsp:nvSpPr>
        <dsp:cNvPr id="0" name=""/>
        <dsp:cNvSpPr/>
      </dsp:nvSpPr>
      <dsp:spPr>
        <a:xfrm>
          <a:off x="645713" y="1991300"/>
          <a:ext cx="1516395" cy="227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4290" rIns="34290" bIns="0" numCol="1" spcCol="1270" anchor="b" anchorCtr="0">
          <a:noAutofit/>
        </a:bodyPr>
        <a:lstStyle/>
        <a:p>
          <a:pPr marL="0" lvl="0" indent="0" algn="l" defTabSz="400050">
            <a:lnSpc>
              <a:spcPct val="90000"/>
            </a:lnSpc>
            <a:spcBef>
              <a:spcPct val="0"/>
            </a:spcBef>
            <a:spcAft>
              <a:spcPct val="35000"/>
            </a:spcAft>
            <a:buNone/>
          </a:pPr>
          <a:r>
            <a:rPr lang="en-GB" sz="900" b="1" kern="1200" dirty="0"/>
            <a:t>Reinforcing critical functions/services</a:t>
          </a:r>
        </a:p>
      </dsp:txBody>
      <dsp:txXfrm>
        <a:off x="645713" y="1991300"/>
        <a:ext cx="1516395" cy="227459"/>
      </dsp:txXfrm>
    </dsp:sp>
    <dsp:sp modelId="{D01CA0EE-1421-F44B-B1BD-CA96EEA11BC9}">
      <dsp:nvSpPr>
        <dsp:cNvPr id="0" name=""/>
        <dsp:cNvSpPr/>
      </dsp:nvSpPr>
      <dsp:spPr>
        <a:xfrm>
          <a:off x="645713" y="2263843"/>
          <a:ext cx="1516395" cy="1516395"/>
        </a:xfrm>
        <a:prstGeom prst="rect">
          <a:avLst/>
        </a:prstGeom>
        <a:blipFill>
          <a:blip xmlns:r="http://schemas.openxmlformats.org/officeDocument/2006/relationships" r:embed="rId4" cstate="print">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19F836-05DA-5247-8511-005D02BF228C}">
      <dsp:nvSpPr>
        <dsp:cNvPr id="0" name=""/>
        <dsp:cNvSpPr/>
      </dsp:nvSpPr>
      <dsp:spPr>
        <a:xfrm>
          <a:off x="2322403" y="1991300"/>
          <a:ext cx="1516395" cy="227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4290" rIns="34290" bIns="0" numCol="1" spcCol="1270" anchor="b" anchorCtr="0">
          <a:noAutofit/>
        </a:bodyPr>
        <a:lstStyle/>
        <a:p>
          <a:pPr marL="0" lvl="0" indent="0" algn="l" defTabSz="400050">
            <a:lnSpc>
              <a:spcPct val="90000"/>
            </a:lnSpc>
            <a:spcBef>
              <a:spcPct val="0"/>
            </a:spcBef>
            <a:spcAft>
              <a:spcPct val="35000"/>
            </a:spcAft>
            <a:buNone/>
          </a:pPr>
          <a:r>
            <a:rPr lang="en-GB" sz="900" b="1" kern="1200" dirty="0"/>
            <a:t>Redundancy and back-up systems</a:t>
          </a:r>
        </a:p>
      </dsp:txBody>
      <dsp:txXfrm>
        <a:off x="2322403" y="1991300"/>
        <a:ext cx="1516395" cy="227459"/>
      </dsp:txXfrm>
    </dsp:sp>
    <dsp:sp modelId="{EEDF8E2D-F28F-AA49-97AD-E3FB31B54814}">
      <dsp:nvSpPr>
        <dsp:cNvPr id="0" name=""/>
        <dsp:cNvSpPr/>
      </dsp:nvSpPr>
      <dsp:spPr>
        <a:xfrm>
          <a:off x="2322403" y="2263843"/>
          <a:ext cx="1516395" cy="1516395"/>
        </a:xfrm>
        <a:prstGeom prst="rect">
          <a:avLst/>
        </a:prstGeom>
        <a:blipFill>
          <a:blip xmlns:r="http://schemas.openxmlformats.org/officeDocument/2006/relationships" r:embed="rId6" cstate="print">
            <a:extLst>
              <a:ext uri="{28A0092B-C50C-407E-A947-70E740481C1C}">
                <a14:useLocalDpi xmlns:a14="http://schemas.microsoft.com/office/drawing/2010/main"/>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879D01-EB64-1F4C-A3E0-5B48BC82FE4D}">
      <dsp:nvSpPr>
        <dsp:cNvPr id="0" name=""/>
        <dsp:cNvSpPr/>
      </dsp:nvSpPr>
      <dsp:spPr>
        <a:xfrm>
          <a:off x="3999094" y="1991300"/>
          <a:ext cx="1516395" cy="227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4290" rIns="34290" bIns="0" numCol="1" spcCol="1270" anchor="b" anchorCtr="0">
          <a:noAutofit/>
        </a:bodyPr>
        <a:lstStyle/>
        <a:p>
          <a:pPr marL="0" lvl="0" indent="0" algn="l" defTabSz="400050">
            <a:lnSpc>
              <a:spcPct val="90000"/>
            </a:lnSpc>
            <a:spcBef>
              <a:spcPct val="0"/>
            </a:spcBef>
            <a:spcAft>
              <a:spcPct val="35000"/>
            </a:spcAft>
            <a:buNone/>
          </a:pPr>
          <a:r>
            <a:rPr lang="en-GB" sz="900" b="1" kern="1200" dirty="0"/>
            <a:t>Easy clean up/recovery</a:t>
          </a:r>
        </a:p>
      </dsp:txBody>
      <dsp:txXfrm>
        <a:off x="3999094" y="1991300"/>
        <a:ext cx="1516395" cy="227459"/>
      </dsp:txXfrm>
    </dsp:sp>
    <dsp:sp modelId="{28FC6BAB-99C2-944D-B54D-66DE58A84783}">
      <dsp:nvSpPr>
        <dsp:cNvPr id="0" name=""/>
        <dsp:cNvSpPr/>
      </dsp:nvSpPr>
      <dsp:spPr>
        <a:xfrm>
          <a:off x="3999094" y="2263843"/>
          <a:ext cx="1516395" cy="1516395"/>
        </a:xfrm>
        <a:prstGeom prst="rect">
          <a:avLst/>
        </a:prstGeom>
        <a:blipFill>
          <a:blip xmlns:r="http://schemas.openxmlformats.org/officeDocument/2006/relationships" r:embed="rId7" cstate="print">
            <a:extLst>
              <a:ext uri="{28A0092B-C50C-407E-A947-70E740481C1C}">
                <a14:useLocalDpi xmlns:a14="http://schemas.microsoft.com/office/drawing/2010/main"/>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622389-9DFA-7843-B3C5-8E91B2646980}">
      <dsp:nvSpPr>
        <dsp:cNvPr id="0" name=""/>
        <dsp:cNvSpPr/>
      </dsp:nvSpPr>
      <dsp:spPr>
        <a:xfrm>
          <a:off x="1518359" y="3931877"/>
          <a:ext cx="1516395" cy="227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4290" rIns="34290" bIns="0" numCol="1" spcCol="1270" anchor="b" anchorCtr="0">
          <a:noAutofit/>
        </a:bodyPr>
        <a:lstStyle/>
        <a:p>
          <a:pPr marL="0" lvl="0" indent="0" algn="l" defTabSz="400050">
            <a:lnSpc>
              <a:spcPct val="90000"/>
            </a:lnSpc>
            <a:spcBef>
              <a:spcPct val="0"/>
            </a:spcBef>
            <a:spcAft>
              <a:spcPct val="35000"/>
            </a:spcAft>
            <a:buNone/>
          </a:pPr>
          <a:r>
            <a:rPr lang="en-GB" sz="900" b="1" kern="1200" dirty="0"/>
            <a:t>Amending layouts</a:t>
          </a:r>
        </a:p>
      </dsp:txBody>
      <dsp:txXfrm>
        <a:off x="1518359" y="3931877"/>
        <a:ext cx="1516395" cy="227459"/>
      </dsp:txXfrm>
    </dsp:sp>
    <dsp:sp modelId="{A15BFFAE-67E1-B444-810E-1F2AE3B28314}">
      <dsp:nvSpPr>
        <dsp:cNvPr id="0" name=""/>
        <dsp:cNvSpPr/>
      </dsp:nvSpPr>
      <dsp:spPr>
        <a:xfrm>
          <a:off x="1484058" y="4204420"/>
          <a:ext cx="1516395" cy="1516395"/>
        </a:xfrm>
        <a:prstGeom prst="rect">
          <a:avLst/>
        </a:prstGeom>
        <a:blipFill>
          <a:blip xmlns:r="http://schemas.openxmlformats.org/officeDocument/2006/relationships" r:embed="rId8" cstate="print">
            <a:extLst>
              <a:ext uri="{28A0092B-C50C-407E-A947-70E740481C1C}">
                <a14:useLocalDpi xmlns:a14="http://schemas.microsoft.com/office/drawing/2010/main"/>
              </a:ext>
              <a:ext uri="{837473B0-CC2E-450A-ABE3-18F120FF3D39}">
                <a1611:picAttrSrcUrl xmlns:a1611="http://schemas.microsoft.com/office/drawing/2016/11/main" r:id="rId9"/>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2F1392-90AF-4649-8CD0-EF12588091A0}">
      <dsp:nvSpPr>
        <dsp:cNvPr id="0" name=""/>
        <dsp:cNvSpPr/>
      </dsp:nvSpPr>
      <dsp:spPr>
        <a:xfrm>
          <a:off x="3160749" y="3931877"/>
          <a:ext cx="1516395" cy="227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4290" rIns="34290" bIns="0" numCol="1" spcCol="1270" anchor="b" anchorCtr="0">
          <a:noAutofit/>
        </a:bodyPr>
        <a:lstStyle/>
        <a:p>
          <a:pPr marL="0" lvl="0" indent="0" algn="l" defTabSz="400050">
            <a:lnSpc>
              <a:spcPct val="90000"/>
            </a:lnSpc>
            <a:spcBef>
              <a:spcPct val="0"/>
            </a:spcBef>
            <a:spcAft>
              <a:spcPct val="35000"/>
            </a:spcAft>
            <a:buNone/>
          </a:pPr>
          <a:r>
            <a:rPr lang="en-GB" sz="900" b="1" kern="1200" dirty="0"/>
            <a:t>Designing-in reconfiguration</a:t>
          </a:r>
        </a:p>
      </dsp:txBody>
      <dsp:txXfrm>
        <a:off x="3160749" y="3931877"/>
        <a:ext cx="1516395" cy="227459"/>
      </dsp:txXfrm>
    </dsp:sp>
    <dsp:sp modelId="{79EFC6B2-BE4B-0648-95C6-2D53AE43BE20}">
      <dsp:nvSpPr>
        <dsp:cNvPr id="0" name=""/>
        <dsp:cNvSpPr/>
      </dsp:nvSpPr>
      <dsp:spPr>
        <a:xfrm>
          <a:off x="3160749" y="4204420"/>
          <a:ext cx="1516395" cy="1516395"/>
        </a:xfrm>
        <a:prstGeom prst="rect">
          <a:avLst/>
        </a:prstGeom>
        <a:blipFill>
          <a:blip xmlns:r="http://schemas.openxmlformats.org/officeDocument/2006/relationships" r:embed="rId10" cstate="print">
            <a:extLst>
              <a:ext uri="{28A0092B-C50C-407E-A947-70E740481C1C}">
                <a14:useLocalDpi xmlns:a14="http://schemas.microsoft.com/office/drawing/2010/main"/>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6EBE76-B91B-B94D-B391-984009FA1932}" type="datetimeFigureOut">
              <a:rPr lang="en-GB" smtClean="0"/>
              <a:t>30/06/2025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05785-F37A-1247-B401-14F088AE3E61}" type="slidenum">
              <a:rPr lang="en-GB" smtClean="0"/>
              <a:t>‹#›</a:t>
            </a:fld>
            <a:endParaRPr lang="en-GB"/>
          </a:p>
        </p:txBody>
      </p:sp>
    </p:spTree>
    <p:extLst>
      <p:ext uri="{BB962C8B-B14F-4D97-AF65-F5344CB8AC3E}">
        <p14:creationId xmlns:p14="http://schemas.microsoft.com/office/powerpoint/2010/main" val="3345101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We’ll come to the risk diagram in a second….</a:t>
            </a:r>
          </a:p>
          <a:p>
            <a:endParaRPr lang="en-GB" dirty="0"/>
          </a:p>
        </p:txBody>
      </p:sp>
    </p:spTree>
    <p:extLst>
      <p:ext uri="{BB962C8B-B14F-4D97-AF65-F5344CB8AC3E}">
        <p14:creationId xmlns:p14="http://schemas.microsoft.com/office/powerpoint/2010/main" val="826610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can be helpful to think about climate driven risks within a risk management framework – this puts it into a familiar space – climate driven risks are like any other risk. We have systems of managing those risks already. Makes it less new and scary. </a:t>
            </a:r>
          </a:p>
          <a:p>
            <a:endParaRPr lang="en-GB" dirty="0"/>
          </a:p>
          <a:p>
            <a:r>
              <a:rPr lang="en-GB" dirty="0"/>
              <a:t>A risk is a combination of:</a:t>
            </a:r>
          </a:p>
          <a:p>
            <a:endParaRPr lang="en-GB" dirty="0"/>
          </a:p>
          <a:p>
            <a:r>
              <a:rPr lang="en-GB" dirty="0"/>
              <a:t>A hazard  - a thing that has the potential to cause harm</a:t>
            </a:r>
          </a:p>
          <a:p>
            <a:endParaRPr lang="en-GB" dirty="0"/>
          </a:p>
          <a:p>
            <a:r>
              <a:rPr lang="en-GB" dirty="0"/>
              <a:t>Exposure to that harm – if that harm were realised, where or what would be exposed to it?</a:t>
            </a:r>
          </a:p>
          <a:p>
            <a:endParaRPr lang="en-GB" dirty="0"/>
          </a:p>
          <a:p>
            <a:r>
              <a:rPr lang="en-GB" dirty="0"/>
              <a:t>Vulnerability – if that harm were realised are there particular things or people which would be more susceptible to being harmed?</a:t>
            </a:r>
          </a:p>
        </p:txBody>
      </p:sp>
      <p:sp>
        <p:nvSpPr>
          <p:cNvPr id="4" name="Slide Number Placeholder 3"/>
          <p:cNvSpPr>
            <a:spLocks noGrp="1"/>
          </p:cNvSpPr>
          <p:nvPr>
            <p:ph type="sldNum" sz="quarter" idx="5"/>
          </p:nvPr>
        </p:nvSpPr>
        <p:spPr/>
        <p:txBody>
          <a:bodyPr/>
          <a:lstStyle/>
          <a:p>
            <a:fld id="{6F805785-F37A-1247-B401-14F088AE3E61}" type="slidenum">
              <a:rPr lang="en-GB" smtClean="0"/>
              <a:t>11</a:t>
            </a:fld>
            <a:endParaRPr lang="en-GB"/>
          </a:p>
        </p:txBody>
      </p:sp>
    </p:spTree>
    <p:extLst>
      <p:ext uri="{BB962C8B-B14F-4D97-AF65-F5344CB8AC3E}">
        <p14:creationId xmlns:p14="http://schemas.microsoft.com/office/powerpoint/2010/main" val="2329548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Points to remember:</a:t>
            </a:r>
          </a:p>
          <a:p>
            <a:endParaRPr lang="en-GB" dirty="0"/>
          </a:p>
          <a:p>
            <a:r>
              <a:rPr lang="en-GB" dirty="0"/>
              <a:t>1. Any intervention might be addressing adaptation and mitigation at the same time</a:t>
            </a:r>
          </a:p>
          <a:p>
            <a:endParaRPr lang="en-GB" dirty="0"/>
          </a:p>
          <a:p>
            <a:r>
              <a:rPr lang="en-GB" dirty="0"/>
              <a:t>2. Might be addressing multiple hazards at the same time (e.g. green roofs - act as an insulation layer, making buildings more thermally efficient (MITIGATION) and less affected by extreme temps (ADAPTATION). From an adaptation perspective they can also help reduce the effects of extreme heat and cold temperatures inside EXTREME TEMPS) as well as help slow down (EXTREME WATER VOLUME) and retain water (WATER SCARCITY). </a:t>
            </a:r>
          </a:p>
          <a:p>
            <a:endParaRPr lang="en-GB" dirty="0"/>
          </a:p>
          <a:p>
            <a:r>
              <a:rPr lang="en-GB" dirty="0"/>
              <a:t>3. Many green and NBS have additional positive impacts by making the environment more pleasant for staff and patients. </a:t>
            </a:r>
          </a:p>
        </p:txBody>
      </p:sp>
      <p:sp>
        <p:nvSpPr>
          <p:cNvPr id="4" name="Slide Number Placeholder 3"/>
          <p:cNvSpPr>
            <a:spLocks noGrp="1"/>
          </p:cNvSpPr>
          <p:nvPr>
            <p:ph type="sldNum" sz="quarter" idx="5"/>
          </p:nvPr>
        </p:nvSpPr>
        <p:spPr/>
        <p:txBody>
          <a:bodyPr/>
          <a:lstStyle/>
          <a:p>
            <a:fld id="{22C45E09-4B77-A64E-A167-7983A63D094C}" type="slidenum">
              <a:rPr lang="en-GB" smtClean="0"/>
              <a:t>12</a:t>
            </a:fld>
            <a:endParaRPr lang="en-GB"/>
          </a:p>
        </p:txBody>
      </p:sp>
    </p:spTree>
    <p:extLst>
      <p:ext uri="{BB962C8B-B14F-4D97-AF65-F5344CB8AC3E}">
        <p14:creationId xmlns:p14="http://schemas.microsoft.com/office/powerpoint/2010/main" val="1143159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You can think of these as ROUGHLY breaking down into structural and non-structural, pro-active and reactive</a:t>
            </a:r>
          </a:p>
        </p:txBody>
      </p:sp>
    </p:spTree>
    <p:extLst>
      <p:ext uri="{BB962C8B-B14F-4D97-AF65-F5344CB8AC3E}">
        <p14:creationId xmlns:p14="http://schemas.microsoft.com/office/powerpoint/2010/main" val="1446434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F805785-F37A-1247-B401-14F088AE3E61}" type="slidenum">
              <a:rPr lang="en-GB" smtClean="0"/>
              <a:t>15</a:t>
            </a:fld>
            <a:endParaRPr lang="en-GB"/>
          </a:p>
        </p:txBody>
      </p:sp>
    </p:spTree>
    <p:extLst>
      <p:ext uri="{BB962C8B-B14F-4D97-AF65-F5344CB8AC3E}">
        <p14:creationId xmlns:p14="http://schemas.microsoft.com/office/powerpoint/2010/main" val="2732265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EB564-7BF4-35FC-46EB-9967505D756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1099DBE5-208C-7ABB-04D4-57065C9EB0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278D83BD-DFD3-9607-5664-CEFA6B9A6A41}"/>
              </a:ext>
            </a:extLst>
          </p:cNvPr>
          <p:cNvSpPr>
            <a:spLocks noGrp="1"/>
          </p:cNvSpPr>
          <p:nvPr>
            <p:ph type="dt" sz="half" idx="10"/>
          </p:nvPr>
        </p:nvSpPr>
        <p:spPr/>
        <p:txBody>
          <a:bodyPr/>
          <a:lstStyle/>
          <a:p>
            <a:fld id="{627B78BD-388C-FD4D-AE90-DEF1F50D7B24}" type="datetimeFigureOut">
              <a:rPr lang="en-GB" smtClean="0"/>
              <a:t>30/06/2025</a:t>
            </a:fld>
            <a:endParaRPr lang="en-GB"/>
          </a:p>
        </p:txBody>
      </p:sp>
      <p:sp>
        <p:nvSpPr>
          <p:cNvPr id="5" name="Footer Placeholder 4">
            <a:extLst>
              <a:ext uri="{FF2B5EF4-FFF2-40B4-BE49-F238E27FC236}">
                <a16:creationId xmlns:a16="http://schemas.microsoft.com/office/drawing/2014/main" id="{4B70F552-07FF-E3CF-1387-3447F5BFC8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167E4D-330F-4AD1-B2C9-F1F889700D87}"/>
              </a:ext>
            </a:extLst>
          </p:cNvPr>
          <p:cNvSpPr>
            <a:spLocks noGrp="1"/>
          </p:cNvSpPr>
          <p:nvPr>
            <p:ph type="sldNum" sz="quarter" idx="12"/>
          </p:nvPr>
        </p:nvSpPr>
        <p:spPr/>
        <p:txBody>
          <a:bodyPr/>
          <a:lstStyle/>
          <a:p>
            <a:fld id="{2D155523-406D-2446-A02A-64DF0521B206}" type="slidenum">
              <a:rPr lang="en-GB" smtClean="0"/>
              <a:t>‹#›</a:t>
            </a:fld>
            <a:endParaRPr lang="en-GB"/>
          </a:p>
        </p:txBody>
      </p:sp>
    </p:spTree>
    <p:extLst>
      <p:ext uri="{BB962C8B-B14F-4D97-AF65-F5344CB8AC3E}">
        <p14:creationId xmlns:p14="http://schemas.microsoft.com/office/powerpoint/2010/main" val="797372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56E15-12D9-FA22-F29D-CFF204800C1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63430B91-09DD-9C15-ADF6-9FA2664C175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F88FA54-7098-6685-0A43-708F0C3359D4}"/>
              </a:ext>
            </a:extLst>
          </p:cNvPr>
          <p:cNvSpPr>
            <a:spLocks noGrp="1"/>
          </p:cNvSpPr>
          <p:nvPr>
            <p:ph type="dt" sz="half" idx="10"/>
          </p:nvPr>
        </p:nvSpPr>
        <p:spPr/>
        <p:txBody>
          <a:bodyPr/>
          <a:lstStyle/>
          <a:p>
            <a:fld id="{627B78BD-388C-FD4D-AE90-DEF1F50D7B24}" type="datetimeFigureOut">
              <a:rPr lang="en-GB" smtClean="0"/>
              <a:t>30/06/2025</a:t>
            </a:fld>
            <a:endParaRPr lang="en-GB"/>
          </a:p>
        </p:txBody>
      </p:sp>
      <p:sp>
        <p:nvSpPr>
          <p:cNvPr id="5" name="Footer Placeholder 4">
            <a:extLst>
              <a:ext uri="{FF2B5EF4-FFF2-40B4-BE49-F238E27FC236}">
                <a16:creationId xmlns:a16="http://schemas.microsoft.com/office/drawing/2014/main" id="{67F06CFE-15DA-4EE2-AD5D-93471390C6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458553-3CD2-E875-877C-73DF9CE18F7E}"/>
              </a:ext>
            </a:extLst>
          </p:cNvPr>
          <p:cNvSpPr>
            <a:spLocks noGrp="1"/>
          </p:cNvSpPr>
          <p:nvPr>
            <p:ph type="sldNum" sz="quarter" idx="12"/>
          </p:nvPr>
        </p:nvSpPr>
        <p:spPr/>
        <p:txBody>
          <a:bodyPr/>
          <a:lstStyle/>
          <a:p>
            <a:fld id="{2D155523-406D-2446-A02A-64DF0521B206}" type="slidenum">
              <a:rPr lang="en-GB" smtClean="0"/>
              <a:t>‹#›</a:t>
            </a:fld>
            <a:endParaRPr lang="en-GB"/>
          </a:p>
        </p:txBody>
      </p:sp>
    </p:spTree>
    <p:extLst>
      <p:ext uri="{BB962C8B-B14F-4D97-AF65-F5344CB8AC3E}">
        <p14:creationId xmlns:p14="http://schemas.microsoft.com/office/powerpoint/2010/main" val="1377644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E49465-39E7-AF62-86C4-75F56AE301C9}"/>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CA1860D4-1F36-F916-10A7-FF227FB52EE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7D39B0D-E2C0-C6E4-1A7A-643D7BEB36EC}"/>
              </a:ext>
            </a:extLst>
          </p:cNvPr>
          <p:cNvSpPr>
            <a:spLocks noGrp="1"/>
          </p:cNvSpPr>
          <p:nvPr>
            <p:ph type="dt" sz="half" idx="10"/>
          </p:nvPr>
        </p:nvSpPr>
        <p:spPr/>
        <p:txBody>
          <a:bodyPr/>
          <a:lstStyle/>
          <a:p>
            <a:fld id="{627B78BD-388C-FD4D-AE90-DEF1F50D7B24}" type="datetimeFigureOut">
              <a:rPr lang="en-GB" smtClean="0"/>
              <a:t>30/06/2025</a:t>
            </a:fld>
            <a:endParaRPr lang="en-GB"/>
          </a:p>
        </p:txBody>
      </p:sp>
      <p:sp>
        <p:nvSpPr>
          <p:cNvPr id="5" name="Footer Placeholder 4">
            <a:extLst>
              <a:ext uri="{FF2B5EF4-FFF2-40B4-BE49-F238E27FC236}">
                <a16:creationId xmlns:a16="http://schemas.microsoft.com/office/drawing/2014/main" id="{1C5FA405-626D-AB87-7E00-DFBBEC0FB1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A0CAA9-852F-0F46-4F47-EF997901186C}"/>
              </a:ext>
            </a:extLst>
          </p:cNvPr>
          <p:cNvSpPr>
            <a:spLocks noGrp="1"/>
          </p:cNvSpPr>
          <p:nvPr>
            <p:ph type="sldNum" sz="quarter" idx="12"/>
          </p:nvPr>
        </p:nvSpPr>
        <p:spPr/>
        <p:txBody>
          <a:bodyPr/>
          <a:lstStyle/>
          <a:p>
            <a:fld id="{2D155523-406D-2446-A02A-64DF0521B206}" type="slidenum">
              <a:rPr lang="en-GB" smtClean="0"/>
              <a:t>‹#›</a:t>
            </a:fld>
            <a:endParaRPr lang="en-GB"/>
          </a:p>
        </p:txBody>
      </p:sp>
    </p:spTree>
    <p:extLst>
      <p:ext uri="{BB962C8B-B14F-4D97-AF65-F5344CB8AC3E}">
        <p14:creationId xmlns:p14="http://schemas.microsoft.com/office/powerpoint/2010/main" val="3485037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B96C-8532-DA37-422F-B152D61706A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DB462CB-259C-9139-357D-05187C30CBC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640FC90-C1CC-FB21-A738-43CF3BC914BC}"/>
              </a:ext>
            </a:extLst>
          </p:cNvPr>
          <p:cNvSpPr>
            <a:spLocks noGrp="1"/>
          </p:cNvSpPr>
          <p:nvPr>
            <p:ph type="dt" sz="half" idx="10"/>
          </p:nvPr>
        </p:nvSpPr>
        <p:spPr/>
        <p:txBody>
          <a:bodyPr/>
          <a:lstStyle/>
          <a:p>
            <a:fld id="{627B78BD-388C-FD4D-AE90-DEF1F50D7B24}" type="datetimeFigureOut">
              <a:rPr lang="en-GB" smtClean="0"/>
              <a:t>30/06/2025</a:t>
            </a:fld>
            <a:endParaRPr lang="en-GB"/>
          </a:p>
        </p:txBody>
      </p:sp>
      <p:sp>
        <p:nvSpPr>
          <p:cNvPr id="5" name="Footer Placeholder 4">
            <a:extLst>
              <a:ext uri="{FF2B5EF4-FFF2-40B4-BE49-F238E27FC236}">
                <a16:creationId xmlns:a16="http://schemas.microsoft.com/office/drawing/2014/main" id="{277B70F7-D292-3AE8-7859-6623A43582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79A3D9-D25A-4192-26A6-B6FD189F3F3D}"/>
              </a:ext>
            </a:extLst>
          </p:cNvPr>
          <p:cNvSpPr>
            <a:spLocks noGrp="1"/>
          </p:cNvSpPr>
          <p:nvPr>
            <p:ph type="sldNum" sz="quarter" idx="12"/>
          </p:nvPr>
        </p:nvSpPr>
        <p:spPr/>
        <p:txBody>
          <a:bodyPr/>
          <a:lstStyle/>
          <a:p>
            <a:fld id="{2D155523-406D-2446-A02A-64DF0521B206}" type="slidenum">
              <a:rPr lang="en-GB" smtClean="0"/>
              <a:t>‹#›</a:t>
            </a:fld>
            <a:endParaRPr lang="en-GB"/>
          </a:p>
        </p:txBody>
      </p:sp>
      <p:pic>
        <p:nvPicPr>
          <p:cNvPr id="8" name="Picture 7" descr="A black text on a white background&#10;&#10;AI-generated content may be incorrect.">
            <a:extLst>
              <a:ext uri="{FF2B5EF4-FFF2-40B4-BE49-F238E27FC236}">
                <a16:creationId xmlns:a16="http://schemas.microsoft.com/office/drawing/2014/main" id="{32803398-0D70-4A28-BD8E-47FDADD8639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550400" y="332191"/>
            <a:ext cx="2235200" cy="291734"/>
          </a:xfrm>
          <a:prstGeom prst="rect">
            <a:avLst/>
          </a:prstGeom>
        </p:spPr>
      </p:pic>
    </p:spTree>
    <p:extLst>
      <p:ext uri="{BB962C8B-B14F-4D97-AF65-F5344CB8AC3E}">
        <p14:creationId xmlns:p14="http://schemas.microsoft.com/office/powerpoint/2010/main" val="2154270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70B76-1841-6EBE-F25A-EB013A0BF26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E9302BF-95C7-911B-0C5B-2398FB4A455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EAC70B5-27BC-B9BD-A8EA-FAF354DEB711}"/>
              </a:ext>
            </a:extLst>
          </p:cNvPr>
          <p:cNvSpPr>
            <a:spLocks noGrp="1"/>
          </p:cNvSpPr>
          <p:nvPr>
            <p:ph type="dt" sz="half" idx="10"/>
          </p:nvPr>
        </p:nvSpPr>
        <p:spPr/>
        <p:txBody>
          <a:bodyPr/>
          <a:lstStyle/>
          <a:p>
            <a:fld id="{627B78BD-388C-FD4D-AE90-DEF1F50D7B24}" type="datetimeFigureOut">
              <a:rPr lang="en-GB" smtClean="0"/>
              <a:t>30/06/2025</a:t>
            </a:fld>
            <a:endParaRPr lang="en-GB"/>
          </a:p>
        </p:txBody>
      </p:sp>
      <p:sp>
        <p:nvSpPr>
          <p:cNvPr id="5" name="Footer Placeholder 4">
            <a:extLst>
              <a:ext uri="{FF2B5EF4-FFF2-40B4-BE49-F238E27FC236}">
                <a16:creationId xmlns:a16="http://schemas.microsoft.com/office/drawing/2014/main" id="{64C4D380-0884-A769-CA29-8266D11C97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42AE15-C8E5-34F7-DCC9-9B1F5A944E41}"/>
              </a:ext>
            </a:extLst>
          </p:cNvPr>
          <p:cNvSpPr>
            <a:spLocks noGrp="1"/>
          </p:cNvSpPr>
          <p:nvPr>
            <p:ph type="sldNum" sz="quarter" idx="12"/>
          </p:nvPr>
        </p:nvSpPr>
        <p:spPr/>
        <p:txBody>
          <a:bodyPr/>
          <a:lstStyle/>
          <a:p>
            <a:fld id="{2D155523-406D-2446-A02A-64DF0521B206}" type="slidenum">
              <a:rPr lang="en-GB" smtClean="0"/>
              <a:t>‹#›</a:t>
            </a:fld>
            <a:endParaRPr lang="en-GB"/>
          </a:p>
        </p:txBody>
      </p:sp>
    </p:spTree>
    <p:extLst>
      <p:ext uri="{BB962C8B-B14F-4D97-AF65-F5344CB8AC3E}">
        <p14:creationId xmlns:p14="http://schemas.microsoft.com/office/powerpoint/2010/main" val="2144651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9AFC3-C018-8F91-14F4-934058FBAA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E8025A5-2F37-0DD6-87E2-ADD4B9AD45B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DB69C5C-5009-B149-73A3-51B0BD87086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D52C0B9-2E83-9653-F16D-5D047F6CD8FA}"/>
              </a:ext>
            </a:extLst>
          </p:cNvPr>
          <p:cNvSpPr>
            <a:spLocks noGrp="1"/>
          </p:cNvSpPr>
          <p:nvPr>
            <p:ph type="dt" sz="half" idx="10"/>
          </p:nvPr>
        </p:nvSpPr>
        <p:spPr/>
        <p:txBody>
          <a:bodyPr/>
          <a:lstStyle/>
          <a:p>
            <a:fld id="{627B78BD-388C-FD4D-AE90-DEF1F50D7B24}" type="datetimeFigureOut">
              <a:rPr lang="en-GB" smtClean="0"/>
              <a:t>30/06/2025</a:t>
            </a:fld>
            <a:endParaRPr lang="en-GB"/>
          </a:p>
        </p:txBody>
      </p:sp>
      <p:sp>
        <p:nvSpPr>
          <p:cNvPr id="6" name="Footer Placeholder 5">
            <a:extLst>
              <a:ext uri="{FF2B5EF4-FFF2-40B4-BE49-F238E27FC236}">
                <a16:creationId xmlns:a16="http://schemas.microsoft.com/office/drawing/2014/main" id="{E094F1CF-5F11-E996-922A-76273CF6FF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B71F5F-D45D-E479-FCC1-5E4568071B53}"/>
              </a:ext>
            </a:extLst>
          </p:cNvPr>
          <p:cNvSpPr>
            <a:spLocks noGrp="1"/>
          </p:cNvSpPr>
          <p:nvPr>
            <p:ph type="sldNum" sz="quarter" idx="12"/>
          </p:nvPr>
        </p:nvSpPr>
        <p:spPr/>
        <p:txBody>
          <a:bodyPr/>
          <a:lstStyle/>
          <a:p>
            <a:fld id="{2D155523-406D-2446-A02A-64DF0521B206}" type="slidenum">
              <a:rPr lang="en-GB" smtClean="0"/>
              <a:t>‹#›</a:t>
            </a:fld>
            <a:endParaRPr lang="en-GB"/>
          </a:p>
        </p:txBody>
      </p:sp>
    </p:spTree>
    <p:extLst>
      <p:ext uri="{BB962C8B-B14F-4D97-AF65-F5344CB8AC3E}">
        <p14:creationId xmlns:p14="http://schemas.microsoft.com/office/powerpoint/2010/main" val="2112831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96A19-D954-FADF-F40A-6DB2B7F7BCC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B4D082B-547C-2C5A-CA74-6906A2FDF9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D06FF52-797B-95E6-936C-D8E73EA5244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CD704AA-FEE7-032D-A7DA-C205261DBA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D5CDEF5-B025-2DED-0561-7EC4C688B3A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97EC411-FABB-2A48-EC49-1003319DADCD}"/>
              </a:ext>
            </a:extLst>
          </p:cNvPr>
          <p:cNvSpPr>
            <a:spLocks noGrp="1"/>
          </p:cNvSpPr>
          <p:nvPr>
            <p:ph type="dt" sz="half" idx="10"/>
          </p:nvPr>
        </p:nvSpPr>
        <p:spPr/>
        <p:txBody>
          <a:bodyPr/>
          <a:lstStyle/>
          <a:p>
            <a:fld id="{627B78BD-388C-FD4D-AE90-DEF1F50D7B24}" type="datetimeFigureOut">
              <a:rPr lang="en-GB" smtClean="0"/>
              <a:t>30/06/2025</a:t>
            </a:fld>
            <a:endParaRPr lang="en-GB"/>
          </a:p>
        </p:txBody>
      </p:sp>
      <p:sp>
        <p:nvSpPr>
          <p:cNvPr id="8" name="Footer Placeholder 7">
            <a:extLst>
              <a:ext uri="{FF2B5EF4-FFF2-40B4-BE49-F238E27FC236}">
                <a16:creationId xmlns:a16="http://schemas.microsoft.com/office/drawing/2014/main" id="{B93CECEF-E7F1-4BD3-CAD7-2D164F6A4AA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53D8662-1C77-E77B-8E88-8B0AA7887EB6}"/>
              </a:ext>
            </a:extLst>
          </p:cNvPr>
          <p:cNvSpPr>
            <a:spLocks noGrp="1"/>
          </p:cNvSpPr>
          <p:nvPr>
            <p:ph type="sldNum" sz="quarter" idx="12"/>
          </p:nvPr>
        </p:nvSpPr>
        <p:spPr/>
        <p:txBody>
          <a:bodyPr/>
          <a:lstStyle/>
          <a:p>
            <a:fld id="{2D155523-406D-2446-A02A-64DF0521B206}" type="slidenum">
              <a:rPr lang="en-GB" smtClean="0"/>
              <a:t>‹#›</a:t>
            </a:fld>
            <a:endParaRPr lang="en-GB"/>
          </a:p>
        </p:txBody>
      </p:sp>
    </p:spTree>
    <p:extLst>
      <p:ext uri="{BB962C8B-B14F-4D97-AF65-F5344CB8AC3E}">
        <p14:creationId xmlns:p14="http://schemas.microsoft.com/office/powerpoint/2010/main" val="2994758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672A6-9C00-E831-FCDD-6F24B3FDA63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4912EA4-ED66-9DBD-DD30-D4623C4A9E7B}"/>
              </a:ext>
            </a:extLst>
          </p:cNvPr>
          <p:cNvSpPr>
            <a:spLocks noGrp="1"/>
          </p:cNvSpPr>
          <p:nvPr>
            <p:ph type="dt" sz="half" idx="10"/>
          </p:nvPr>
        </p:nvSpPr>
        <p:spPr/>
        <p:txBody>
          <a:bodyPr/>
          <a:lstStyle/>
          <a:p>
            <a:fld id="{627B78BD-388C-FD4D-AE90-DEF1F50D7B24}" type="datetimeFigureOut">
              <a:rPr lang="en-GB" smtClean="0"/>
              <a:t>30/06/2025</a:t>
            </a:fld>
            <a:endParaRPr lang="en-GB"/>
          </a:p>
        </p:txBody>
      </p:sp>
      <p:sp>
        <p:nvSpPr>
          <p:cNvPr id="4" name="Footer Placeholder 3">
            <a:extLst>
              <a:ext uri="{FF2B5EF4-FFF2-40B4-BE49-F238E27FC236}">
                <a16:creationId xmlns:a16="http://schemas.microsoft.com/office/drawing/2014/main" id="{41A08109-6074-4D77-7F90-A66DAEDFE2F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912B3AC-CA0A-48F1-8E84-FF8F8AA68963}"/>
              </a:ext>
            </a:extLst>
          </p:cNvPr>
          <p:cNvSpPr>
            <a:spLocks noGrp="1"/>
          </p:cNvSpPr>
          <p:nvPr>
            <p:ph type="sldNum" sz="quarter" idx="12"/>
          </p:nvPr>
        </p:nvSpPr>
        <p:spPr/>
        <p:txBody>
          <a:bodyPr/>
          <a:lstStyle/>
          <a:p>
            <a:fld id="{2D155523-406D-2446-A02A-64DF0521B206}" type="slidenum">
              <a:rPr lang="en-GB" smtClean="0"/>
              <a:t>‹#›</a:t>
            </a:fld>
            <a:endParaRPr lang="en-GB"/>
          </a:p>
        </p:txBody>
      </p:sp>
    </p:spTree>
    <p:extLst>
      <p:ext uri="{BB962C8B-B14F-4D97-AF65-F5344CB8AC3E}">
        <p14:creationId xmlns:p14="http://schemas.microsoft.com/office/powerpoint/2010/main" val="3688305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679451-7427-224D-0F79-56A696227BD4}"/>
              </a:ext>
            </a:extLst>
          </p:cNvPr>
          <p:cNvSpPr>
            <a:spLocks noGrp="1"/>
          </p:cNvSpPr>
          <p:nvPr>
            <p:ph type="dt" sz="half" idx="10"/>
          </p:nvPr>
        </p:nvSpPr>
        <p:spPr/>
        <p:txBody>
          <a:bodyPr/>
          <a:lstStyle/>
          <a:p>
            <a:fld id="{627B78BD-388C-FD4D-AE90-DEF1F50D7B24}" type="datetimeFigureOut">
              <a:rPr lang="en-GB" smtClean="0"/>
              <a:t>30/06/2025</a:t>
            </a:fld>
            <a:endParaRPr lang="en-GB"/>
          </a:p>
        </p:txBody>
      </p:sp>
      <p:sp>
        <p:nvSpPr>
          <p:cNvPr id="3" name="Footer Placeholder 2">
            <a:extLst>
              <a:ext uri="{FF2B5EF4-FFF2-40B4-BE49-F238E27FC236}">
                <a16:creationId xmlns:a16="http://schemas.microsoft.com/office/drawing/2014/main" id="{D5A9067E-0BBC-DDCF-F6A2-A4EAC85996D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1333E8B-E655-9054-337A-5C9A9A6C2A1F}"/>
              </a:ext>
            </a:extLst>
          </p:cNvPr>
          <p:cNvSpPr>
            <a:spLocks noGrp="1"/>
          </p:cNvSpPr>
          <p:nvPr>
            <p:ph type="sldNum" sz="quarter" idx="12"/>
          </p:nvPr>
        </p:nvSpPr>
        <p:spPr/>
        <p:txBody>
          <a:bodyPr/>
          <a:lstStyle/>
          <a:p>
            <a:fld id="{2D155523-406D-2446-A02A-64DF0521B206}" type="slidenum">
              <a:rPr lang="en-GB" smtClean="0"/>
              <a:t>‹#›</a:t>
            </a:fld>
            <a:endParaRPr lang="en-GB"/>
          </a:p>
        </p:txBody>
      </p:sp>
      <p:sp>
        <p:nvSpPr>
          <p:cNvPr id="5" name="Rectangle 4">
            <a:extLst>
              <a:ext uri="{FF2B5EF4-FFF2-40B4-BE49-F238E27FC236}">
                <a16:creationId xmlns:a16="http://schemas.microsoft.com/office/drawing/2014/main" id="{F7458735-423A-7D91-6641-759A32DA0023}"/>
              </a:ext>
            </a:extLst>
          </p:cNvPr>
          <p:cNvSpPr/>
          <p:nvPr userDrawn="1"/>
        </p:nvSpPr>
        <p:spPr>
          <a:xfrm>
            <a:off x="0" y="5637007"/>
            <a:ext cx="12192000" cy="13339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9B6EF58B-46F4-05D8-ADAF-FC9CC63D44F2}"/>
              </a:ext>
            </a:extLst>
          </p:cNvPr>
          <p:cNvGrpSpPr/>
          <p:nvPr userDrawn="1"/>
        </p:nvGrpSpPr>
        <p:grpSpPr>
          <a:xfrm>
            <a:off x="-1" y="0"/>
            <a:ext cx="2054711" cy="6970955"/>
            <a:chOff x="-1" y="0"/>
            <a:chExt cx="2054711" cy="6970955"/>
          </a:xfrm>
        </p:grpSpPr>
        <p:grpSp>
          <p:nvGrpSpPr>
            <p:cNvPr id="6" name="Group 5">
              <a:extLst>
                <a:ext uri="{FF2B5EF4-FFF2-40B4-BE49-F238E27FC236}">
                  <a16:creationId xmlns:a16="http://schemas.microsoft.com/office/drawing/2014/main" id="{E4C4EC49-FE80-83B8-FF0B-DDAA740EC001}"/>
                </a:ext>
              </a:extLst>
            </p:cNvPr>
            <p:cNvGrpSpPr/>
            <p:nvPr userDrawn="1"/>
          </p:nvGrpSpPr>
          <p:grpSpPr>
            <a:xfrm>
              <a:off x="-1" y="0"/>
              <a:ext cx="2054711" cy="6970955"/>
              <a:chOff x="0" y="-5900"/>
              <a:chExt cx="2054711" cy="6970955"/>
            </a:xfrm>
          </p:grpSpPr>
          <p:sp>
            <p:nvSpPr>
              <p:cNvPr id="8" name="Rectangle 7">
                <a:extLst>
                  <a:ext uri="{FF2B5EF4-FFF2-40B4-BE49-F238E27FC236}">
                    <a16:creationId xmlns:a16="http://schemas.microsoft.com/office/drawing/2014/main" id="{AB4F0492-EE78-E3B1-695C-B27A5727A787}"/>
                  </a:ext>
                </a:extLst>
              </p:cNvPr>
              <p:cNvSpPr/>
              <p:nvPr userDrawn="1"/>
            </p:nvSpPr>
            <p:spPr>
              <a:xfrm>
                <a:off x="0" y="-5900"/>
                <a:ext cx="2054711" cy="6970955"/>
              </a:xfrm>
              <a:prstGeom prst="rect">
                <a:avLst/>
              </a:prstGeom>
              <a:solidFill>
                <a:srgbClr val="EB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logo for a health care company&#10;&#10;AI-generated content may be incorrect.">
                <a:extLst>
                  <a:ext uri="{FF2B5EF4-FFF2-40B4-BE49-F238E27FC236}">
                    <a16:creationId xmlns:a16="http://schemas.microsoft.com/office/drawing/2014/main" id="{E8A6EB32-51AF-A04A-45AC-9ABBC825BA1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15356" y="5631108"/>
                <a:ext cx="2039355" cy="967914"/>
              </a:xfrm>
              <a:prstGeom prst="rect">
                <a:avLst/>
              </a:prstGeom>
            </p:spPr>
          </p:pic>
        </p:grpSp>
        <p:sp>
          <p:nvSpPr>
            <p:cNvPr id="9" name="TextBox 8">
              <a:extLst>
                <a:ext uri="{FF2B5EF4-FFF2-40B4-BE49-F238E27FC236}">
                  <a16:creationId xmlns:a16="http://schemas.microsoft.com/office/drawing/2014/main" id="{051C0D59-3995-1602-FF92-F927233D57D3}"/>
                </a:ext>
              </a:extLst>
            </p:cNvPr>
            <p:cNvSpPr txBox="1"/>
            <p:nvPr userDrawn="1"/>
          </p:nvSpPr>
          <p:spPr>
            <a:xfrm>
              <a:off x="78888" y="6595133"/>
              <a:ext cx="1975822" cy="169277"/>
            </a:xfrm>
            <a:prstGeom prst="rect">
              <a:avLst/>
            </a:prstGeom>
            <a:noFill/>
          </p:spPr>
          <p:txBody>
            <a:bodyPr wrap="square" rtlCol="0">
              <a:spAutoFit/>
            </a:bodyPr>
            <a:lstStyle/>
            <a:p>
              <a:r>
                <a:rPr lang="en-GB" sz="500" dirty="0">
                  <a:solidFill>
                    <a:schemeClr val="bg1"/>
                  </a:solidFill>
                </a:rPr>
                <a:t>Project to Embed Adaptation to Climate Change in Healthcare</a:t>
              </a:r>
            </a:p>
          </p:txBody>
        </p:sp>
      </p:grpSp>
    </p:spTree>
    <p:extLst>
      <p:ext uri="{BB962C8B-B14F-4D97-AF65-F5344CB8AC3E}">
        <p14:creationId xmlns:p14="http://schemas.microsoft.com/office/powerpoint/2010/main" val="160653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59C75-7EA8-B30D-3DEF-CE0DB7E403A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3B8829E-CA16-294F-D1E3-4842687919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6B4A3734-9D00-F4CC-BC97-0B7B17C99C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00B0A31-CE72-0AE9-E405-74C1C51F9B97}"/>
              </a:ext>
            </a:extLst>
          </p:cNvPr>
          <p:cNvSpPr>
            <a:spLocks noGrp="1"/>
          </p:cNvSpPr>
          <p:nvPr>
            <p:ph type="dt" sz="half" idx="10"/>
          </p:nvPr>
        </p:nvSpPr>
        <p:spPr/>
        <p:txBody>
          <a:bodyPr/>
          <a:lstStyle/>
          <a:p>
            <a:fld id="{627B78BD-388C-FD4D-AE90-DEF1F50D7B24}" type="datetimeFigureOut">
              <a:rPr lang="en-GB" smtClean="0"/>
              <a:t>30/06/2025</a:t>
            </a:fld>
            <a:endParaRPr lang="en-GB"/>
          </a:p>
        </p:txBody>
      </p:sp>
      <p:sp>
        <p:nvSpPr>
          <p:cNvPr id="6" name="Footer Placeholder 5">
            <a:extLst>
              <a:ext uri="{FF2B5EF4-FFF2-40B4-BE49-F238E27FC236}">
                <a16:creationId xmlns:a16="http://schemas.microsoft.com/office/drawing/2014/main" id="{E4650074-DCFB-FE47-9A5B-39796396FF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925054-1C54-F08F-4BBC-6DE78FDC2F0B}"/>
              </a:ext>
            </a:extLst>
          </p:cNvPr>
          <p:cNvSpPr>
            <a:spLocks noGrp="1"/>
          </p:cNvSpPr>
          <p:nvPr>
            <p:ph type="sldNum" sz="quarter" idx="12"/>
          </p:nvPr>
        </p:nvSpPr>
        <p:spPr/>
        <p:txBody>
          <a:bodyPr/>
          <a:lstStyle/>
          <a:p>
            <a:fld id="{2D155523-406D-2446-A02A-64DF0521B206}" type="slidenum">
              <a:rPr lang="en-GB" smtClean="0"/>
              <a:t>‹#›</a:t>
            </a:fld>
            <a:endParaRPr lang="en-GB"/>
          </a:p>
        </p:txBody>
      </p:sp>
    </p:spTree>
    <p:extLst>
      <p:ext uri="{BB962C8B-B14F-4D97-AF65-F5344CB8AC3E}">
        <p14:creationId xmlns:p14="http://schemas.microsoft.com/office/powerpoint/2010/main" val="1983499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A2CFF-073B-701E-F2FB-D45F1386257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7DFC3FD-413C-D960-0E1D-3F1E55137A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42F8F3-EA56-6BBA-1163-63865053A0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01C42F4-7B4D-6BFC-75AD-F601C2E6A597}"/>
              </a:ext>
            </a:extLst>
          </p:cNvPr>
          <p:cNvSpPr>
            <a:spLocks noGrp="1"/>
          </p:cNvSpPr>
          <p:nvPr>
            <p:ph type="dt" sz="half" idx="10"/>
          </p:nvPr>
        </p:nvSpPr>
        <p:spPr/>
        <p:txBody>
          <a:bodyPr/>
          <a:lstStyle/>
          <a:p>
            <a:fld id="{627B78BD-388C-FD4D-AE90-DEF1F50D7B24}" type="datetimeFigureOut">
              <a:rPr lang="en-GB" smtClean="0"/>
              <a:t>30/06/2025</a:t>
            </a:fld>
            <a:endParaRPr lang="en-GB"/>
          </a:p>
        </p:txBody>
      </p:sp>
      <p:sp>
        <p:nvSpPr>
          <p:cNvPr id="6" name="Footer Placeholder 5">
            <a:extLst>
              <a:ext uri="{FF2B5EF4-FFF2-40B4-BE49-F238E27FC236}">
                <a16:creationId xmlns:a16="http://schemas.microsoft.com/office/drawing/2014/main" id="{7D574FC4-D2C9-2918-184E-39E3B92C24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89FC5C-54EF-202E-F635-A7045B8F374D}"/>
              </a:ext>
            </a:extLst>
          </p:cNvPr>
          <p:cNvSpPr>
            <a:spLocks noGrp="1"/>
          </p:cNvSpPr>
          <p:nvPr>
            <p:ph type="sldNum" sz="quarter" idx="12"/>
          </p:nvPr>
        </p:nvSpPr>
        <p:spPr/>
        <p:txBody>
          <a:bodyPr/>
          <a:lstStyle/>
          <a:p>
            <a:fld id="{2D155523-406D-2446-A02A-64DF0521B206}" type="slidenum">
              <a:rPr lang="en-GB" smtClean="0"/>
              <a:t>‹#›</a:t>
            </a:fld>
            <a:endParaRPr lang="en-GB"/>
          </a:p>
        </p:txBody>
      </p:sp>
    </p:spTree>
    <p:extLst>
      <p:ext uri="{BB962C8B-B14F-4D97-AF65-F5344CB8AC3E}">
        <p14:creationId xmlns:p14="http://schemas.microsoft.com/office/powerpoint/2010/main" val="2269216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51C5F-76F7-5518-DB53-B62E667994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4FF4DF4B-CB9A-0B9E-4D15-92CF15C501AF}"/>
              </a:ext>
            </a:extLst>
          </p:cNvPr>
          <p:cNvSpPr>
            <a:spLocks noGrp="1"/>
          </p:cNvSpPr>
          <p:nvPr>
            <p:ph type="body" idx="1"/>
          </p:nvPr>
        </p:nvSpPr>
        <p:spPr>
          <a:xfrm>
            <a:off x="838200" y="1825625"/>
            <a:ext cx="10515600" cy="382804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00458C7-33EF-9387-9694-742B7D5197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27B78BD-388C-FD4D-AE90-DEF1F50D7B24}" type="datetimeFigureOut">
              <a:rPr lang="en-GB" smtClean="0"/>
              <a:t>30/06/2025</a:t>
            </a:fld>
            <a:endParaRPr lang="en-GB"/>
          </a:p>
        </p:txBody>
      </p:sp>
      <p:sp>
        <p:nvSpPr>
          <p:cNvPr id="5" name="Footer Placeholder 4">
            <a:extLst>
              <a:ext uri="{FF2B5EF4-FFF2-40B4-BE49-F238E27FC236}">
                <a16:creationId xmlns:a16="http://schemas.microsoft.com/office/drawing/2014/main" id="{54592AF5-73E4-BAC7-FB05-47326B3A0E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6C285DE6-0E6F-6D86-A411-F9F135006A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155523-406D-2446-A02A-64DF0521B206}" type="slidenum">
              <a:rPr lang="en-GB" smtClean="0"/>
              <a:t>‹#›</a:t>
            </a:fld>
            <a:endParaRPr lang="en-GB"/>
          </a:p>
        </p:txBody>
      </p:sp>
      <p:grpSp>
        <p:nvGrpSpPr>
          <p:cNvPr id="9" name="Group 8">
            <a:extLst>
              <a:ext uri="{FF2B5EF4-FFF2-40B4-BE49-F238E27FC236}">
                <a16:creationId xmlns:a16="http://schemas.microsoft.com/office/drawing/2014/main" id="{2954EBDC-DCFF-DD8B-F4E7-EA43AD383346}"/>
              </a:ext>
            </a:extLst>
          </p:cNvPr>
          <p:cNvGrpSpPr/>
          <p:nvPr userDrawn="1"/>
        </p:nvGrpSpPr>
        <p:grpSpPr>
          <a:xfrm>
            <a:off x="0" y="5659567"/>
            <a:ext cx="12192000" cy="1218846"/>
            <a:chOff x="0" y="5653668"/>
            <a:chExt cx="12192000" cy="1218846"/>
          </a:xfrm>
        </p:grpSpPr>
        <p:pic>
          <p:nvPicPr>
            <p:cNvPr id="7" name="Picture 6" descr="A logo for a health care company&#10;&#10;AI-generated content may be incorrect.">
              <a:extLst>
                <a:ext uri="{FF2B5EF4-FFF2-40B4-BE49-F238E27FC236}">
                  <a16:creationId xmlns:a16="http://schemas.microsoft.com/office/drawing/2014/main" id="{46EBBAE4-0B8A-460B-8A3B-233B8F01BEC7}"/>
                </a:ext>
              </a:extLst>
            </p:cNvPr>
            <p:cNvPicPr>
              <a:picLocks noChangeAspect="1"/>
            </p:cNvPicPr>
            <p:nvPr userDrawn="1"/>
          </p:nvPicPr>
          <p:blipFill>
            <a:blip r:embed="rId13" cstate="print">
              <a:extLst>
                <a:ext uri="{28A0092B-C50C-407E-A947-70E740481C1C}">
                  <a14:useLocalDpi xmlns:a14="http://schemas.microsoft.com/office/drawing/2010/main"/>
                </a:ext>
              </a:extLst>
            </a:blip>
            <a:srcRect/>
            <a:stretch>
              <a:fillRect/>
            </a:stretch>
          </p:blipFill>
          <p:spPr>
            <a:xfrm>
              <a:off x="0" y="5653668"/>
              <a:ext cx="2568059" cy="1218846"/>
            </a:xfrm>
            <a:prstGeom prst="rect">
              <a:avLst/>
            </a:prstGeom>
          </p:spPr>
        </p:pic>
        <p:sp>
          <p:nvSpPr>
            <p:cNvPr id="8" name="Rectangle 7">
              <a:extLst>
                <a:ext uri="{FF2B5EF4-FFF2-40B4-BE49-F238E27FC236}">
                  <a16:creationId xmlns:a16="http://schemas.microsoft.com/office/drawing/2014/main" id="{3DF26D2C-38A2-D4B3-4EFC-A9ADCF7927D1}"/>
                </a:ext>
              </a:extLst>
            </p:cNvPr>
            <p:cNvSpPr/>
            <p:nvPr userDrawn="1"/>
          </p:nvSpPr>
          <p:spPr>
            <a:xfrm>
              <a:off x="2568059" y="5659567"/>
              <a:ext cx="9623941" cy="1204332"/>
            </a:xfrm>
            <a:prstGeom prst="rect">
              <a:avLst/>
            </a:prstGeom>
            <a:solidFill>
              <a:srgbClr val="EB8A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a:extLst>
              <a:ext uri="{FF2B5EF4-FFF2-40B4-BE49-F238E27FC236}">
                <a16:creationId xmlns:a16="http://schemas.microsoft.com/office/drawing/2014/main" id="{DB3AEF18-F30E-42CE-9540-3EA06F84B089}"/>
              </a:ext>
            </a:extLst>
          </p:cNvPr>
          <p:cNvSpPr txBox="1"/>
          <p:nvPr userDrawn="1"/>
        </p:nvSpPr>
        <p:spPr>
          <a:xfrm>
            <a:off x="9013371" y="6033857"/>
            <a:ext cx="2917373" cy="461665"/>
          </a:xfrm>
          <a:prstGeom prst="rect">
            <a:avLst/>
          </a:prstGeom>
          <a:noFill/>
        </p:spPr>
        <p:txBody>
          <a:bodyPr wrap="square" rtlCol="0">
            <a:spAutoFit/>
          </a:bodyPr>
          <a:lstStyle/>
          <a:p>
            <a:pPr algn="r"/>
            <a:r>
              <a:rPr lang="en-GB" sz="1200" b="1" dirty="0">
                <a:solidFill>
                  <a:schemeClr val="bg1"/>
                </a:solidFill>
                <a:latin typeface="Assistant" pitchFamily="2" charset="-79"/>
                <a:cs typeface="Assistant" pitchFamily="2" charset="-79"/>
              </a:rPr>
              <a:t>PEACCH</a:t>
            </a:r>
            <a:r>
              <a:rPr lang="en-GB" sz="1200" dirty="0">
                <a:solidFill>
                  <a:schemeClr val="bg1"/>
                </a:solidFill>
                <a:latin typeface="Assistant" pitchFamily="2" charset="-79"/>
                <a:cs typeface="Assistant" pitchFamily="2" charset="-79"/>
              </a:rPr>
              <a:t>:  Project to Embed Adaptation to Climate Change in Healthcare</a:t>
            </a:r>
          </a:p>
        </p:txBody>
      </p:sp>
    </p:spTree>
    <p:extLst>
      <p:ext uri="{BB962C8B-B14F-4D97-AF65-F5344CB8AC3E}">
        <p14:creationId xmlns:p14="http://schemas.microsoft.com/office/powerpoint/2010/main" val="383845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ipcc.ch/report/ar6/wg2/chapter/chapter-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https://events.teams.microsoft.com/event/7425a69e-e279-46af-ba94-b92cbc130770@49a50445-bdfa-4b79-ade3-547b4f3986e9" TargetMode="External"/><Relationship Id="rId7" Type="http://schemas.openxmlformats.org/officeDocument/2006/relationships/image" Target="../media/image48.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events.teams.microsoft.com/event/5354176a-c0b5-4040-aa21-35c49e1a287d@49a50445-bdfa-4b79-ade3-547b4f3986e9" TargetMode="External"/><Relationship Id="rId11" Type="http://schemas.openxmlformats.org/officeDocument/2006/relationships/image" Target="../media/image50.jpeg"/><Relationship Id="rId5" Type="http://schemas.openxmlformats.org/officeDocument/2006/relationships/hyperlink" Target="https://events.teams.microsoft.com/event/59d5717e-7a25-44b4-b210-a162125872cc@49a50445-bdfa-4b79-ade3-547b4f3986e9" TargetMode="External"/><Relationship Id="rId10" Type="http://schemas.openxmlformats.org/officeDocument/2006/relationships/image" Target="../media/image6.jpg"/><Relationship Id="rId4" Type="http://schemas.openxmlformats.org/officeDocument/2006/relationships/hyperlink" Target="https://events.teams.microsoft.com/event/d4e05bfa-8f10-43f0-9aee-23c48f302fa0@49a50445-bdfa-4b79-ade3-547b4f3986e9" TargetMode="External"/><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un.org/en/climatechange/science/key-findings"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unfoundation.org/blog/post/climate-adaptation-is-key-to-a-climate-resilient-future-but-what-does-it-mean/"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hyperlink" Target="https://tree-nation.com/it/progetti/inside-tree-nation/articolo/18356-what-is-climate-adaptation" TargetMode="External"/><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hyperlink" Target="https://www.eea.europa.eu/en/about/contact-us/faqs/what-is-the-difference-between-adaptation-and-mitig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019C-44AC-1D6B-2A67-BA2ECB409401}"/>
              </a:ext>
            </a:extLst>
          </p:cNvPr>
          <p:cNvSpPr>
            <a:spLocks noGrp="1"/>
          </p:cNvSpPr>
          <p:nvPr>
            <p:ph type="ctrTitle"/>
          </p:nvPr>
        </p:nvSpPr>
        <p:spPr>
          <a:xfrm>
            <a:off x="1524000" y="1122363"/>
            <a:ext cx="9144000" cy="1548447"/>
          </a:xfrm>
        </p:spPr>
        <p:txBody>
          <a:bodyPr>
            <a:normAutofit/>
          </a:bodyPr>
          <a:lstStyle/>
          <a:p>
            <a:pPr algn="l"/>
            <a:r>
              <a:rPr lang="en-GB" sz="4800" b="1" dirty="0"/>
              <a:t>PEACCH Climate Adaptation in Healthcare Webinar Series</a:t>
            </a:r>
          </a:p>
        </p:txBody>
      </p:sp>
      <p:sp>
        <p:nvSpPr>
          <p:cNvPr id="6" name="TextBox 5">
            <a:extLst>
              <a:ext uri="{FF2B5EF4-FFF2-40B4-BE49-F238E27FC236}">
                <a16:creationId xmlns:a16="http://schemas.microsoft.com/office/drawing/2014/main" id="{4C2978A8-26C6-C189-A685-C1A970D11D6E}"/>
              </a:ext>
            </a:extLst>
          </p:cNvPr>
          <p:cNvSpPr txBox="1"/>
          <p:nvPr/>
        </p:nvSpPr>
        <p:spPr>
          <a:xfrm>
            <a:off x="14537544" y="7461085"/>
            <a:ext cx="1927099" cy="507831"/>
          </a:xfrm>
          <a:prstGeom prst="rect">
            <a:avLst/>
          </a:prstGeom>
          <a:noFill/>
        </p:spPr>
        <p:txBody>
          <a:bodyPr wrap="square">
            <a:spAutoFit/>
          </a:bodyPr>
          <a:lstStyle/>
          <a:p>
            <a:pPr algn="r"/>
            <a:r>
              <a:rPr lang="en-GB" sz="900" dirty="0">
                <a:solidFill>
                  <a:schemeClr val="bg1"/>
                </a:solidFill>
              </a:rPr>
              <a:t>This event is co-funded by EPSRC and ESRC Impact Acceleration Award: </a:t>
            </a:r>
            <a:r>
              <a:rPr lang="en-GB" sz="900" dirty="0">
                <a:solidFill>
                  <a:schemeClr val="bg1"/>
                </a:solidFill>
                <a:effectLst/>
              </a:rPr>
              <a:t>EP/X525686/1</a:t>
            </a:r>
            <a:endParaRPr lang="en-GB" sz="900" dirty="0">
              <a:solidFill>
                <a:schemeClr val="bg1"/>
              </a:solidFill>
            </a:endParaRPr>
          </a:p>
        </p:txBody>
      </p:sp>
      <p:pic>
        <p:nvPicPr>
          <p:cNvPr id="7" name="Picture 2" descr="Engineering and Physical Sciences ...">
            <a:extLst>
              <a:ext uri="{FF2B5EF4-FFF2-40B4-BE49-F238E27FC236}">
                <a16:creationId xmlns:a16="http://schemas.microsoft.com/office/drawing/2014/main" id="{BD174193-EE00-FF04-16BC-DA300AA78FC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770870" y="3830464"/>
            <a:ext cx="1310640" cy="10922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ambridge ESRC: Doctoral Training Partnership for Social Sciences">
            <a:extLst>
              <a:ext uri="{FF2B5EF4-FFF2-40B4-BE49-F238E27FC236}">
                <a16:creationId xmlns:a16="http://schemas.microsoft.com/office/drawing/2014/main" id="{185AD147-D188-D47E-97AE-4293BA43DAA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497871" y="3830464"/>
            <a:ext cx="1190296" cy="1092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10E5008-A78C-5BE6-7CA6-CB46CD2A4D16}"/>
              </a:ext>
            </a:extLst>
          </p:cNvPr>
          <p:cNvSpPr txBox="1"/>
          <p:nvPr/>
        </p:nvSpPr>
        <p:spPr>
          <a:xfrm>
            <a:off x="8935656" y="5077134"/>
            <a:ext cx="3145854" cy="461665"/>
          </a:xfrm>
          <a:prstGeom prst="rect">
            <a:avLst/>
          </a:prstGeom>
          <a:noFill/>
        </p:spPr>
        <p:txBody>
          <a:bodyPr wrap="square">
            <a:spAutoFit/>
          </a:bodyPr>
          <a:lstStyle/>
          <a:p>
            <a:pPr algn="r"/>
            <a:r>
              <a:rPr lang="en-GB" sz="1200" dirty="0"/>
              <a:t>This event is co-funded by EPSRC and ESRC Impact Acceleration Award: </a:t>
            </a:r>
            <a:r>
              <a:rPr lang="en-GB" sz="1200" dirty="0">
                <a:effectLst/>
              </a:rPr>
              <a:t>EP/X525686/1</a:t>
            </a:r>
            <a:endParaRPr lang="en-GB" sz="1200" dirty="0"/>
          </a:p>
        </p:txBody>
      </p:sp>
      <p:pic>
        <p:nvPicPr>
          <p:cNvPr id="4" name="Picture 3" descr="A blue and yellow logo&#10;&#10;AI-generated content may be incorrect.">
            <a:extLst>
              <a:ext uri="{FF2B5EF4-FFF2-40B4-BE49-F238E27FC236}">
                <a16:creationId xmlns:a16="http://schemas.microsoft.com/office/drawing/2014/main" id="{C2FCEA8F-B9C9-200E-1428-7BB4A9416CE9}"/>
              </a:ext>
            </a:extLst>
          </p:cNvPr>
          <p:cNvPicPr>
            <a:picLocks noChangeAspect="1"/>
          </p:cNvPicPr>
          <p:nvPr/>
        </p:nvPicPr>
        <p:blipFill>
          <a:blip r:embed="rId4"/>
          <a:stretch>
            <a:fillRect/>
          </a:stretch>
        </p:blipFill>
        <p:spPr>
          <a:xfrm>
            <a:off x="509286" y="4230514"/>
            <a:ext cx="1092200" cy="1092200"/>
          </a:xfrm>
          <a:prstGeom prst="rect">
            <a:avLst/>
          </a:prstGeom>
        </p:spPr>
      </p:pic>
      <p:pic>
        <p:nvPicPr>
          <p:cNvPr id="8" name="Picture 7" descr="A logo for a company&#10;&#10;AI-generated content may be incorrect.">
            <a:extLst>
              <a:ext uri="{FF2B5EF4-FFF2-40B4-BE49-F238E27FC236}">
                <a16:creationId xmlns:a16="http://schemas.microsoft.com/office/drawing/2014/main" id="{5703B9DB-868F-2FF0-B43A-DA750F7EA6BB}"/>
              </a:ext>
            </a:extLst>
          </p:cNvPr>
          <p:cNvPicPr>
            <a:picLocks noChangeAspect="1"/>
          </p:cNvPicPr>
          <p:nvPr/>
        </p:nvPicPr>
        <p:blipFill>
          <a:blip r:embed="rId5"/>
          <a:stretch>
            <a:fillRect/>
          </a:stretch>
        </p:blipFill>
        <p:spPr>
          <a:xfrm>
            <a:off x="3893148" y="4522614"/>
            <a:ext cx="1727200" cy="800100"/>
          </a:xfrm>
          <a:prstGeom prst="rect">
            <a:avLst/>
          </a:prstGeom>
        </p:spPr>
      </p:pic>
      <p:pic>
        <p:nvPicPr>
          <p:cNvPr id="11" name="Picture 10" descr="A black text on a white background&#10;&#10;AI-generated content may be incorrect.">
            <a:extLst>
              <a:ext uri="{FF2B5EF4-FFF2-40B4-BE49-F238E27FC236}">
                <a16:creationId xmlns:a16="http://schemas.microsoft.com/office/drawing/2014/main" id="{14007C8F-A5E3-F94E-1770-84E275693B06}"/>
              </a:ext>
            </a:extLst>
          </p:cNvPr>
          <p:cNvPicPr>
            <a:picLocks noChangeAspect="1"/>
          </p:cNvPicPr>
          <p:nvPr/>
        </p:nvPicPr>
        <p:blipFill>
          <a:blip r:embed="rId6"/>
          <a:stretch>
            <a:fillRect/>
          </a:stretch>
        </p:blipFill>
        <p:spPr>
          <a:xfrm>
            <a:off x="509286" y="3417968"/>
            <a:ext cx="5014568" cy="654492"/>
          </a:xfrm>
          <a:prstGeom prst="rect">
            <a:avLst/>
          </a:prstGeom>
        </p:spPr>
      </p:pic>
      <p:pic>
        <p:nvPicPr>
          <p:cNvPr id="13" name="Picture 12" descr="A close-up of a logo&#10;&#10;AI-generated content may be incorrect.">
            <a:extLst>
              <a:ext uri="{FF2B5EF4-FFF2-40B4-BE49-F238E27FC236}">
                <a16:creationId xmlns:a16="http://schemas.microsoft.com/office/drawing/2014/main" id="{8AF0414D-6753-99A1-2B25-4DE235CB5F2E}"/>
              </a:ext>
            </a:extLst>
          </p:cNvPr>
          <p:cNvPicPr>
            <a:picLocks noChangeAspect="1"/>
          </p:cNvPicPr>
          <p:nvPr/>
        </p:nvPicPr>
        <p:blipFill>
          <a:blip r:embed="rId7"/>
          <a:srcRect l="6423" t="21538" r="11556" b="24608"/>
          <a:stretch>
            <a:fillRect/>
          </a:stretch>
        </p:blipFill>
        <p:spPr>
          <a:xfrm>
            <a:off x="1601486" y="4419888"/>
            <a:ext cx="2291662" cy="902826"/>
          </a:xfrm>
          <a:prstGeom prst="rect">
            <a:avLst/>
          </a:prstGeom>
        </p:spPr>
      </p:pic>
    </p:spTree>
    <p:extLst>
      <p:ext uri="{BB962C8B-B14F-4D97-AF65-F5344CB8AC3E}">
        <p14:creationId xmlns:p14="http://schemas.microsoft.com/office/powerpoint/2010/main" val="4038087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4CAC4F5-F0B0-756B-DD0D-4FFD07627366}"/>
              </a:ext>
            </a:extLst>
          </p:cNvPr>
          <p:cNvSpPr>
            <a:spLocks noGrp="1"/>
          </p:cNvSpPr>
          <p:nvPr>
            <p:ph type="body" idx="1"/>
          </p:nvPr>
        </p:nvSpPr>
        <p:spPr>
          <a:xfrm>
            <a:off x="2100995" y="1341456"/>
            <a:ext cx="7372145" cy="4044356"/>
          </a:xfrm>
        </p:spPr>
        <p:txBody>
          <a:bodyPr/>
          <a:lstStyle/>
          <a:p>
            <a:endParaRPr lang="en-GB" dirty="0"/>
          </a:p>
        </p:txBody>
      </p:sp>
      <p:pic>
        <p:nvPicPr>
          <p:cNvPr id="1026" name="Picture 2" descr="Chapter 7: Health, Wellbeing and the Changing Structure of Communities |  Climate Change 2022: Impacts, Adaptation and Vulnerability">
            <a:extLst>
              <a:ext uri="{FF2B5EF4-FFF2-40B4-BE49-F238E27FC236}">
                <a16:creationId xmlns:a16="http://schemas.microsoft.com/office/drawing/2014/main" id="{5D5DA91E-B2E7-B321-7F9F-3772B7A8D83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27321" y="199327"/>
            <a:ext cx="8737357" cy="53172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B08515B-3D7C-22B2-0E9D-94A36B952D9C}"/>
              </a:ext>
            </a:extLst>
          </p:cNvPr>
          <p:cNvSpPr txBox="1"/>
          <p:nvPr/>
        </p:nvSpPr>
        <p:spPr>
          <a:xfrm>
            <a:off x="344291" y="5135542"/>
            <a:ext cx="8827709" cy="381002"/>
          </a:xfrm>
          <a:prstGeom prst="rect">
            <a:avLst/>
          </a:prstGeom>
          <a:noFill/>
        </p:spPr>
        <p:txBody>
          <a:bodyPr wrap="square" rtlCol="0">
            <a:spAutoFit/>
          </a:bodyPr>
          <a:lstStyle/>
          <a:p>
            <a:pPr algn="l"/>
            <a:r>
              <a:rPr lang="en-GB" sz="938" dirty="0">
                <a:latin typeface="Aptos" panose="020B0004020202020204" pitchFamily="34" charset="0"/>
                <a:hlinkClick r:id="rId4"/>
              </a:rPr>
              <a:t>https://www.ipcc.ch/report/ar6/wg2/chapter/chapter-7/</a:t>
            </a:r>
            <a:r>
              <a:rPr lang="en-GB" sz="938" dirty="0">
                <a:latin typeface="Aptos" panose="020B0004020202020204" pitchFamily="34" charset="0"/>
              </a:rPr>
              <a:t> </a:t>
            </a:r>
          </a:p>
          <a:p>
            <a:r>
              <a:rPr lang="en-GB" sz="938" dirty="0">
                <a:solidFill>
                  <a:srgbClr val="212529"/>
                </a:solidFill>
                <a:latin typeface="Aptos" panose="020B0004020202020204" pitchFamily="34" charset="0"/>
              </a:rPr>
              <a:t>IPCC (2022). </a:t>
            </a:r>
            <a:r>
              <a:rPr lang="en-GB" sz="938" i="1" dirty="0">
                <a:solidFill>
                  <a:srgbClr val="212529"/>
                </a:solidFill>
                <a:latin typeface="Aptos" panose="020B0004020202020204" pitchFamily="34" charset="0"/>
              </a:rPr>
              <a:t>Climate Change 2022: Impacts, Adaptation and Vulnerability. </a:t>
            </a:r>
            <a:r>
              <a:rPr lang="en-GB" sz="938" dirty="0">
                <a:solidFill>
                  <a:srgbClr val="212529"/>
                </a:solidFill>
                <a:latin typeface="Aptos" panose="020B0004020202020204" pitchFamily="34" charset="0"/>
              </a:rPr>
              <a:t>Ch7: Health, Wellbeing and the Changing Structure of Communities, figure7.15</a:t>
            </a:r>
          </a:p>
        </p:txBody>
      </p:sp>
    </p:spTree>
    <p:extLst>
      <p:ext uri="{BB962C8B-B14F-4D97-AF65-F5344CB8AC3E}">
        <p14:creationId xmlns:p14="http://schemas.microsoft.com/office/powerpoint/2010/main" val="786614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diagram of climate risk&#10;&#10;AI-generated content may be incorrect.">
            <a:extLst>
              <a:ext uri="{FF2B5EF4-FFF2-40B4-BE49-F238E27FC236}">
                <a16:creationId xmlns:a16="http://schemas.microsoft.com/office/drawing/2014/main" id="{FA8462DC-D481-AFC6-CE00-1BC73D662F74}"/>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rcRect/>
          <a:stretch>
            <a:fillRect/>
          </a:stretch>
        </p:blipFill>
        <p:spPr>
          <a:xfrm>
            <a:off x="6395636" y="755996"/>
            <a:ext cx="4373964" cy="4861033"/>
          </a:xfrm>
        </p:spPr>
      </p:pic>
      <p:sp>
        <p:nvSpPr>
          <p:cNvPr id="6" name="TextBox 5">
            <a:extLst>
              <a:ext uri="{FF2B5EF4-FFF2-40B4-BE49-F238E27FC236}">
                <a16:creationId xmlns:a16="http://schemas.microsoft.com/office/drawing/2014/main" id="{F3647626-2C5E-4F26-B2EC-DCF18DB45945}"/>
              </a:ext>
            </a:extLst>
          </p:cNvPr>
          <p:cNvSpPr txBox="1"/>
          <p:nvPr/>
        </p:nvSpPr>
        <p:spPr>
          <a:xfrm>
            <a:off x="3656311" y="4717192"/>
            <a:ext cx="5478650" cy="738664"/>
          </a:xfrm>
          <a:prstGeom prst="rect">
            <a:avLst/>
          </a:prstGeom>
          <a:noFill/>
        </p:spPr>
        <p:txBody>
          <a:bodyPr wrap="square" rtlCol="0">
            <a:spAutoFit/>
          </a:bodyPr>
          <a:lstStyle/>
          <a:p>
            <a:r>
              <a:rPr lang="en-GB" sz="1400" dirty="0"/>
              <a:t>Adaptation policies and interventions (measures) aim to increase climate resilience by reducing exposure, vulnerability or reducing the resulting impact</a:t>
            </a:r>
          </a:p>
        </p:txBody>
      </p:sp>
      <p:sp>
        <p:nvSpPr>
          <p:cNvPr id="2" name="Title 1">
            <a:extLst>
              <a:ext uri="{FF2B5EF4-FFF2-40B4-BE49-F238E27FC236}">
                <a16:creationId xmlns:a16="http://schemas.microsoft.com/office/drawing/2014/main" id="{65A97BFE-7EE7-FC8D-D23D-E369360555C1}"/>
              </a:ext>
            </a:extLst>
          </p:cNvPr>
          <p:cNvSpPr>
            <a:spLocks noGrp="1"/>
          </p:cNvSpPr>
          <p:nvPr>
            <p:ph type="title"/>
          </p:nvPr>
        </p:nvSpPr>
        <p:spPr>
          <a:xfrm>
            <a:off x="838200" y="365125"/>
            <a:ext cx="4149436" cy="1325563"/>
          </a:xfrm>
          <a:solidFill>
            <a:schemeClr val="bg1"/>
          </a:solidFill>
        </p:spPr>
        <p:txBody>
          <a:bodyPr/>
          <a:lstStyle/>
          <a:p>
            <a:r>
              <a:rPr lang="en-GB" dirty="0"/>
              <a:t>Managing climate driven risks</a:t>
            </a:r>
          </a:p>
        </p:txBody>
      </p:sp>
      <p:grpSp>
        <p:nvGrpSpPr>
          <p:cNvPr id="10" name="Group 9">
            <a:extLst>
              <a:ext uri="{FF2B5EF4-FFF2-40B4-BE49-F238E27FC236}">
                <a16:creationId xmlns:a16="http://schemas.microsoft.com/office/drawing/2014/main" id="{C6C6C412-1488-E2A8-C1F5-35584CDCE842}"/>
              </a:ext>
            </a:extLst>
          </p:cNvPr>
          <p:cNvGrpSpPr/>
          <p:nvPr/>
        </p:nvGrpSpPr>
        <p:grpSpPr>
          <a:xfrm>
            <a:off x="4280058" y="1542468"/>
            <a:ext cx="4011545" cy="3013551"/>
            <a:chOff x="4280058" y="1542468"/>
            <a:chExt cx="4011545" cy="3013551"/>
          </a:xfrm>
        </p:grpSpPr>
        <p:pic>
          <p:nvPicPr>
            <p:cNvPr id="5" name="Picture 4">
              <a:extLst>
                <a:ext uri="{FF2B5EF4-FFF2-40B4-BE49-F238E27FC236}">
                  <a16:creationId xmlns:a16="http://schemas.microsoft.com/office/drawing/2014/main" id="{A16D7CEC-801F-E53E-A4E9-938D57AE2447}"/>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5060206" y="1542468"/>
              <a:ext cx="3231397" cy="3013551"/>
            </a:xfrm>
            <a:prstGeom prst="rect">
              <a:avLst/>
            </a:prstGeom>
          </p:spPr>
        </p:pic>
        <p:sp>
          <p:nvSpPr>
            <p:cNvPr id="3" name="TextBox 2">
              <a:extLst>
                <a:ext uri="{FF2B5EF4-FFF2-40B4-BE49-F238E27FC236}">
                  <a16:creationId xmlns:a16="http://schemas.microsoft.com/office/drawing/2014/main" id="{42563D90-AC90-D430-E1B8-21C957225A97}"/>
                </a:ext>
              </a:extLst>
            </p:cNvPr>
            <p:cNvSpPr txBox="1"/>
            <p:nvPr/>
          </p:nvSpPr>
          <p:spPr>
            <a:xfrm>
              <a:off x="4280058" y="3910655"/>
              <a:ext cx="1571172" cy="369332"/>
            </a:xfrm>
            <a:prstGeom prst="rect">
              <a:avLst/>
            </a:prstGeom>
            <a:noFill/>
          </p:spPr>
          <p:txBody>
            <a:bodyPr wrap="square" rtlCol="0">
              <a:spAutoFit/>
            </a:bodyPr>
            <a:lstStyle/>
            <a:p>
              <a:r>
                <a:rPr lang="en-GB" sz="900" dirty="0">
                  <a:latin typeface="Aptos" panose="020B0004020202020204" pitchFamily="34" charset="0"/>
                </a:rPr>
                <a:t>Source: IPCC AR5 conceptual framework</a:t>
              </a:r>
            </a:p>
          </p:txBody>
        </p:sp>
      </p:grpSp>
      <p:sp>
        <p:nvSpPr>
          <p:cNvPr id="7" name="TextBox 6">
            <a:extLst>
              <a:ext uri="{FF2B5EF4-FFF2-40B4-BE49-F238E27FC236}">
                <a16:creationId xmlns:a16="http://schemas.microsoft.com/office/drawing/2014/main" id="{EDAC3D85-8805-8C76-8AB2-77E8B60FC6F5}"/>
              </a:ext>
            </a:extLst>
          </p:cNvPr>
          <p:cNvSpPr txBox="1"/>
          <p:nvPr/>
        </p:nvSpPr>
        <p:spPr>
          <a:xfrm>
            <a:off x="6323066" y="553570"/>
            <a:ext cx="3285393" cy="215444"/>
          </a:xfrm>
          <a:prstGeom prst="rect">
            <a:avLst/>
          </a:prstGeom>
          <a:noFill/>
        </p:spPr>
        <p:txBody>
          <a:bodyPr wrap="square" rtlCol="0">
            <a:spAutoFit/>
          </a:bodyPr>
          <a:lstStyle/>
          <a:p>
            <a:pPr algn="l"/>
            <a:r>
              <a:rPr lang="en-GB" sz="800" dirty="0"/>
              <a:t>Source: EEA’s (2023) Urban adaptation in Europe: what works? Report</a:t>
            </a:r>
            <a:endParaRPr lang="en-GB" sz="1000" dirty="0">
              <a:latin typeface="Aptos" panose="020B0004020202020204" pitchFamily="34" charset="0"/>
            </a:endParaRPr>
          </a:p>
        </p:txBody>
      </p:sp>
    </p:spTree>
    <p:extLst>
      <p:ext uri="{BB962C8B-B14F-4D97-AF65-F5344CB8AC3E}">
        <p14:creationId xmlns:p14="http://schemas.microsoft.com/office/powerpoint/2010/main" val="110193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13 -0.01366 L -0.25781 -0.01366 " pathEditMode="relative" rAng="0" ptsTypes="AA">
                                      <p:cBhvr>
                                        <p:cTn id="6" dur="2000" fill="hold"/>
                                        <p:tgtEl>
                                          <p:spTgt spid="6"/>
                                        </p:tgtEl>
                                        <p:attrNameLst>
                                          <p:attrName>ppt_x</p:attrName>
                                          <p:attrName>ppt_y</p:attrName>
                                        </p:attrNameLst>
                                      </p:cBhvr>
                                      <p:rCtr x="-12904" y="0"/>
                                    </p:animMotion>
                                  </p:childTnLst>
                                </p:cTn>
                              </p:par>
                              <p:par>
                                <p:cTn id="7" presetID="0" presetClass="path" presetSubtype="0" accel="50000" decel="50000" fill="hold" nodeType="withEffect">
                                  <p:stCondLst>
                                    <p:cond delay="0"/>
                                  </p:stCondLst>
                                  <p:childTnLst>
                                    <p:animMotion origin="layout" path="M 0.01902 0.01041 L -0.24531 0.01041 " pathEditMode="relative" ptsTypes="AA">
                                      <p:cBhvr>
                                        <p:cTn id="8" dur="2000" fill="hold"/>
                                        <p:tgtEl>
                                          <p:spTgt spid="10"/>
                                        </p:tgtEl>
                                        <p:attrNameLst>
                                          <p:attrName>ppt_x</p:attrName>
                                          <p:attrName>ppt_y</p:attrName>
                                        </p:attrNameLst>
                                      </p:cBhvr>
                                    </p:animMotion>
                                  </p:childTnLst>
                                </p:cTn>
                              </p:par>
                            </p:childTnLst>
                          </p:cTn>
                        </p:par>
                        <p:par>
                          <p:cTn id="9" fill="hold">
                            <p:stCondLst>
                              <p:cond delay="2000"/>
                            </p:stCondLst>
                            <p:childTnLst>
                              <p:par>
                                <p:cTn id="10" presetID="1" presetClass="entr" presetSubtype="0" fill="hold" grpId="1" nodeType="afterEffect">
                                  <p:stCondLst>
                                    <p:cond delay="100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F8BC7-FAED-7FA1-71B3-C14D70753C06}"/>
              </a:ext>
            </a:extLst>
          </p:cNvPr>
          <p:cNvSpPr>
            <a:spLocks noGrp="1"/>
          </p:cNvSpPr>
          <p:nvPr>
            <p:ph type="title" idx="4294967295"/>
          </p:nvPr>
        </p:nvSpPr>
        <p:spPr>
          <a:xfrm>
            <a:off x="1021080" y="491490"/>
            <a:ext cx="5257800" cy="999172"/>
          </a:xfrm>
        </p:spPr>
        <p:txBody>
          <a:bodyPr>
            <a:noAutofit/>
          </a:bodyPr>
          <a:lstStyle/>
          <a:p>
            <a:pPr algn="r"/>
            <a:r>
              <a:rPr lang="en-GB" sz="3733" dirty="0"/>
              <a:t>What does physical adaptation look like?</a:t>
            </a:r>
          </a:p>
        </p:txBody>
      </p:sp>
      <p:graphicFrame>
        <p:nvGraphicFramePr>
          <p:cNvPr id="4" name="Content Placeholder 3">
            <a:extLst>
              <a:ext uri="{FF2B5EF4-FFF2-40B4-BE49-F238E27FC236}">
                <a16:creationId xmlns:a16="http://schemas.microsoft.com/office/drawing/2014/main" id="{A7C0C035-F5CA-D4DD-8E20-9C39C02A97EF}"/>
              </a:ext>
            </a:extLst>
          </p:cNvPr>
          <p:cNvGraphicFramePr>
            <a:graphicFrameLocks noGrp="1"/>
          </p:cNvGraphicFramePr>
          <p:nvPr>
            <p:ph idx="4294967295"/>
            <p:extLst>
              <p:ext uri="{D42A27DB-BD31-4B8C-83A1-F6EECF244321}">
                <p14:modId xmlns:p14="http://schemas.microsoft.com/office/powerpoint/2010/main" val="410538782"/>
              </p:ext>
            </p:extLst>
          </p:nvPr>
        </p:nvGraphicFramePr>
        <p:xfrm>
          <a:off x="872490" y="1376362"/>
          <a:ext cx="5257800" cy="4514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3">
            <a:extLst>
              <a:ext uri="{FF2B5EF4-FFF2-40B4-BE49-F238E27FC236}">
                <a16:creationId xmlns:a16="http://schemas.microsoft.com/office/drawing/2014/main" id="{C678DCFC-E557-C617-EE87-5F2401BDAD59}"/>
              </a:ext>
            </a:extLst>
          </p:cNvPr>
          <p:cNvGraphicFramePr>
            <a:graphicFrameLocks/>
          </p:cNvGraphicFramePr>
          <p:nvPr>
            <p:extLst>
              <p:ext uri="{D42A27DB-BD31-4B8C-83A1-F6EECF244321}">
                <p14:modId xmlns:p14="http://schemas.microsoft.com/office/powerpoint/2010/main" val="3821092845"/>
              </p:ext>
            </p:extLst>
          </p:nvPr>
        </p:nvGraphicFramePr>
        <p:xfrm>
          <a:off x="6030797" y="543230"/>
          <a:ext cx="6161203" cy="577153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34182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A5AB0-96A0-6A69-E0D9-5A09FF30C370}"/>
              </a:ext>
            </a:extLst>
          </p:cNvPr>
          <p:cNvSpPr>
            <a:spLocks noGrp="1"/>
          </p:cNvSpPr>
          <p:nvPr>
            <p:ph type="title"/>
          </p:nvPr>
        </p:nvSpPr>
        <p:spPr>
          <a:xfrm rot="16200000">
            <a:off x="-1333372" y="2260047"/>
            <a:ext cx="4679799" cy="1325563"/>
          </a:xfrm>
        </p:spPr>
        <p:txBody>
          <a:bodyPr>
            <a:normAutofit/>
          </a:bodyPr>
          <a:lstStyle/>
          <a:p>
            <a:r>
              <a:rPr lang="en-GB" dirty="0"/>
              <a:t>Kinds of interventions</a:t>
            </a:r>
          </a:p>
        </p:txBody>
      </p:sp>
      <p:graphicFrame>
        <p:nvGraphicFramePr>
          <p:cNvPr id="4" name="Content Placeholder 3">
            <a:extLst>
              <a:ext uri="{FF2B5EF4-FFF2-40B4-BE49-F238E27FC236}">
                <a16:creationId xmlns:a16="http://schemas.microsoft.com/office/drawing/2014/main" id="{6A8509EC-0BD3-0426-27F8-7CF021AEDA4B}"/>
              </a:ext>
            </a:extLst>
          </p:cNvPr>
          <p:cNvGraphicFramePr>
            <a:graphicFrameLocks noGrp="1"/>
          </p:cNvGraphicFramePr>
          <p:nvPr>
            <p:ph idx="1"/>
            <p:extLst>
              <p:ext uri="{D42A27DB-BD31-4B8C-83A1-F6EECF244321}">
                <p14:modId xmlns:p14="http://schemas.microsoft.com/office/powerpoint/2010/main" val="921100417"/>
              </p:ext>
            </p:extLst>
          </p:nvPr>
        </p:nvGraphicFramePr>
        <p:xfrm>
          <a:off x="2626995" y="655202"/>
          <a:ext cx="8506217" cy="4761549"/>
        </p:xfrm>
        <a:graphic>
          <a:graphicData uri="http://schemas.openxmlformats.org/drawingml/2006/table">
            <a:tbl>
              <a:tblPr firstRow="1" bandRow="1">
                <a:tableStyleId>{F5AB1C69-6EDB-4FF4-983F-18BD219EF322}</a:tableStyleId>
              </a:tblPr>
              <a:tblGrid>
                <a:gridCol w="1648218">
                  <a:extLst>
                    <a:ext uri="{9D8B030D-6E8A-4147-A177-3AD203B41FA5}">
                      <a16:colId xmlns:a16="http://schemas.microsoft.com/office/drawing/2014/main" val="2920433172"/>
                    </a:ext>
                  </a:extLst>
                </a:gridCol>
                <a:gridCol w="1449371">
                  <a:extLst>
                    <a:ext uri="{9D8B030D-6E8A-4147-A177-3AD203B41FA5}">
                      <a16:colId xmlns:a16="http://schemas.microsoft.com/office/drawing/2014/main" val="747805939"/>
                    </a:ext>
                  </a:extLst>
                </a:gridCol>
                <a:gridCol w="3004793">
                  <a:extLst>
                    <a:ext uri="{9D8B030D-6E8A-4147-A177-3AD203B41FA5}">
                      <a16:colId xmlns:a16="http://schemas.microsoft.com/office/drawing/2014/main" val="1052486862"/>
                    </a:ext>
                  </a:extLst>
                </a:gridCol>
                <a:gridCol w="2403835">
                  <a:extLst>
                    <a:ext uri="{9D8B030D-6E8A-4147-A177-3AD203B41FA5}">
                      <a16:colId xmlns:a16="http://schemas.microsoft.com/office/drawing/2014/main" val="2112587948"/>
                    </a:ext>
                  </a:extLst>
                </a:gridCol>
              </a:tblGrid>
              <a:tr h="600075">
                <a:tc>
                  <a:txBody>
                    <a:bodyPr/>
                    <a:lstStyle/>
                    <a:p>
                      <a:r>
                        <a:rPr lang="en-GB" sz="1700" dirty="0"/>
                        <a:t>Intervention category</a:t>
                      </a:r>
                    </a:p>
                  </a:txBody>
                  <a:tcPr marL="85725" marR="85725" marT="42863" marB="42863">
                    <a:solidFill>
                      <a:srgbClr val="92D050"/>
                    </a:solidFill>
                  </a:tcPr>
                </a:tc>
                <a:tc>
                  <a:txBody>
                    <a:bodyPr/>
                    <a:lstStyle/>
                    <a:p>
                      <a:r>
                        <a:rPr lang="en-GB" sz="1700" dirty="0"/>
                        <a:t>Includes</a:t>
                      </a:r>
                    </a:p>
                  </a:txBody>
                  <a:tcPr marL="85725" marR="85725" marT="42863" marB="42863">
                    <a:solidFill>
                      <a:srgbClr val="92D050"/>
                    </a:solidFill>
                  </a:tcPr>
                </a:tc>
                <a:tc>
                  <a:txBody>
                    <a:bodyPr/>
                    <a:lstStyle/>
                    <a:p>
                      <a:r>
                        <a:rPr lang="en-GB" sz="1700" dirty="0"/>
                        <a:t>Proactive Interventions</a:t>
                      </a:r>
                    </a:p>
                  </a:txBody>
                  <a:tcPr marL="85725" marR="85725" marT="42863" marB="42863">
                    <a:solidFill>
                      <a:srgbClr val="92D050"/>
                    </a:solidFill>
                  </a:tcPr>
                </a:tc>
                <a:tc>
                  <a:txBody>
                    <a:bodyPr/>
                    <a:lstStyle/>
                    <a:p>
                      <a:r>
                        <a:rPr lang="en-GB" sz="1700" dirty="0"/>
                        <a:t>Reactive Interventions</a:t>
                      </a:r>
                    </a:p>
                  </a:txBody>
                  <a:tcPr marL="85725" marR="85725" marT="42863" marB="42863">
                    <a:solidFill>
                      <a:srgbClr val="92D050"/>
                    </a:solidFill>
                  </a:tcPr>
                </a:tc>
                <a:extLst>
                  <a:ext uri="{0D108BD9-81ED-4DB2-BD59-A6C34878D82A}">
                    <a16:rowId xmlns:a16="http://schemas.microsoft.com/office/drawing/2014/main" val="2472698568"/>
                  </a:ext>
                </a:extLst>
              </a:tr>
              <a:tr h="857250">
                <a:tc>
                  <a:txBody>
                    <a:bodyPr/>
                    <a:lstStyle/>
                    <a:p>
                      <a:r>
                        <a:rPr lang="en-GB" sz="800" b="1" dirty="0">
                          <a:latin typeface="Assistant" pitchFamily="2" charset="-79"/>
                          <a:cs typeface="Assistant" pitchFamily="2" charset="-79"/>
                        </a:rPr>
                        <a:t>Governance and institutional</a:t>
                      </a:r>
                    </a:p>
                    <a:p>
                      <a:r>
                        <a:rPr lang="en-GB" sz="800" dirty="0">
                          <a:latin typeface="Assistant" pitchFamily="2" charset="-79"/>
                          <a:cs typeface="Assistant" pitchFamily="2" charset="-79"/>
                        </a:rPr>
                        <a:t>WHO Framework Component 1</a:t>
                      </a:r>
                    </a:p>
                  </a:txBody>
                  <a:tcPr marL="85725" marR="85725" marT="42863" marB="42863">
                    <a:solidFill>
                      <a:srgbClr val="92D050"/>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800" dirty="0">
                          <a:latin typeface="Assistant" pitchFamily="2" charset="-79"/>
                          <a:cs typeface="Assistant" pitchFamily="2" charset="-79"/>
                        </a:rPr>
                        <a:t>policy instruments, regulations and mechanisms to support and streamline adaptation</a:t>
                      </a:r>
                    </a:p>
                  </a:txBody>
                  <a:tcPr marL="85725" marR="85725" marT="42863" marB="42863">
                    <a:solidFill>
                      <a:srgbClr val="92D050"/>
                    </a:solidFill>
                  </a:tcPr>
                </a:tc>
                <a:tc>
                  <a:txBody>
                    <a:bodyPr/>
                    <a:lstStyle/>
                    <a:p>
                      <a:pPr marL="171450" indent="-171450">
                        <a:buFont typeface="Arial" panose="020B0604020202020204" pitchFamily="34" charset="0"/>
                        <a:buChar char="•"/>
                      </a:pPr>
                      <a:r>
                        <a:rPr lang="en-GB" sz="800" dirty="0">
                          <a:latin typeface="Assistant" pitchFamily="2" charset="-79"/>
                          <a:cs typeface="Assistant" pitchFamily="2" charset="-79"/>
                        </a:rPr>
                        <a:t>Clear governance structures in place for signing off plans, testing and exercising, training staff</a:t>
                      </a:r>
                    </a:p>
                    <a:p>
                      <a:pPr marL="171450" indent="-171450">
                        <a:buFont typeface="Arial" panose="020B0604020202020204" pitchFamily="34" charset="0"/>
                        <a:buChar char="•"/>
                      </a:pPr>
                      <a:r>
                        <a:rPr lang="en-GB" sz="800" dirty="0">
                          <a:latin typeface="Assistant" pitchFamily="2" charset="-79"/>
                          <a:cs typeface="Assistant" pitchFamily="2" charset="-79"/>
                        </a:rPr>
                        <a:t>Clear policies defining and supporting adaptation</a:t>
                      </a:r>
                    </a:p>
                    <a:p>
                      <a:pPr marL="171450" indent="-171450">
                        <a:buFont typeface="Arial" panose="020B0604020202020204" pitchFamily="34" charset="0"/>
                        <a:buChar char="•"/>
                      </a:pPr>
                      <a:r>
                        <a:rPr lang="en-GB" sz="800" dirty="0">
                          <a:latin typeface="Assistant" pitchFamily="2" charset="-79"/>
                          <a:cs typeface="Assistant" pitchFamily="2" charset="-79"/>
                        </a:rPr>
                        <a:t>Policies that identify how a climate emergency differs to a ‘normal’ one</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800" dirty="0">
                          <a:latin typeface="Assistant" pitchFamily="2" charset="-79"/>
                          <a:cs typeface="Assistant" pitchFamily="2" charset="-79"/>
                        </a:rPr>
                        <a:t>Reporting and monitoring at system level</a:t>
                      </a:r>
                    </a:p>
                  </a:txBody>
                  <a:tcPr marL="85725" marR="85725" marT="42863" marB="42863">
                    <a:solidFill>
                      <a:srgbClr val="92D050"/>
                    </a:solidFill>
                  </a:tcPr>
                </a:tc>
                <a:tc>
                  <a:txBody>
                    <a:bodyPr/>
                    <a:lstStyle/>
                    <a:p>
                      <a:pPr marL="171450" indent="-171450">
                        <a:buFont typeface="Arial" panose="020B0604020202020204" pitchFamily="34" charset="0"/>
                        <a:buChar char="•"/>
                      </a:pPr>
                      <a:r>
                        <a:rPr lang="en-GB" sz="800" dirty="0">
                          <a:latin typeface="Assistant" pitchFamily="2" charset="-79"/>
                          <a:cs typeface="Assistant" pitchFamily="2" charset="-79"/>
                        </a:rPr>
                        <a:t>Governance arrangements – make appropriate decisions during crisis and ensure funds are allocated where they are needed</a:t>
                      </a:r>
                    </a:p>
                    <a:p>
                      <a:pPr marL="171450" indent="-171450">
                        <a:buFont typeface="Arial" panose="020B0604020202020204" pitchFamily="34" charset="0"/>
                        <a:buChar char="•"/>
                      </a:pPr>
                      <a:r>
                        <a:rPr lang="en-GB" sz="800" dirty="0">
                          <a:latin typeface="Assistant" pitchFamily="2" charset="-79"/>
                          <a:cs typeface="Assistant" pitchFamily="2" charset="-79"/>
                        </a:rPr>
                        <a:t>Learning lessons and implementing them ahead of the next crisis</a:t>
                      </a:r>
                    </a:p>
                  </a:txBody>
                  <a:tcPr marL="85725" marR="85725" marT="42863" marB="42863">
                    <a:solidFill>
                      <a:srgbClr val="92D050"/>
                    </a:solidFill>
                  </a:tcPr>
                </a:tc>
                <a:extLst>
                  <a:ext uri="{0D108BD9-81ED-4DB2-BD59-A6C34878D82A}">
                    <a16:rowId xmlns:a16="http://schemas.microsoft.com/office/drawing/2014/main" val="1343149611"/>
                  </a:ext>
                </a:extLst>
              </a:tr>
              <a:tr h="600075">
                <a:tc>
                  <a:txBody>
                    <a:bodyPr/>
                    <a:lstStyle/>
                    <a:p>
                      <a:r>
                        <a:rPr lang="en-GB" sz="800" b="1" dirty="0">
                          <a:latin typeface="Assistant" pitchFamily="2" charset="-79"/>
                          <a:cs typeface="Assistant" pitchFamily="2" charset="-79"/>
                        </a:rPr>
                        <a:t>Economic and finance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800" dirty="0">
                          <a:latin typeface="Assistant" pitchFamily="2" charset="-79"/>
                          <a:cs typeface="Assistant" pitchFamily="2" charset="-79"/>
                        </a:rPr>
                        <a:t>(WHO Framework Component </a:t>
                      </a:r>
                      <a:r>
                        <a:rPr lang="en-GB" sz="800" b="0" dirty="0">
                          <a:latin typeface="Assistant" pitchFamily="2" charset="-79"/>
                          <a:cs typeface="Assistant" pitchFamily="2" charset="-79"/>
                        </a:rPr>
                        <a:t>10: sustainable climate health financing)</a:t>
                      </a:r>
                    </a:p>
                  </a:txBody>
                  <a:tcPr marL="85725" marR="85725" marT="42863" marB="42863">
                    <a:solidFill>
                      <a:srgbClr val="92D050"/>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800" dirty="0">
                          <a:latin typeface="Assistant" pitchFamily="2" charset="-79"/>
                          <a:cs typeface="Assistant" pitchFamily="2" charset="-79"/>
                        </a:rPr>
                        <a:t>insurance, economic incentives and innovative financing mechanisms; </a:t>
                      </a:r>
                    </a:p>
                  </a:txBody>
                  <a:tcPr marL="85725" marR="85725" marT="42863" marB="42863">
                    <a:solidFill>
                      <a:srgbClr val="92D050"/>
                    </a:solidFill>
                  </a:tcPr>
                </a:tc>
                <a:tc>
                  <a:txBody>
                    <a:bodyPr/>
                    <a:lstStyle/>
                    <a:p>
                      <a:pPr marL="171450" indent="-171450">
                        <a:buFont typeface="Arial" panose="020B0604020202020204" pitchFamily="34" charset="0"/>
                        <a:buChar char="•"/>
                      </a:pPr>
                      <a:r>
                        <a:rPr lang="en-GB" sz="800" dirty="0">
                          <a:latin typeface="Assistant" pitchFamily="2" charset="-79"/>
                          <a:cs typeface="Assistant" pitchFamily="2" charset="-79"/>
                        </a:rPr>
                        <a:t>Ensuring adequate insurance cover is in place</a:t>
                      </a:r>
                    </a:p>
                    <a:p>
                      <a:pPr marL="171450" indent="-171450">
                        <a:buFont typeface="Arial" panose="020B0604020202020204" pitchFamily="34" charset="0"/>
                        <a:buChar char="•"/>
                      </a:pPr>
                      <a:r>
                        <a:rPr lang="en-GB" sz="800" dirty="0">
                          <a:latin typeface="Assistant" pitchFamily="2" charset="-79"/>
                          <a:cs typeface="Assistant" pitchFamily="2" charset="-79"/>
                        </a:rPr>
                        <a:t>Funding schemes to support adaption purchases</a:t>
                      </a:r>
                    </a:p>
                  </a:txBody>
                  <a:tcPr marL="85725" marR="85725" marT="42863" marB="42863">
                    <a:solidFill>
                      <a:srgbClr val="92D050"/>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800" dirty="0">
                          <a:latin typeface="Assistant" pitchFamily="2" charset="-79"/>
                          <a:cs typeface="Assistant" pitchFamily="2" charset="-79"/>
                        </a:rPr>
                        <a:t>Access to funding for recovery action</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800" dirty="0">
                          <a:latin typeface="Assistant" pitchFamily="2" charset="-79"/>
                          <a:cs typeface="Assistant" pitchFamily="2" charset="-79"/>
                        </a:rPr>
                        <a:t>Access to funding to address issues identified</a:t>
                      </a:r>
                    </a:p>
                  </a:txBody>
                  <a:tcPr marL="85725" marR="85725" marT="42863" marB="42863">
                    <a:solidFill>
                      <a:srgbClr val="92D050"/>
                    </a:solidFill>
                  </a:tcPr>
                </a:tc>
                <a:extLst>
                  <a:ext uri="{0D108BD9-81ED-4DB2-BD59-A6C34878D82A}">
                    <a16:rowId xmlns:a16="http://schemas.microsoft.com/office/drawing/2014/main" val="918636018"/>
                  </a:ext>
                </a:extLst>
              </a:tr>
              <a:tr h="8572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800" b="1" dirty="0">
                          <a:latin typeface="Assistant" pitchFamily="2" charset="-79"/>
                          <a:cs typeface="Assistant" pitchFamily="2" charset="-79"/>
                        </a:rPr>
                        <a:t>Knowledge and behavioural change: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800" dirty="0">
                          <a:latin typeface="Assistant" pitchFamily="2" charset="-79"/>
                          <a:cs typeface="Assistant" pitchFamily="2" charset="-79"/>
                        </a:rPr>
                        <a:t>(WHO component 2: Climate-smart health workforce, 7/8/9: Service delivery: )</a:t>
                      </a:r>
                    </a:p>
                  </a:txBody>
                  <a:tcPr marL="85725" marR="85725" marT="42863" marB="42863">
                    <a:solidFill>
                      <a:srgbClr val="92D050"/>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800" dirty="0">
                          <a:latin typeface="Assistant" pitchFamily="2" charset="-79"/>
                          <a:cs typeface="Assistant" pitchFamily="2" charset="-79"/>
                        </a:rPr>
                        <a:t>awareness raising, knowledge sharing and actions encouraging changes in consumption and lifestyle patterns.</a:t>
                      </a:r>
                    </a:p>
                  </a:txBody>
                  <a:tcPr marL="85725" marR="85725" marT="42863" marB="42863">
                    <a:solidFill>
                      <a:srgbClr val="92D050"/>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800" dirty="0">
                          <a:latin typeface="Assistant" pitchFamily="2" charset="-79"/>
                          <a:cs typeface="Assistant" pitchFamily="2" charset="-79"/>
                        </a:rPr>
                        <a:t>Development, testing and exercising of emergency response plans and arrangements, business continuity plans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800" dirty="0">
                          <a:latin typeface="Assistant" pitchFamily="2" charset="-79"/>
                          <a:cs typeface="Assistant" pitchFamily="2" charset="-79"/>
                        </a:rPr>
                        <a:t>Training staff: awareness raising for all staff (esp. public health, estates and facilities, emergency response/BCM)</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800" dirty="0">
                          <a:latin typeface="Assistant" pitchFamily="2" charset="-79"/>
                          <a:cs typeface="Assistant" pitchFamily="2" charset="-79"/>
                        </a:rPr>
                        <a:t>Engagement with utilities, social health, local authorities and other key stakeholders</a:t>
                      </a:r>
                    </a:p>
                  </a:txBody>
                  <a:tcPr marL="85725" marR="85725" marT="42863" marB="42863">
                    <a:solidFill>
                      <a:srgbClr val="92D050"/>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800" dirty="0">
                          <a:latin typeface="Assistant" pitchFamily="2" charset="-79"/>
                          <a:cs typeface="Assistant" pitchFamily="2" charset="-79"/>
                        </a:rPr>
                        <a:t>Deployment of emergency response arrangements – staff and equipment</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800" dirty="0">
                          <a:latin typeface="Assistant" pitchFamily="2" charset="-79"/>
                          <a:cs typeface="Assistant" pitchFamily="2" charset="-79"/>
                        </a:rPr>
                        <a:t>Ad hoc staff response – based on either own skills or intentional dynamic decision making</a:t>
                      </a:r>
                    </a:p>
                  </a:txBody>
                  <a:tcPr marL="85725" marR="85725" marT="42863" marB="42863">
                    <a:solidFill>
                      <a:srgbClr val="92D050"/>
                    </a:solidFill>
                  </a:tcPr>
                </a:tc>
                <a:extLst>
                  <a:ext uri="{0D108BD9-81ED-4DB2-BD59-A6C34878D82A}">
                    <a16:rowId xmlns:a16="http://schemas.microsoft.com/office/drawing/2014/main" val="3545563097"/>
                  </a:ext>
                </a:extLst>
              </a:tr>
              <a:tr h="1114425">
                <a:tc>
                  <a:txBody>
                    <a:bodyPr/>
                    <a:lstStyle/>
                    <a:p>
                      <a:r>
                        <a:rPr lang="en-GB" sz="800" b="1" dirty="0">
                          <a:latin typeface="Assistant" pitchFamily="2" charset="-79"/>
                          <a:cs typeface="Assistant" pitchFamily="2" charset="-79"/>
                        </a:rPr>
                        <a:t>Physical and technological</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800" dirty="0">
                          <a:latin typeface="Assistant" pitchFamily="2" charset="-79"/>
                          <a:cs typeface="Assistant" pitchFamily="2" charset="-79"/>
                        </a:rPr>
                        <a:t>(WHO Framework Component 6: Essential medical products &amp; technologies)</a:t>
                      </a:r>
                    </a:p>
                    <a:p>
                      <a:endParaRPr lang="en-GB" sz="800" dirty="0">
                        <a:latin typeface="Assistant" pitchFamily="2" charset="-79"/>
                        <a:cs typeface="Assistant" pitchFamily="2" charset="-79"/>
                      </a:endParaRPr>
                    </a:p>
                  </a:txBody>
                  <a:tcPr marL="85725" marR="85725" marT="42863" marB="42863">
                    <a:solidFill>
                      <a:srgbClr val="92D050"/>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800" dirty="0">
                          <a:latin typeface="Assistant" pitchFamily="2" charset="-79"/>
                          <a:cs typeface="Assistant" pitchFamily="2" charset="-79"/>
                        </a:rPr>
                        <a:t>early warning systems (EWS), mapping, physical infrastructure and other sector-specific innovations; </a:t>
                      </a:r>
                    </a:p>
                    <a:p>
                      <a:pPr marL="171450" indent="-171450">
                        <a:buFont typeface="Arial" panose="020B0604020202020204" pitchFamily="34" charset="0"/>
                        <a:buChar char="•"/>
                      </a:pPr>
                      <a:endParaRPr lang="en-GB" sz="800" dirty="0">
                        <a:latin typeface="Assistant" pitchFamily="2" charset="-79"/>
                        <a:cs typeface="Assistant" pitchFamily="2" charset="-79"/>
                      </a:endParaRPr>
                    </a:p>
                  </a:txBody>
                  <a:tcPr marL="85725" marR="85725" marT="42863" marB="42863">
                    <a:solidFill>
                      <a:srgbClr val="92D050"/>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800" dirty="0">
                          <a:latin typeface="Assistant" pitchFamily="2" charset="-79"/>
                          <a:cs typeface="Assistant" pitchFamily="2" charset="-79"/>
                        </a:rPr>
                        <a:t>Infrastructure retrofits – updating old buildings/equipment</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800" dirty="0">
                          <a:latin typeface="Assistant" pitchFamily="2" charset="-79"/>
                          <a:cs typeface="Assistant" pitchFamily="2" charset="-79"/>
                        </a:rPr>
                        <a:t>New/improved green/blue infrastructure</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800" dirty="0">
                          <a:latin typeface="Assistant" pitchFamily="2" charset="-79"/>
                          <a:cs typeface="Assistant" pitchFamily="2" charset="-79"/>
                        </a:rPr>
                        <a:t>Reconfiguring or redesigning spaces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800" dirty="0">
                          <a:latin typeface="Assistant" pitchFamily="2" charset="-79"/>
                          <a:cs typeface="Assistant" pitchFamily="2" charset="-79"/>
                        </a:rPr>
                        <a:t>Resilience built into new builds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800" dirty="0">
                          <a:latin typeface="Assistant" pitchFamily="2" charset="-79"/>
                          <a:cs typeface="Assistant" pitchFamily="2" charset="-79"/>
                        </a:rPr>
                        <a:t>Building monitoring systems (e.g. energy, temp, air quality)</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800" dirty="0">
                          <a:latin typeface="Assistant" pitchFamily="2" charset="-79"/>
                          <a:cs typeface="Assistant" pitchFamily="2" charset="-79"/>
                        </a:rPr>
                        <a:t>Procurement of emergency response equipment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800" dirty="0">
                          <a:latin typeface="Assistant" pitchFamily="2" charset="-79"/>
                          <a:cs typeface="Assistant" pitchFamily="2" charset="-79"/>
                        </a:rPr>
                        <a:t>EWS (e.g. disease surveillance)</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800" dirty="0">
                          <a:latin typeface="Assistant" pitchFamily="2" charset="-79"/>
                          <a:cs typeface="Assistant" pitchFamily="2" charset="-79"/>
                        </a:rPr>
                        <a:t>Protection/reinforcement of key sites and systems</a:t>
                      </a:r>
                    </a:p>
                  </a:txBody>
                  <a:tcPr marL="85725" marR="85725" marT="42863" marB="42863">
                    <a:solidFill>
                      <a:srgbClr val="92D050"/>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800" dirty="0">
                          <a:latin typeface="Assistant" pitchFamily="2" charset="-79"/>
                          <a:cs typeface="Assistant" pitchFamily="2" charset="-79"/>
                        </a:rPr>
                        <a:t>Using of or access to  back up systems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800" dirty="0">
                          <a:latin typeface="Assistant" pitchFamily="2" charset="-79"/>
                          <a:cs typeface="Assistant" pitchFamily="2" charset="-79"/>
                        </a:rPr>
                        <a:t>Access to key systems in an emergency</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800" dirty="0">
                          <a:latin typeface="Assistant" pitchFamily="2" charset="-79"/>
                          <a:cs typeface="Assistant" pitchFamily="2" charset="-79"/>
                        </a:rPr>
                        <a:t>Spare equipment – e.g. water, fans</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800" dirty="0">
                          <a:latin typeface="Assistant" pitchFamily="2" charset="-79"/>
                          <a:cs typeface="Assistant" pitchFamily="2" charset="-79"/>
                        </a:rPr>
                        <a:t>Ad hoc low-cost interventions – e.g. hanging wet cloths on outsides of buildings. </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800" dirty="0">
                          <a:latin typeface="Assistant" pitchFamily="2" charset="-79"/>
                          <a:cs typeface="Assistant" pitchFamily="2" charset="-79"/>
                        </a:rPr>
                        <a:t>Opening windows/ventilation</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GB" sz="800" dirty="0">
                        <a:latin typeface="Assistant" pitchFamily="2" charset="-79"/>
                        <a:cs typeface="Assistant" pitchFamily="2" charset="-79"/>
                      </a:endParaRPr>
                    </a:p>
                  </a:txBody>
                  <a:tcPr marL="85725" marR="85725" marT="42863" marB="42863">
                    <a:solidFill>
                      <a:srgbClr val="92D050"/>
                    </a:solidFill>
                  </a:tcPr>
                </a:tc>
                <a:extLst>
                  <a:ext uri="{0D108BD9-81ED-4DB2-BD59-A6C34878D82A}">
                    <a16:rowId xmlns:a16="http://schemas.microsoft.com/office/drawing/2014/main" val="3752158803"/>
                  </a:ext>
                </a:extLst>
              </a:tr>
              <a:tr h="728663">
                <a:tc>
                  <a:txBody>
                    <a:bodyPr/>
                    <a:lstStyle/>
                    <a:p>
                      <a:r>
                        <a:rPr lang="en-GB" sz="800" b="1" dirty="0">
                          <a:latin typeface="Assistant" pitchFamily="2" charset="-79"/>
                          <a:cs typeface="Assistant" pitchFamily="2" charset="-79"/>
                        </a:rPr>
                        <a:t>Nature-based solutions (NBS) &amp; ecosystem-based approaches</a:t>
                      </a:r>
                    </a:p>
                    <a:p>
                      <a:r>
                        <a:rPr lang="en-GB" sz="800" dirty="0">
                          <a:latin typeface="Assistant" pitchFamily="2" charset="-79"/>
                          <a:cs typeface="Assistant" pitchFamily="2" charset="-79"/>
                        </a:rPr>
                        <a:t>(Plants and trees are not mentioned by WHO Framework)</a:t>
                      </a:r>
                    </a:p>
                  </a:txBody>
                  <a:tcPr marL="85725" marR="85725" marT="42863" marB="42863">
                    <a:solidFill>
                      <a:srgbClr val="92D050"/>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800" dirty="0">
                          <a:latin typeface="Assistant" pitchFamily="2" charset="-79"/>
                          <a:cs typeface="Assistant" pitchFamily="2" charset="-79"/>
                        </a:rPr>
                        <a:t>measures integrating nature, including green infrastructure, tree cover, water &amp; soil regeneration</a:t>
                      </a:r>
                    </a:p>
                  </a:txBody>
                  <a:tcPr marL="85725" marR="85725" marT="42863" marB="42863">
                    <a:solidFill>
                      <a:srgbClr val="92D050"/>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800" dirty="0">
                          <a:latin typeface="Assistant" pitchFamily="2" charset="-79"/>
                          <a:cs typeface="Assistant" pitchFamily="2" charset="-79"/>
                        </a:rPr>
                        <a:t>Planting trees and plants outside for shading/cooling, water retention, water attenuation, water filtration, air quality</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800" dirty="0">
                          <a:latin typeface="Assistant" pitchFamily="2" charset="-79"/>
                          <a:cs typeface="Assistant" pitchFamily="2" charset="-79"/>
                        </a:rPr>
                        <a:t>Using green roofs and walls for managing thermal comfort in extreme weather</a:t>
                      </a:r>
                    </a:p>
                  </a:txBody>
                  <a:tcPr marL="85725" marR="85725" marT="42863" marB="42863">
                    <a:solidFill>
                      <a:srgbClr val="92D050"/>
                    </a:solidFill>
                  </a:tcPr>
                </a:tc>
                <a:tc>
                  <a:txBody>
                    <a:bodyPr/>
                    <a:lstStyle/>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800" dirty="0">
                          <a:latin typeface="Assistant" pitchFamily="2" charset="-79"/>
                          <a:cs typeface="Assistant" pitchFamily="2" charset="-79"/>
                        </a:rPr>
                        <a:t>Less appropriate for reactive interventions</a:t>
                      </a:r>
                    </a:p>
                  </a:txBody>
                  <a:tcPr marL="85725" marR="85725" marT="42863" marB="42863">
                    <a:solidFill>
                      <a:srgbClr val="92D050"/>
                    </a:solidFill>
                  </a:tcPr>
                </a:tc>
                <a:extLst>
                  <a:ext uri="{0D108BD9-81ED-4DB2-BD59-A6C34878D82A}">
                    <a16:rowId xmlns:a16="http://schemas.microsoft.com/office/drawing/2014/main" val="97374876"/>
                  </a:ext>
                </a:extLst>
              </a:tr>
            </a:tbl>
          </a:graphicData>
        </a:graphic>
      </p:graphicFrame>
      <p:sp>
        <p:nvSpPr>
          <p:cNvPr id="5" name="TextBox 4">
            <a:extLst>
              <a:ext uri="{FF2B5EF4-FFF2-40B4-BE49-F238E27FC236}">
                <a16:creationId xmlns:a16="http://schemas.microsoft.com/office/drawing/2014/main" id="{EB4C5C97-4204-E856-026E-166F72431989}"/>
              </a:ext>
            </a:extLst>
          </p:cNvPr>
          <p:cNvSpPr txBox="1"/>
          <p:nvPr/>
        </p:nvSpPr>
        <p:spPr>
          <a:xfrm>
            <a:off x="2572560" y="5849364"/>
            <a:ext cx="6667693" cy="415498"/>
          </a:xfrm>
          <a:prstGeom prst="rect">
            <a:avLst/>
          </a:prstGeom>
          <a:noFill/>
        </p:spPr>
        <p:txBody>
          <a:bodyPr wrap="square" rtlCol="0">
            <a:spAutoFit/>
          </a:bodyPr>
          <a:lstStyle/>
          <a:p>
            <a:r>
              <a:rPr lang="en-GB" sz="1050" dirty="0">
                <a:solidFill>
                  <a:schemeClr val="bg1"/>
                </a:solidFill>
                <a:latin typeface="Aptos" panose="020B0004020202020204" pitchFamily="34" charset="0"/>
              </a:rPr>
              <a:t>Source: Louise Elstow (in development), expanded from Leitner et al 2021, and EEA, 2023, and including </a:t>
            </a:r>
            <a:r>
              <a:rPr lang="en-GB" sz="1050" i="1" dirty="0">
                <a:solidFill>
                  <a:schemeClr val="bg1"/>
                </a:solidFill>
                <a:latin typeface="Aptos" panose="020B0004020202020204" pitchFamily="34" charset="0"/>
              </a:rPr>
              <a:t>WHO Operational framework for building climate resilient and low carbon health systems (2023) </a:t>
            </a:r>
          </a:p>
        </p:txBody>
      </p:sp>
      <p:sp>
        <p:nvSpPr>
          <p:cNvPr id="3" name="Rounded Rectangle 2">
            <a:extLst>
              <a:ext uri="{FF2B5EF4-FFF2-40B4-BE49-F238E27FC236}">
                <a16:creationId xmlns:a16="http://schemas.microsoft.com/office/drawing/2014/main" id="{5BD31433-9081-2BA4-FF66-37F831BCF36D}"/>
              </a:ext>
            </a:extLst>
          </p:cNvPr>
          <p:cNvSpPr/>
          <p:nvPr/>
        </p:nvSpPr>
        <p:spPr>
          <a:xfrm>
            <a:off x="2620857" y="1234440"/>
            <a:ext cx="8506217" cy="2336074"/>
          </a:xfrm>
          <a:prstGeom prst="roundRect">
            <a:avLst>
              <a:gd name="adj" fmla="val 7178"/>
            </a:avLst>
          </a:prstGeom>
          <a:solidFill>
            <a:schemeClr val="accent4">
              <a:lumMod val="20000"/>
              <a:lumOff val="80000"/>
              <a:alpha val="55000"/>
            </a:schemeClr>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88"/>
          </a:p>
        </p:txBody>
      </p:sp>
      <p:sp>
        <p:nvSpPr>
          <p:cNvPr id="7" name="TextBox 6">
            <a:extLst>
              <a:ext uri="{FF2B5EF4-FFF2-40B4-BE49-F238E27FC236}">
                <a16:creationId xmlns:a16="http://schemas.microsoft.com/office/drawing/2014/main" id="{D770EA5C-D44E-B8A6-912D-67204A79C7EE}"/>
              </a:ext>
            </a:extLst>
          </p:cNvPr>
          <p:cNvSpPr txBox="1"/>
          <p:nvPr/>
        </p:nvSpPr>
        <p:spPr>
          <a:xfrm rot="16200000">
            <a:off x="1342883" y="1902192"/>
            <a:ext cx="2185501" cy="352084"/>
          </a:xfrm>
          <a:prstGeom prst="rect">
            <a:avLst/>
          </a:prstGeom>
          <a:noFill/>
        </p:spPr>
        <p:txBody>
          <a:bodyPr wrap="square" rtlCol="0">
            <a:spAutoFit/>
          </a:bodyPr>
          <a:lstStyle/>
          <a:p>
            <a:pPr algn="l"/>
            <a:r>
              <a:rPr lang="en-GB" sz="1688" b="1" dirty="0">
                <a:solidFill>
                  <a:srgbClr val="C00000"/>
                </a:solidFill>
                <a:latin typeface="Aptos" panose="020B0004020202020204" pitchFamily="34" charset="0"/>
              </a:rPr>
              <a:t>Non-structural</a:t>
            </a:r>
          </a:p>
        </p:txBody>
      </p:sp>
      <p:sp>
        <p:nvSpPr>
          <p:cNvPr id="8" name="Rounded Rectangle 7">
            <a:extLst>
              <a:ext uri="{FF2B5EF4-FFF2-40B4-BE49-F238E27FC236}">
                <a16:creationId xmlns:a16="http://schemas.microsoft.com/office/drawing/2014/main" id="{C60263F7-D9AA-3A60-A99A-92B6A3892790}"/>
              </a:ext>
            </a:extLst>
          </p:cNvPr>
          <p:cNvSpPr/>
          <p:nvPr/>
        </p:nvSpPr>
        <p:spPr>
          <a:xfrm>
            <a:off x="2632957" y="3582670"/>
            <a:ext cx="8506217" cy="1800527"/>
          </a:xfrm>
          <a:prstGeom prst="roundRect">
            <a:avLst>
              <a:gd name="adj" fmla="val 7178"/>
            </a:avLst>
          </a:prstGeom>
          <a:solidFill>
            <a:schemeClr val="accent4">
              <a:lumMod val="20000"/>
              <a:lumOff val="80000"/>
              <a:alpha val="55000"/>
            </a:schemeClr>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88"/>
          </a:p>
        </p:txBody>
      </p:sp>
      <p:sp>
        <p:nvSpPr>
          <p:cNvPr id="9" name="TextBox 8">
            <a:extLst>
              <a:ext uri="{FF2B5EF4-FFF2-40B4-BE49-F238E27FC236}">
                <a16:creationId xmlns:a16="http://schemas.microsoft.com/office/drawing/2014/main" id="{1DA6FA78-6A7E-CA0F-BAF8-329A5C3894CA}"/>
              </a:ext>
            </a:extLst>
          </p:cNvPr>
          <p:cNvSpPr txBox="1"/>
          <p:nvPr/>
        </p:nvSpPr>
        <p:spPr>
          <a:xfrm rot="16200000">
            <a:off x="1330783" y="3859250"/>
            <a:ext cx="2185501" cy="352084"/>
          </a:xfrm>
          <a:prstGeom prst="rect">
            <a:avLst/>
          </a:prstGeom>
          <a:noFill/>
        </p:spPr>
        <p:txBody>
          <a:bodyPr wrap="square" rtlCol="0">
            <a:spAutoFit/>
          </a:bodyPr>
          <a:lstStyle/>
          <a:p>
            <a:pPr algn="l"/>
            <a:r>
              <a:rPr lang="en-GB" sz="1688" b="1" dirty="0">
                <a:solidFill>
                  <a:srgbClr val="C00000"/>
                </a:solidFill>
                <a:latin typeface="Aptos" panose="020B0004020202020204" pitchFamily="34" charset="0"/>
              </a:rPr>
              <a:t>Structural</a:t>
            </a:r>
          </a:p>
        </p:txBody>
      </p:sp>
      <p:sp>
        <p:nvSpPr>
          <p:cNvPr id="10" name="Rounded Rectangle 9">
            <a:extLst>
              <a:ext uri="{FF2B5EF4-FFF2-40B4-BE49-F238E27FC236}">
                <a16:creationId xmlns:a16="http://schemas.microsoft.com/office/drawing/2014/main" id="{A2E2494E-AD65-2633-7C6B-AD85B88E3D45}"/>
              </a:ext>
            </a:extLst>
          </p:cNvPr>
          <p:cNvSpPr/>
          <p:nvPr/>
        </p:nvSpPr>
        <p:spPr>
          <a:xfrm>
            <a:off x="5739796" y="691259"/>
            <a:ext cx="2993349" cy="4692153"/>
          </a:xfrm>
          <a:prstGeom prst="roundRect">
            <a:avLst>
              <a:gd name="adj" fmla="val 7178"/>
            </a:avLst>
          </a:prstGeom>
          <a:solidFill>
            <a:schemeClr val="accent6">
              <a:lumMod val="20000"/>
              <a:lumOff val="80000"/>
              <a:alpha val="40000"/>
            </a:schemeClr>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88"/>
          </a:p>
        </p:txBody>
      </p:sp>
      <p:sp>
        <p:nvSpPr>
          <p:cNvPr id="11" name="TextBox 10">
            <a:extLst>
              <a:ext uri="{FF2B5EF4-FFF2-40B4-BE49-F238E27FC236}">
                <a16:creationId xmlns:a16="http://schemas.microsoft.com/office/drawing/2014/main" id="{20B3800E-E36D-6947-B449-BA33223C5D3F}"/>
              </a:ext>
            </a:extLst>
          </p:cNvPr>
          <p:cNvSpPr txBox="1"/>
          <p:nvPr/>
        </p:nvSpPr>
        <p:spPr>
          <a:xfrm>
            <a:off x="6496214" y="643045"/>
            <a:ext cx="1480512" cy="352084"/>
          </a:xfrm>
          <a:prstGeom prst="rect">
            <a:avLst/>
          </a:prstGeom>
          <a:noFill/>
        </p:spPr>
        <p:txBody>
          <a:bodyPr wrap="square" rtlCol="0">
            <a:spAutoFit/>
          </a:bodyPr>
          <a:lstStyle/>
          <a:p>
            <a:pPr algn="l"/>
            <a:r>
              <a:rPr lang="en-GB" sz="1688" b="1" dirty="0">
                <a:solidFill>
                  <a:srgbClr val="C00000"/>
                </a:solidFill>
                <a:latin typeface="Aptos" panose="020B0004020202020204" pitchFamily="34" charset="0"/>
              </a:rPr>
              <a:t>Pro-active</a:t>
            </a:r>
          </a:p>
        </p:txBody>
      </p:sp>
      <p:sp>
        <p:nvSpPr>
          <p:cNvPr id="12" name="Rounded Rectangle 11">
            <a:extLst>
              <a:ext uri="{FF2B5EF4-FFF2-40B4-BE49-F238E27FC236}">
                <a16:creationId xmlns:a16="http://schemas.microsoft.com/office/drawing/2014/main" id="{EA1A872E-6CCE-F238-2222-266A5685CB82}"/>
              </a:ext>
            </a:extLst>
          </p:cNvPr>
          <p:cNvSpPr/>
          <p:nvPr/>
        </p:nvSpPr>
        <p:spPr>
          <a:xfrm>
            <a:off x="8733145" y="698780"/>
            <a:ext cx="2420471" cy="4684418"/>
          </a:xfrm>
          <a:prstGeom prst="roundRect">
            <a:avLst>
              <a:gd name="adj" fmla="val 7178"/>
            </a:avLst>
          </a:prstGeom>
          <a:solidFill>
            <a:schemeClr val="accent6">
              <a:lumMod val="20000"/>
              <a:lumOff val="80000"/>
              <a:alpha val="40000"/>
            </a:schemeClr>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88"/>
          </a:p>
        </p:txBody>
      </p:sp>
      <p:sp>
        <p:nvSpPr>
          <p:cNvPr id="13" name="TextBox 12">
            <a:extLst>
              <a:ext uri="{FF2B5EF4-FFF2-40B4-BE49-F238E27FC236}">
                <a16:creationId xmlns:a16="http://schemas.microsoft.com/office/drawing/2014/main" id="{16C915E5-FB7E-A2FE-E32D-0AA4A0504B5A}"/>
              </a:ext>
            </a:extLst>
          </p:cNvPr>
          <p:cNvSpPr txBox="1"/>
          <p:nvPr/>
        </p:nvSpPr>
        <p:spPr>
          <a:xfrm>
            <a:off x="9403563" y="655202"/>
            <a:ext cx="1480512" cy="352084"/>
          </a:xfrm>
          <a:prstGeom prst="rect">
            <a:avLst/>
          </a:prstGeom>
          <a:noFill/>
        </p:spPr>
        <p:txBody>
          <a:bodyPr wrap="square" rtlCol="0">
            <a:spAutoFit/>
          </a:bodyPr>
          <a:lstStyle/>
          <a:p>
            <a:pPr algn="l"/>
            <a:r>
              <a:rPr lang="en-GB" sz="1688" b="1" dirty="0">
                <a:solidFill>
                  <a:srgbClr val="C00000"/>
                </a:solidFill>
                <a:latin typeface="Aptos" panose="020B0004020202020204" pitchFamily="34" charset="0"/>
              </a:rPr>
              <a:t>Re-active</a:t>
            </a:r>
          </a:p>
        </p:txBody>
      </p:sp>
    </p:spTree>
    <p:extLst>
      <p:ext uri="{BB962C8B-B14F-4D97-AF65-F5344CB8AC3E}">
        <p14:creationId xmlns:p14="http://schemas.microsoft.com/office/powerpoint/2010/main" val="187539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animBg="1"/>
      <p:bldP spid="9" grpId="0"/>
      <p:bldP spid="10" grpId="0" animBg="1"/>
      <p:bldP spid="11" grpId="0"/>
      <p:bldP spid="12"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BF5B7-638D-CE6F-EE5B-4AB1CBE0D9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8C6E32-63CE-B36E-CD0D-AC74B946A590}"/>
              </a:ext>
            </a:extLst>
          </p:cNvPr>
          <p:cNvSpPr>
            <a:spLocks noGrp="1"/>
          </p:cNvSpPr>
          <p:nvPr>
            <p:ph type="title"/>
          </p:nvPr>
        </p:nvSpPr>
        <p:spPr/>
        <p:txBody>
          <a:bodyPr>
            <a:normAutofit/>
          </a:bodyPr>
          <a:lstStyle/>
          <a:p>
            <a:pPr algn="l"/>
            <a:r>
              <a:rPr lang="en-GB" sz="4800" b="1" dirty="0"/>
              <a:t>Closing remarks</a:t>
            </a:r>
          </a:p>
        </p:txBody>
      </p:sp>
      <p:sp>
        <p:nvSpPr>
          <p:cNvPr id="3" name="Content Placeholder 2">
            <a:extLst>
              <a:ext uri="{FF2B5EF4-FFF2-40B4-BE49-F238E27FC236}">
                <a16:creationId xmlns:a16="http://schemas.microsoft.com/office/drawing/2014/main" id="{FD1C09F3-2D52-0EEC-D053-DBB5023E5A99}"/>
              </a:ext>
            </a:extLst>
          </p:cNvPr>
          <p:cNvSpPr>
            <a:spLocks noGrp="1"/>
          </p:cNvSpPr>
          <p:nvPr>
            <p:ph idx="1"/>
          </p:nvPr>
        </p:nvSpPr>
        <p:spPr/>
        <p:txBody>
          <a:bodyPr/>
          <a:lstStyle/>
          <a:p>
            <a:r>
              <a:rPr lang="en-GB" dirty="0"/>
              <a:t>Q&amp;A </a:t>
            </a:r>
          </a:p>
          <a:p>
            <a:r>
              <a:rPr lang="en-GB" dirty="0"/>
              <a:t>Thanks to the speakers</a:t>
            </a:r>
          </a:p>
          <a:p>
            <a:r>
              <a:rPr lang="en-GB" dirty="0"/>
              <a:t>Feedback on the series</a:t>
            </a:r>
          </a:p>
          <a:p>
            <a:r>
              <a:rPr lang="en-GB" dirty="0"/>
              <a:t>Next session coming up</a:t>
            </a:r>
          </a:p>
        </p:txBody>
      </p:sp>
      <p:sp>
        <p:nvSpPr>
          <p:cNvPr id="6" name="TextBox 5">
            <a:extLst>
              <a:ext uri="{FF2B5EF4-FFF2-40B4-BE49-F238E27FC236}">
                <a16:creationId xmlns:a16="http://schemas.microsoft.com/office/drawing/2014/main" id="{5731CABE-DD88-7546-2BA2-8357696665FE}"/>
              </a:ext>
            </a:extLst>
          </p:cNvPr>
          <p:cNvSpPr txBox="1"/>
          <p:nvPr/>
        </p:nvSpPr>
        <p:spPr>
          <a:xfrm>
            <a:off x="14537544" y="7461085"/>
            <a:ext cx="1927099" cy="507831"/>
          </a:xfrm>
          <a:prstGeom prst="rect">
            <a:avLst/>
          </a:prstGeom>
          <a:noFill/>
        </p:spPr>
        <p:txBody>
          <a:bodyPr wrap="square">
            <a:spAutoFit/>
          </a:bodyPr>
          <a:lstStyle/>
          <a:p>
            <a:pPr algn="r"/>
            <a:r>
              <a:rPr lang="en-GB" sz="900" dirty="0">
                <a:solidFill>
                  <a:schemeClr val="bg1"/>
                </a:solidFill>
              </a:rPr>
              <a:t>This event is co-funded by EPSRC and ESRC Impact Acceleration Award: </a:t>
            </a:r>
            <a:r>
              <a:rPr lang="en-GB" sz="900" dirty="0">
                <a:solidFill>
                  <a:schemeClr val="bg1"/>
                </a:solidFill>
                <a:effectLst/>
              </a:rPr>
              <a:t>EP/X525686/1</a:t>
            </a:r>
            <a:endParaRPr lang="en-GB" sz="900" dirty="0">
              <a:solidFill>
                <a:schemeClr val="bg1"/>
              </a:solidFill>
            </a:endParaRPr>
          </a:p>
        </p:txBody>
      </p:sp>
      <p:pic>
        <p:nvPicPr>
          <p:cNvPr id="7" name="Picture 2" descr="Engineering and Physical Sciences ...">
            <a:extLst>
              <a:ext uri="{FF2B5EF4-FFF2-40B4-BE49-F238E27FC236}">
                <a16:creationId xmlns:a16="http://schemas.microsoft.com/office/drawing/2014/main" id="{F20FC4B8-3055-6273-1F96-185982FED91B}"/>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071560" y="703124"/>
            <a:ext cx="827070" cy="68922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ambridge ESRC: Doctoral Training Partnership for Social Sciences">
            <a:extLst>
              <a:ext uri="{FF2B5EF4-FFF2-40B4-BE49-F238E27FC236}">
                <a16:creationId xmlns:a16="http://schemas.microsoft.com/office/drawing/2014/main" id="{F9C58ED5-9F2A-168C-5823-E89EE494E567}"/>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317480" y="704301"/>
            <a:ext cx="745433" cy="684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E418F23-2145-27F1-C7DD-DD732460D6C2}"/>
              </a:ext>
            </a:extLst>
          </p:cNvPr>
          <p:cNvSpPr txBox="1"/>
          <p:nvPr/>
        </p:nvSpPr>
        <p:spPr>
          <a:xfrm>
            <a:off x="6096000" y="5331777"/>
            <a:ext cx="5985510" cy="276999"/>
          </a:xfrm>
          <a:prstGeom prst="rect">
            <a:avLst/>
          </a:prstGeom>
          <a:noFill/>
        </p:spPr>
        <p:txBody>
          <a:bodyPr wrap="square">
            <a:spAutoFit/>
          </a:bodyPr>
          <a:lstStyle/>
          <a:p>
            <a:pPr algn="r"/>
            <a:r>
              <a:rPr lang="en-GB" sz="1200" dirty="0"/>
              <a:t>This event is co-funded by EPSRC and ESRC Impact Acceleration Award: </a:t>
            </a:r>
            <a:r>
              <a:rPr lang="en-GB" sz="1200" dirty="0">
                <a:effectLst/>
              </a:rPr>
              <a:t>EP/X525686/1</a:t>
            </a:r>
            <a:endParaRPr lang="en-GB" sz="1200" dirty="0"/>
          </a:p>
        </p:txBody>
      </p:sp>
      <p:pic>
        <p:nvPicPr>
          <p:cNvPr id="5" name="Picture 4" descr="A qr code on a blue background&#10;&#10;AI-generated content may be incorrect.">
            <a:extLst>
              <a:ext uri="{FF2B5EF4-FFF2-40B4-BE49-F238E27FC236}">
                <a16:creationId xmlns:a16="http://schemas.microsoft.com/office/drawing/2014/main" id="{260ADB34-2BE3-68E9-47BA-DB77AEB40AD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36561" y="1825625"/>
            <a:ext cx="2926080" cy="2926080"/>
          </a:xfrm>
          <a:prstGeom prst="rect">
            <a:avLst/>
          </a:prstGeom>
        </p:spPr>
      </p:pic>
    </p:spTree>
    <p:extLst>
      <p:ext uri="{BB962C8B-B14F-4D97-AF65-F5344CB8AC3E}">
        <p14:creationId xmlns:p14="http://schemas.microsoft.com/office/powerpoint/2010/main" val="3907208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D0BC8-DA13-8B40-4B8B-78873C57FC4A}"/>
              </a:ext>
            </a:extLst>
          </p:cNvPr>
          <p:cNvSpPr>
            <a:spLocks noGrp="1"/>
          </p:cNvSpPr>
          <p:nvPr>
            <p:ph type="title"/>
          </p:nvPr>
        </p:nvSpPr>
        <p:spPr>
          <a:xfrm>
            <a:off x="838200" y="365125"/>
            <a:ext cx="6497782" cy="1325563"/>
          </a:xfrm>
        </p:spPr>
        <p:txBody>
          <a:bodyPr/>
          <a:lstStyle/>
          <a:p>
            <a:r>
              <a:rPr lang="en-GB" dirty="0"/>
              <a:t>PEACCH Adaptation webinars</a:t>
            </a:r>
          </a:p>
        </p:txBody>
      </p:sp>
      <p:sp>
        <p:nvSpPr>
          <p:cNvPr id="3" name="Content Placeholder 2">
            <a:extLst>
              <a:ext uri="{FF2B5EF4-FFF2-40B4-BE49-F238E27FC236}">
                <a16:creationId xmlns:a16="http://schemas.microsoft.com/office/drawing/2014/main" id="{74E7CD37-AF8F-B8D4-E738-39BB520BD2C0}"/>
              </a:ext>
            </a:extLst>
          </p:cNvPr>
          <p:cNvSpPr>
            <a:spLocks noGrp="1"/>
          </p:cNvSpPr>
          <p:nvPr>
            <p:ph idx="1"/>
          </p:nvPr>
        </p:nvSpPr>
        <p:spPr>
          <a:xfrm>
            <a:off x="838200" y="1825625"/>
            <a:ext cx="6497782" cy="3828043"/>
          </a:xfrm>
        </p:spPr>
        <p:txBody>
          <a:bodyPr>
            <a:normAutofit/>
          </a:bodyPr>
          <a:lstStyle/>
          <a:p>
            <a:pPr>
              <a:lnSpc>
                <a:spcPct val="110000"/>
              </a:lnSpc>
              <a:spcBef>
                <a:spcPts val="1200"/>
              </a:spcBef>
            </a:pPr>
            <a:r>
              <a:rPr lang="en-GB" sz="1600" dirty="0"/>
              <a:t>17 June 2025, 1200-1300: </a:t>
            </a:r>
            <a:r>
              <a:rPr lang="en-GB" sz="1600" b="1" dirty="0"/>
              <a:t>Introduction to climate adaptation in a healthcare </a:t>
            </a:r>
            <a:r>
              <a:rPr lang="en-GB" sz="1600" dirty="0"/>
              <a:t>context.  </a:t>
            </a:r>
            <a:r>
              <a:rPr lang="en-GB" sz="1600" u="sng" dirty="0">
                <a:hlinkClick r:id="rId3"/>
              </a:rPr>
              <a:t>Register here</a:t>
            </a:r>
            <a:endParaRPr lang="en-GB" sz="1600" u="sng" dirty="0"/>
          </a:p>
          <a:p>
            <a:pPr>
              <a:lnSpc>
                <a:spcPct val="110000"/>
              </a:lnSpc>
              <a:spcBef>
                <a:spcPts val="1200"/>
              </a:spcBef>
            </a:pPr>
            <a:r>
              <a:rPr lang="en-GB" sz="1600" dirty="0"/>
              <a:t>18 June 2025, 1200-1300: A closer look </a:t>
            </a:r>
            <a:r>
              <a:rPr lang="en-GB" sz="1600" b="1" dirty="0"/>
              <a:t>at heat risks in healthcare </a:t>
            </a:r>
            <a:r>
              <a:rPr lang="en-GB" sz="1600" dirty="0"/>
              <a:t>facilities, with intervention options and with a UK case study. </a:t>
            </a:r>
            <a:r>
              <a:rPr lang="en-GB" sz="1600" u="sng" dirty="0">
                <a:hlinkClick r:id="rId4"/>
              </a:rPr>
              <a:t>Register here</a:t>
            </a:r>
            <a:endParaRPr lang="en-GB" sz="1600" u="sng" dirty="0"/>
          </a:p>
          <a:p>
            <a:pPr>
              <a:lnSpc>
                <a:spcPct val="110000"/>
              </a:lnSpc>
              <a:spcBef>
                <a:spcPts val="1200"/>
              </a:spcBef>
            </a:pPr>
            <a:r>
              <a:rPr lang="en-GB" sz="1600" dirty="0"/>
              <a:t>23 June 2025, 1200-1300: A closer look at </a:t>
            </a:r>
            <a:r>
              <a:rPr lang="en-GB" sz="1600" b="1" dirty="0"/>
              <a:t>flooding and drought risk in UK healthcare </a:t>
            </a:r>
            <a:r>
              <a:rPr lang="en-GB" sz="1600" dirty="0"/>
              <a:t>facilities, with intervention options and a UK case study. </a:t>
            </a:r>
            <a:r>
              <a:rPr lang="en-GB" sz="1600" u="sng" dirty="0">
                <a:hlinkClick r:id="rId5"/>
              </a:rPr>
              <a:t>Register here</a:t>
            </a:r>
            <a:endParaRPr lang="en-GB" sz="1600" u="sng" dirty="0"/>
          </a:p>
          <a:p>
            <a:pPr>
              <a:lnSpc>
                <a:spcPct val="110000"/>
              </a:lnSpc>
              <a:spcBef>
                <a:spcPts val="1200"/>
              </a:spcBef>
            </a:pPr>
            <a:r>
              <a:rPr lang="en-GB" sz="1600" dirty="0"/>
              <a:t>25 June 2025, 1200-1330: </a:t>
            </a:r>
            <a:r>
              <a:rPr lang="en-GB" sz="1600" b="1" dirty="0"/>
              <a:t>Embedding action </a:t>
            </a:r>
            <a:r>
              <a:rPr lang="en-GB" sz="1600" dirty="0"/>
              <a:t>to adapt to climate change in your organisation - what tools are there to help you take action. </a:t>
            </a:r>
            <a:r>
              <a:rPr lang="en-GB" sz="1600" u="sng" dirty="0">
                <a:hlinkClick r:id="rId6"/>
              </a:rPr>
              <a:t>Register here</a:t>
            </a:r>
            <a:endParaRPr lang="en-GB" sz="1600" dirty="0"/>
          </a:p>
        </p:txBody>
      </p:sp>
      <p:pic>
        <p:nvPicPr>
          <p:cNvPr id="7" name="Picture 6">
            <a:extLst>
              <a:ext uri="{FF2B5EF4-FFF2-40B4-BE49-F238E27FC236}">
                <a16:creationId xmlns:a16="http://schemas.microsoft.com/office/drawing/2014/main" id="{C976F41E-F453-1AD2-9F9A-C2752DF1BB49}"/>
              </a:ext>
            </a:extLst>
          </p:cNvPr>
          <p:cNvPicPr>
            <a:picLocks noChangeAspect="1"/>
          </p:cNvPicPr>
          <p:nvPr/>
        </p:nvPicPr>
        <p:blipFill>
          <a:blip r:embed="rId7"/>
          <a:srcRect b="20646"/>
          <a:stretch>
            <a:fillRect/>
          </a:stretch>
        </p:blipFill>
        <p:spPr>
          <a:xfrm>
            <a:off x="8555030" y="321583"/>
            <a:ext cx="3242789" cy="3635417"/>
          </a:xfrm>
          <a:prstGeom prst="rect">
            <a:avLst/>
          </a:prstGeom>
        </p:spPr>
      </p:pic>
      <p:grpSp>
        <p:nvGrpSpPr>
          <p:cNvPr id="20" name="Group 19">
            <a:extLst>
              <a:ext uri="{FF2B5EF4-FFF2-40B4-BE49-F238E27FC236}">
                <a16:creationId xmlns:a16="http://schemas.microsoft.com/office/drawing/2014/main" id="{96501FC1-EC71-48D2-8B5C-0E01D07F8C16}"/>
              </a:ext>
            </a:extLst>
          </p:cNvPr>
          <p:cNvGrpSpPr/>
          <p:nvPr/>
        </p:nvGrpSpPr>
        <p:grpSpPr>
          <a:xfrm>
            <a:off x="7079781" y="4179523"/>
            <a:ext cx="4718038" cy="1212767"/>
            <a:chOff x="3622431" y="5340348"/>
            <a:chExt cx="5965545" cy="1533437"/>
          </a:xfrm>
        </p:grpSpPr>
        <p:sp>
          <p:nvSpPr>
            <p:cNvPr id="19" name="Rectangle 18">
              <a:extLst>
                <a:ext uri="{FF2B5EF4-FFF2-40B4-BE49-F238E27FC236}">
                  <a16:creationId xmlns:a16="http://schemas.microsoft.com/office/drawing/2014/main" id="{89BD633F-7188-8527-71E8-75502A145FCB}"/>
                </a:ext>
              </a:extLst>
            </p:cNvPr>
            <p:cNvSpPr/>
            <p:nvPr/>
          </p:nvSpPr>
          <p:spPr>
            <a:xfrm>
              <a:off x="3622431" y="5340348"/>
              <a:ext cx="4498975" cy="15176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A close-up of a logo&#10;&#10;AI-generated content may be incorrect.">
              <a:extLst>
                <a:ext uri="{FF2B5EF4-FFF2-40B4-BE49-F238E27FC236}">
                  <a16:creationId xmlns:a16="http://schemas.microsoft.com/office/drawing/2014/main" id="{16E3A697-9E77-EB03-A1F7-B5224D9F36BA}"/>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a:xfrm>
              <a:off x="5600945" y="5935020"/>
              <a:ext cx="2520461" cy="937846"/>
            </a:xfrm>
            <a:prstGeom prst="rect">
              <a:avLst/>
            </a:prstGeom>
          </p:spPr>
        </p:pic>
        <p:pic>
          <p:nvPicPr>
            <p:cNvPr id="18" name="Picture 17" descr="A logo for a company&#10;&#10;AI-generated content may be incorrect.">
              <a:extLst>
                <a:ext uri="{FF2B5EF4-FFF2-40B4-BE49-F238E27FC236}">
                  <a16:creationId xmlns:a16="http://schemas.microsoft.com/office/drawing/2014/main" id="{F084B1D0-90D9-5664-4691-B2F182698096}"/>
                </a:ext>
              </a:extLst>
            </p:cNvPr>
            <p:cNvPicPr>
              <a:picLocks noChangeAspect="1"/>
            </p:cNvPicPr>
            <p:nvPr/>
          </p:nvPicPr>
          <p:blipFill>
            <a:blip r:embed="rId9"/>
            <a:stretch>
              <a:fillRect/>
            </a:stretch>
          </p:blipFill>
          <p:spPr>
            <a:xfrm>
              <a:off x="4136775" y="6033095"/>
              <a:ext cx="1814822" cy="840690"/>
            </a:xfrm>
            <a:prstGeom prst="rect">
              <a:avLst/>
            </a:prstGeom>
          </p:spPr>
        </p:pic>
        <p:pic>
          <p:nvPicPr>
            <p:cNvPr id="11" name="Picture 10" descr="A blue and yellow logo&#10;&#10;AI-generated content may be incorrect.">
              <a:extLst>
                <a:ext uri="{FF2B5EF4-FFF2-40B4-BE49-F238E27FC236}">
                  <a16:creationId xmlns:a16="http://schemas.microsoft.com/office/drawing/2014/main" id="{ADCF33A7-EBE2-EBA1-8B31-21DE3B92A0E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244126" y="5514152"/>
              <a:ext cx="1343850" cy="1343850"/>
            </a:xfrm>
            <a:prstGeom prst="rect">
              <a:avLst/>
            </a:prstGeom>
          </p:spPr>
        </p:pic>
        <p:pic>
          <p:nvPicPr>
            <p:cNvPr id="13" name="Picture 12" descr="A black text on a white background&#10;&#10;AI-generated content may be incorrect.">
              <a:extLst>
                <a:ext uri="{FF2B5EF4-FFF2-40B4-BE49-F238E27FC236}">
                  <a16:creationId xmlns:a16="http://schemas.microsoft.com/office/drawing/2014/main" id="{7693C879-3A47-C3E1-BBC7-E01480FCBE18}"/>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160221" y="5515074"/>
              <a:ext cx="3961912" cy="517102"/>
            </a:xfrm>
            <a:prstGeom prst="rect">
              <a:avLst/>
            </a:prstGeom>
          </p:spPr>
        </p:pic>
      </p:grpSp>
    </p:spTree>
    <p:extLst>
      <p:ext uri="{BB962C8B-B14F-4D97-AF65-F5344CB8AC3E}">
        <p14:creationId xmlns:p14="http://schemas.microsoft.com/office/powerpoint/2010/main" val="3929083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BDEAC-78C9-086A-6027-4214E2F35948}"/>
              </a:ext>
            </a:extLst>
          </p:cNvPr>
          <p:cNvSpPr>
            <a:spLocks noGrp="1"/>
          </p:cNvSpPr>
          <p:nvPr>
            <p:ph type="title"/>
          </p:nvPr>
        </p:nvSpPr>
        <p:spPr/>
        <p:txBody>
          <a:bodyPr/>
          <a:lstStyle/>
          <a:p>
            <a:r>
              <a:rPr lang="en-GB" dirty="0"/>
              <a:t>PEACCH Webinars</a:t>
            </a:r>
          </a:p>
        </p:txBody>
      </p:sp>
      <p:pic>
        <p:nvPicPr>
          <p:cNvPr id="5" name="Picture 4" descr="A qr code with a few squares&#10;&#10;AI-generated content may be incorrect.">
            <a:extLst>
              <a:ext uri="{FF2B5EF4-FFF2-40B4-BE49-F238E27FC236}">
                <a16:creationId xmlns:a16="http://schemas.microsoft.com/office/drawing/2014/main" id="{5C0FFD3D-C4CB-B1B2-B88C-12E8C28FA20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62307" y="2878455"/>
            <a:ext cx="1748225" cy="1739900"/>
          </a:xfrm>
          <a:prstGeom prst="rect">
            <a:avLst/>
          </a:prstGeom>
        </p:spPr>
      </p:pic>
      <p:sp>
        <p:nvSpPr>
          <p:cNvPr id="7" name="TextBox 6">
            <a:extLst>
              <a:ext uri="{FF2B5EF4-FFF2-40B4-BE49-F238E27FC236}">
                <a16:creationId xmlns:a16="http://schemas.microsoft.com/office/drawing/2014/main" id="{D8FEFDCE-DF18-9B3E-99E1-47A2F764737E}"/>
              </a:ext>
            </a:extLst>
          </p:cNvPr>
          <p:cNvSpPr txBox="1"/>
          <p:nvPr/>
        </p:nvSpPr>
        <p:spPr>
          <a:xfrm>
            <a:off x="708659" y="1929814"/>
            <a:ext cx="2255520" cy="892552"/>
          </a:xfrm>
          <a:prstGeom prst="rect">
            <a:avLst/>
          </a:prstGeom>
          <a:noFill/>
        </p:spPr>
        <p:txBody>
          <a:bodyPr wrap="square">
            <a:spAutoFit/>
          </a:bodyPr>
          <a:lstStyle/>
          <a:p>
            <a:pPr algn="ctr"/>
            <a:r>
              <a:rPr lang="en-GB" sz="1400" b="1" dirty="0"/>
              <a:t>1. Intro to Climate Adaptation in Healthcare</a:t>
            </a:r>
          </a:p>
          <a:p>
            <a:pPr algn="ctr"/>
            <a:endParaRPr lang="en-GB" sz="1200" b="1" dirty="0"/>
          </a:p>
          <a:p>
            <a:pPr algn="ctr"/>
            <a:r>
              <a:rPr lang="en-GB" sz="1200" dirty="0"/>
              <a:t>17 June 2025, 1200-1300:</a:t>
            </a:r>
          </a:p>
        </p:txBody>
      </p:sp>
      <p:pic>
        <p:nvPicPr>
          <p:cNvPr id="10" name="Picture 9" descr="A qr code with a few black squares&#10;&#10;AI-generated content may be incorrect.">
            <a:extLst>
              <a:ext uri="{FF2B5EF4-FFF2-40B4-BE49-F238E27FC236}">
                <a16:creationId xmlns:a16="http://schemas.microsoft.com/office/drawing/2014/main" id="{2EB387C3-DEFE-0561-4E2D-9EEDCDBB18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12932" y="2894329"/>
            <a:ext cx="1776744" cy="1739900"/>
          </a:xfrm>
          <a:prstGeom prst="rect">
            <a:avLst/>
          </a:prstGeom>
        </p:spPr>
      </p:pic>
      <p:sp>
        <p:nvSpPr>
          <p:cNvPr id="11" name="TextBox 10">
            <a:extLst>
              <a:ext uri="{FF2B5EF4-FFF2-40B4-BE49-F238E27FC236}">
                <a16:creationId xmlns:a16="http://schemas.microsoft.com/office/drawing/2014/main" id="{0B624F2D-C1B2-27B0-900A-D15F656F0F3C}"/>
              </a:ext>
            </a:extLst>
          </p:cNvPr>
          <p:cNvSpPr txBox="1"/>
          <p:nvPr/>
        </p:nvSpPr>
        <p:spPr>
          <a:xfrm>
            <a:off x="3607473" y="1929814"/>
            <a:ext cx="1996440" cy="892552"/>
          </a:xfrm>
          <a:prstGeom prst="rect">
            <a:avLst/>
          </a:prstGeom>
          <a:noFill/>
        </p:spPr>
        <p:txBody>
          <a:bodyPr wrap="square" rtlCol="0">
            <a:spAutoFit/>
          </a:bodyPr>
          <a:lstStyle/>
          <a:p>
            <a:pPr algn="ctr"/>
            <a:r>
              <a:rPr lang="en-GB" sz="1400" b="1" dirty="0"/>
              <a:t>2. A closer look at heat risks</a:t>
            </a:r>
          </a:p>
          <a:p>
            <a:pPr algn="ctr"/>
            <a:endParaRPr lang="en-GB" sz="1200" b="1" dirty="0"/>
          </a:p>
          <a:p>
            <a:pPr algn="ctr"/>
            <a:r>
              <a:rPr lang="en-GB" sz="1200" dirty="0"/>
              <a:t>18 June 2025, 1200-1300:</a:t>
            </a:r>
          </a:p>
        </p:txBody>
      </p:sp>
      <p:pic>
        <p:nvPicPr>
          <p:cNvPr id="14" name="Picture 13" descr="A qr code with black squares&#10;&#10;AI-generated content may be incorrect.">
            <a:extLst>
              <a:ext uri="{FF2B5EF4-FFF2-40B4-BE49-F238E27FC236}">
                <a16:creationId xmlns:a16="http://schemas.microsoft.com/office/drawing/2014/main" id="{EFA273BF-8937-2361-C86B-E3E0497C4CA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92076" y="2878455"/>
            <a:ext cx="1776744" cy="1776744"/>
          </a:xfrm>
          <a:prstGeom prst="rect">
            <a:avLst/>
          </a:prstGeom>
        </p:spPr>
      </p:pic>
      <p:sp>
        <p:nvSpPr>
          <p:cNvPr id="16" name="TextBox 15">
            <a:extLst>
              <a:ext uri="{FF2B5EF4-FFF2-40B4-BE49-F238E27FC236}">
                <a16:creationId xmlns:a16="http://schemas.microsoft.com/office/drawing/2014/main" id="{957ACD5F-862A-186A-FC74-26825ECB4459}"/>
              </a:ext>
            </a:extLst>
          </p:cNvPr>
          <p:cNvSpPr txBox="1"/>
          <p:nvPr/>
        </p:nvSpPr>
        <p:spPr>
          <a:xfrm>
            <a:off x="6376746" y="1929814"/>
            <a:ext cx="1996440" cy="892552"/>
          </a:xfrm>
          <a:prstGeom prst="rect">
            <a:avLst/>
          </a:prstGeom>
          <a:noFill/>
        </p:spPr>
        <p:txBody>
          <a:bodyPr wrap="square">
            <a:spAutoFit/>
          </a:bodyPr>
          <a:lstStyle/>
          <a:p>
            <a:pPr algn="ctr"/>
            <a:r>
              <a:rPr lang="en-GB" sz="1400" b="1" dirty="0"/>
              <a:t>3. A closer look at flooding / drought risk</a:t>
            </a:r>
          </a:p>
          <a:p>
            <a:pPr algn="ctr"/>
            <a:endParaRPr lang="en-GB" sz="1200" dirty="0"/>
          </a:p>
          <a:p>
            <a:pPr algn="ctr"/>
            <a:r>
              <a:rPr lang="en-GB" sz="1200" dirty="0"/>
              <a:t>23 June 2025, 1200-1300</a:t>
            </a:r>
          </a:p>
        </p:txBody>
      </p:sp>
      <p:pic>
        <p:nvPicPr>
          <p:cNvPr id="18" name="Picture 17" descr="A qr code with black squares&#10;&#10;AI-generated content may be incorrect.">
            <a:extLst>
              <a:ext uri="{FF2B5EF4-FFF2-40B4-BE49-F238E27FC236}">
                <a16:creationId xmlns:a16="http://schemas.microsoft.com/office/drawing/2014/main" id="{426AF573-C51E-92DB-14EC-F20F6B1FE15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255868" y="2894329"/>
            <a:ext cx="1776744" cy="1763931"/>
          </a:xfrm>
          <a:prstGeom prst="rect">
            <a:avLst/>
          </a:prstGeom>
        </p:spPr>
      </p:pic>
      <p:sp>
        <p:nvSpPr>
          <p:cNvPr id="20" name="TextBox 19">
            <a:extLst>
              <a:ext uri="{FF2B5EF4-FFF2-40B4-BE49-F238E27FC236}">
                <a16:creationId xmlns:a16="http://schemas.microsoft.com/office/drawing/2014/main" id="{0C6B260B-B34C-74F8-DE3F-9EA9A8C02A48}"/>
              </a:ext>
            </a:extLst>
          </p:cNvPr>
          <p:cNvSpPr txBox="1"/>
          <p:nvPr/>
        </p:nvSpPr>
        <p:spPr>
          <a:xfrm>
            <a:off x="9016480" y="1929814"/>
            <a:ext cx="2255520" cy="892552"/>
          </a:xfrm>
          <a:prstGeom prst="rect">
            <a:avLst/>
          </a:prstGeom>
          <a:noFill/>
        </p:spPr>
        <p:txBody>
          <a:bodyPr wrap="square">
            <a:spAutoFit/>
          </a:bodyPr>
          <a:lstStyle/>
          <a:p>
            <a:pPr algn="ctr"/>
            <a:r>
              <a:rPr lang="en-GB" sz="1400" b="1" dirty="0"/>
              <a:t>4. Tools for embedding adaptation action</a:t>
            </a:r>
          </a:p>
          <a:p>
            <a:pPr algn="ctr"/>
            <a:endParaRPr lang="en-GB" sz="1200" b="1" dirty="0"/>
          </a:p>
          <a:p>
            <a:pPr algn="ctr"/>
            <a:r>
              <a:rPr lang="en-GB" sz="1200" dirty="0"/>
              <a:t>25 June 2025, 1200-1330: </a:t>
            </a:r>
          </a:p>
        </p:txBody>
      </p:sp>
    </p:spTree>
    <p:extLst>
      <p:ext uri="{BB962C8B-B14F-4D97-AF65-F5344CB8AC3E}">
        <p14:creationId xmlns:p14="http://schemas.microsoft.com/office/powerpoint/2010/main" val="2644748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AF968-C5AE-E941-2AE5-DFF11800F081}"/>
              </a:ext>
            </a:extLst>
          </p:cNvPr>
          <p:cNvSpPr>
            <a:spLocks noGrp="1"/>
          </p:cNvSpPr>
          <p:nvPr>
            <p:ph type="title"/>
          </p:nvPr>
        </p:nvSpPr>
        <p:spPr/>
        <p:txBody>
          <a:bodyPr/>
          <a:lstStyle/>
          <a:p>
            <a:r>
              <a:rPr lang="en-GB" dirty="0"/>
              <a:t>Housekeeping</a:t>
            </a:r>
          </a:p>
        </p:txBody>
      </p:sp>
      <p:sp>
        <p:nvSpPr>
          <p:cNvPr id="3" name="Content Placeholder 2">
            <a:extLst>
              <a:ext uri="{FF2B5EF4-FFF2-40B4-BE49-F238E27FC236}">
                <a16:creationId xmlns:a16="http://schemas.microsoft.com/office/drawing/2014/main" id="{5A317791-9425-E75F-6ED6-8779236F502F}"/>
              </a:ext>
            </a:extLst>
          </p:cNvPr>
          <p:cNvSpPr>
            <a:spLocks noGrp="1"/>
          </p:cNvSpPr>
          <p:nvPr>
            <p:ph idx="1"/>
          </p:nvPr>
        </p:nvSpPr>
        <p:spPr>
          <a:xfrm>
            <a:off x="838200" y="1825625"/>
            <a:ext cx="5867400" cy="3828043"/>
          </a:xfrm>
        </p:spPr>
        <p:txBody>
          <a:bodyPr>
            <a:normAutofit/>
          </a:bodyPr>
          <a:lstStyle/>
          <a:p>
            <a:r>
              <a:rPr lang="en-GB" sz="2400" dirty="0"/>
              <a:t>Sessions are being recorded</a:t>
            </a:r>
          </a:p>
          <a:p>
            <a:r>
              <a:rPr lang="en-GB" sz="2400" dirty="0"/>
              <a:t>Feel free to introduce yourself on the chat</a:t>
            </a:r>
          </a:p>
          <a:p>
            <a:r>
              <a:rPr lang="en-GB" sz="2400" dirty="0"/>
              <a:t>Keep your questions until the end of the session- use the Q&amp;A function (these will not be in the final published version)</a:t>
            </a:r>
          </a:p>
        </p:txBody>
      </p:sp>
      <p:pic>
        <p:nvPicPr>
          <p:cNvPr id="7170" name="Picture 2" descr="Healthcare Infrastructure Vectors - Download Free High-Quality Vectors from  Freepik | Freepik">
            <a:extLst>
              <a:ext uri="{FF2B5EF4-FFF2-40B4-BE49-F238E27FC236}">
                <a16:creationId xmlns:a16="http://schemas.microsoft.com/office/drawing/2014/main" id="{58C01EE6-960F-8A4F-CAF7-F58D33EC6C3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30440" y="990600"/>
            <a:ext cx="4450080" cy="445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007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a blue and pink striped background&#10;&#10;AI-generated content may be incorrect.">
            <a:extLst>
              <a:ext uri="{FF2B5EF4-FFF2-40B4-BE49-F238E27FC236}">
                <a16:creationId xmlns:a16="http://schemas.microsoft.com/office/drawing/2014/main" id="{0BEC4361-3E87-A5AE-DC39-B4F3BF9E813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8199119" y="2162995"/>
            <a:ext cx="3618231" cy="2500444"/>
          </a:xfrm>
          <a:prstGeom prst="rect">
            <a:avLst/>
          </a:prstGeom>
        </p:spPr>
      </p:pic>
      <p:sp>
        <p:nvSpPr>
          <p:cNvPr id="2" name="Title 1">
            <a:extLst>
              <a:ext uri="{FF2B5EF4-FFF2-40B4-BE49-F238E27FC236}">
                <a16:creationId xmlns:a16="http://schemas.microsoft.com/office/drawing/2014/main" id="{D4B1CE31-E299-0144-A577-269272BBDFC5}"/>
              </a:ext>
            </a:extLst>
          </p:cNvPr>
          <p:cNvSpPr>
            <a:spLocks noGrp="1"/>
          </p:cNvSpPr>
          <p:nvPr>
            <p:ph type="title"/>
          </p:nvPr>
        </p:nvSpPr>
        <p:spPr/>
        <p:txBody>
          <a:bodyPr/>
          <a:lstStyle/>
          <a:p>
            <a:r>
              <a:rPr lang="en-GB" dirty="0"/>
              <a:t>Webinar 1 Programme</a:t>
            </a:r>
          </a:p>
        </p:txBody>
      </p:sp>
      <p:graphicFrame>
        <p:nvGraphicFramePr>
          <p:cNvPr id="5" name="Content Placeholder 4">
            <a:extLst>
              <a:ext uri="{FF2B5EF4-FFF2-40B4-BE49-F238E27FC236}">
                <a16:creationId xmlns:a16="http://schemas.microsoft.com/office/drawing/2014/main" id="{7A21F355-FB3C-3DB7-DEE9-96A6FC31A0CF}"/>
              </a:ext>
            </a:extLst>
          </p:cNvPr>
          <p:cNvGraphicFramePr>
            <a:graphicFrameLocks noGrp="1"/>
          </p:cNvGraphicFramePr>
          <p:nvPr>
            <p:ph idx="1"/>
            <p:extLst>
              <p:ext uri="{D42A27DB-BD31-4B8C-83A1-F6EECF244321}">
                <p14:modId xmlns:p14="http://schemas.microsoft.com/office/powerpoint/2010/main" val="3911568302"/>
              </p:ext>
            </p:extLst>
          </p:nvPr>
        </p:nvGraphicFramePr>
        <p:xfrm>
          <a:off x="838200" y="1630680"/>
          <a:ext cx="7132320" cy="3657600"/>
        </p:xfrm>
        <a:graphic>
          <a:graphicData uri="http://schemas.openxmlformats.org/drawingml/2006/table">
            <a:tbl>
              <a:tblPr firstRow="1" firstCol="1" bandRow="1"/>
              <a:tblGrid>
                <a:gridCol w="1426464">
                  <a:extLst>
                    <a:ext uri="{9D8B030D-6E8A-4147-A177-3AD203B41FA5}">
                      <a16:colId xmlns:a16="http://schemas.microsoft.com/office/drawing/2014/main" val="743532310"/>
                    </a:ext>
                  </a:extLst>
                </a:gridCol>
                <a:gridCol w="5705856">
                  <a:extLst>
                    <a:ext uri="{9D8B030D-6E8A-4147-A177-3AD203B41FA5}">
                      <a16:colId xmlns:a16="http://schemas.microsoft.com/office/drawing/2014/main" val="1323133214"/>
                    </a:ext>
                  </a:extLst>
                </a:gridCol>
              </a:tblGrid>
              <a:tr h="386506">
                <a:tc>
                  <a:txBody>
                    <a:bodyPr/>
                    <a:lstStyle/>
                    <a:p>
                      <a:pPr>
                        <a:lnSpc>
                          <a:spcPct val="120000"/>
                        </a:lnSpc>
                        <a:spcBef>
                          <a:spcPts val="900"/>
                        </a:spcBef>
                        <a:spcAft>
                          <a:spcPts val="900"/>
                        </a:spcAft>
                        <a:buNone/>
                      </a:pPr>
                      <a:r>
                        <a:rPr lang="en-GB" sz="1200" b="1" dirty="0">
                          <a:solidFill>
                            <a:schemeClr val="bg1"/>
                          </a:solidFill>
                        </a:rPr>
                        <a:t>Speaker </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8A54"/>
                    </a:solidFill>
                  </a:tcPr>
                </a:tc>
                <a:tc>
                  <a:txBody>
                    <a:bodyPr/>
                    <a:lstStyle/>
                    <a:p>
                      <a:pPr>
                        <a:lnSpc>
                          <a:spcPct val="120000"/>
                        </a:lnSpc>
                        <a:spcBef>
                          <a:spcPts val="900"/>
                        </a:spcBef>
                        <a:spcAft>
                          <a:spcPts val="900"/>
                        </a:spcAft>
                        <a:buNone/>
                      </a:pPr>
                      <a:r>
                        <a:rPr lang="en-GB" sz="1200" b="1" dirty="0">
                          <a:solidFill>
                            <a:schemeClr val="bg1"/>
                          </a:solidFill>
                        </a:rPr>
                        <a:t>Topics </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8A54"/>
                    </a:solidFill>
                  </a:tcPr>
                </a:tc>
                <a:extLst>
                  <a:ext uri="{0D108BD9-81ED-4DB2-BD59-A6C34878D82A}">
                    <a16:rowId xmlns:a16="http://schemas.microsoft.com/office/drawing/2014/main" val="1682265496"/>
                  </a:ext>
                </a:extLst>
              </a:tr>
              <a:tr h="352897">
                <a:tc rowSpan="2">
                  <a:txBody>
                    <a:bodyPr/>
                    <a:lstStyle/>
                    <a:p>
                      <a:pPr marL="20955">
                        <a:lnSpc>
                          <a:spcPct val="120000"/>
                        </a:lnSpc>
                        <a:spcBef>
                          <a:spcPts val="300"/>
                        </a:spcBef>
                        <a:spcAft>
                          <a:spcPts val="300"/>
                        </a:spcAft>
                        <a:buNone/>
                      </a:pPr>
                      <a:r>
                        <a:rPr lang="en-GB" sz="1200" dirty="0"/>
                        <a:t>Louise Elstow</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EB8A54"/>
                      </a:solidFill>
                      <a:prstDash val="solid"/>
                      <a:round/>
                      <a:headEnd type="none" w="med" len="med"/>
                      <a:tailEnd type="none" w="med" len="med"/>
                    </a:lnB>
                    <a:solidFill>
                      <a:schemeClr val="bg1"/>
                    </a:solidFill>
                  </a:tcPr>
                </a:tc>
                <a:tc>
                  <a:txBody>
                    <a:bodyPr/>
                    <a:lstStyle/>
                    <a:p>
                      <a:pPr>
                        <a:lnSpc>
                          <a:spcPct val="120000"/>
                        </a:lnSpc>
                        <a:spcBef>
                          <a:spcPts val="300"/>
                        </a:spcBef>
                        <a:spcAft>
                          <a:spcPts val="300"/>
                        </a:spcAft>
                        <a:buNone/>
                      </a:pPr>
                      <a:r>
                        <a:rPr lang="en-GB" sz="1200" dirty="0"/>
                        <a:t>Welcome, introduction to PEACCH and the session </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EB8A54"/>
                      </a:solidFill>
                      <a:prstDash val="solid"/>
                      <a:round/>
                      <a:headEnd type="none" w="med" len="med"/>
                      <a:tailEnd type="none" w="med" len="med"/>
                    </a:lnB>
                    <a:solidFill>
                      <a:schemeClr val="bg1"/>
                    </a:solidFill>
                  </a:tcPr>
                </a:tc>
                <a:extLst>
                  <a:ext uri="{0D108BD9-81ED-4DB2-BD59-A6C34878D82A}">
                    <a16:rowId xmlns:a16="http://schemas.microsoft.com/office/drawing/2014/main" val="3783795984"/>
                  </a:ext>
                </a:extLst>
              </a:tr>
              <a:tr h="712027">
                <a:tc vMerge="1">
                  <a:txBody>
                    <a:bodyPr/>
                    <a:lstStyle/>
                    <a:p>
                      <a:endParaRPr lang="en-GB"/>
                    </a:p>
                  </a:txBody>
                  <a:tcPr/>
                </a:tc>
                <a:tc>
                  <a:txBody>
                    <a:bodyPr/>
                    <a:lstStyle/>
                    <a:p>
                      <a:pPr>
                        <a:lnSpc>
                          <a:spcPct val="120000"/>
                        </a:lnSpc>
                        <a:spcBef>
                          <a:spcPts val="300"/>
                        </a:spcBef>
                        <a:spcAft>
                          <a:spcPts val="300"/>
                        </a:spcAft>
                        <a:buNone/>
                      </a:pPr>
                      <a:r>
                        <a:rPr lang="en-GB" sz="1200" b="1" dirty="0"/>
                        <a:t>An introduction to climate adaptation: </a:t>
                      </a:r>
                      <a:r>
                        <a:rPr lang="en-GB" sz="1200" dirty="0"/>
                        <a:t>What is it and what is it not? How does it differ to mitigation and the possibility for mutually beneficial action? What kinds of interventions can we make in order to adapt and who might be involved?</a:t>
                      </a:r>
                    </a:p>
                  </a:txBody>
                  <a:tcPr marL="68580" marR="68580" marT="0" marB="0" anchor="ctr">
                    <a:lnL>
                      <a:noFill/>
                    </a:lnL>
                    <a:lnR>
                      <a:noFill/>
                    </a:lnR>
                    <a:lnT w="12700" cap="flat" cmpd="sng" algn="ctr">
                      <a:solidFill>
                        <a:srgbClr val="EB8A54"/>
                      </a:solidFill>
                      <a:prstDash val="solid"/>
                      <a:round/>
                      <a:headEnd type="none" w="med" len="med"/>
                      <a:tailEnd type="none" w="med" len="med"/>
                    </a:lnT>
                    <a:lnB w="12700" cap="flat" cmpd="sng" algn="ctr">
                      <a:solidFill>
                        <a:srgbClr val="EB8A54"/>
                      </a:solidFill>
                      <a:prstDash val="solid"/>
                      <a:round/>
                      <a:headEnd type="none" w="med" len="med"/>
                      <a:tailEnd type="none" w="med" len="med"/>
                    </a:lnB>
                    <a:solidFill>
                      <a:schemeClr val="bg1"/>
                    </a:solidFill>
                  </a:tcPr>
                </a:tc>
                <a:extLst>
                  <a:ext uri="{0D108BD9-81ED-4DB2-BD59-A6C34878D82A}">
                    <a16:rowId xmlns:a16="http://schemas.microsoft.com/office/drawing/2014/main" val="2163867224"/>
                  </a:ext>
                </a:extLst>
              </a:tr>
              <a:tr h="712027">
                <a:tc>
                  <a:txBody>
                    <a:bodyPr/>
                    <a:lstStyle/>
                    <a:p>
                      <a:pPr marL="20955">
                        <a:lnSpc>
                          <a:spcPct val="120000"/>
                        </a:lnSpc>
                        <a:spcBef>
                          <a:spcPts val="300"/>
                        </a:spcBef>
                        <a:spcAft>
                          <a:spcPts val="300"/>
                        </a:spcAft>
                        <a:buNone/>
                      </a:pPr>
                      <a:r>
                        <a:rPr lang="en-GB" sz="1200" dirty="0"/>
                        <a:t>Alexis Percival </a:t>
                      </a:r>
                    </a:p>
                  </a:txBody>
                  <a:tcPr marL="68580" marR="68580" marT="0" marB="0" anchor="ctr">
                    <a:lnL>
                      <a:noFill/>
                    </a:lnL>
                    <a:lnR>
                      <a:noFill/>
                    </a:lnR>
                    <a:lnT w="12700" cap="flat" cmpd="sng" algn="ctr">
                      <a:solidFill>
                        <a:srgbClr val="EB8A54"/>
                      </a:solidFill>
                      <a:prstDash val="solid"/>
                      <a:round/>
                      <a:headEnd type="none" w="med" len="med"/>
                      <a:tailEnd type="none" w="med" len="med"/>
                    </a:lnT>
                    <a:lnB w="12700" cap="flat" cmpd="sng" algn="ctr">
                      <a:solidFill>
                        <a:srgbClr val="EB8A54"/>
                      </a:solidFill>
                      <a:prstDash val="solid"/>
                      <a:round/>
                      <a:headEnd type="none" w="med" len="med"/>
                      <a:tailEnd type="none" w="med" len="med"/>
                    </a:lnB>
                    <a:solidFill>
                      <a:schemeClr val="bg1"/>
                    </a:solidFill>
                  </a:tcPr>
                </a:tc>
                <a:tc>
                  <a:txBody>
                    <a:bodyPr/>
                    <a:lstStyle/>
                    <a:p>
                      <a:pPr>
                        <a:lnSpc>
                          <a:spcPct val="120000"/>
                        </a:lnSpc>
                        <a:spcBef>
                          <a:spcPts val="300"/>
                        </a:spcBef>
                        <a:spcAft>
                          <a:spcPts val="300"/>
                        </a:spcAft>
                        <a:buNone/>
                      </a:pPr>
                      <a:r>
                        <a:rPr lang="en-GB" sz="1200" b="1" dirty="0"/>
                        <a:t>A focus on adaptation in the health sector: </a:t>
                      </a:r>
                      <a:r>
                        <a:rPr lang="en-GB" sz="1200" dirty="0"/>
                        <a:t>What are the key climate-driven risks for the NHS?  Why is it critical to think about climate adaptation in the NHS – what are the potential impacts in the short, medium and long term?</a:t>
                      </a:r>
                    </a:p>
                  </a:txBody>
                  <a:tcPr marL="68580" marR="68580" marT="0" marB="0" anchor="ctr">
                    <a:lnL>
                      <a:noFill/>
                    </a:lnL>
                    <a:lnR>
                      <a:noFill/>
                    </a:lnR>
                    <a:lnT w="12700" cap="flat" cmpd="sng" algn="ctr">
                      <a:solidFill>
                        <a:srgbClr val="EB8A54"/>
                      </a:solidFill>
                      <a:prstDash val="solid"/>
                      <a:round/>
                      <a:headEnd type="none" w="med" len="med"/>
                      <a:tailEnd type="none" w="med" len="med"/>
                    </a:lnT>
                    <a:lnB w="12700" cap="flat" cmpd="sng" algn="ctr">
                      <a:solidFill>
                        <a:srgbClr val="EB8A54"/>
                      </a:solidFill>
                      <a:prstDash val="solid"/>
                      <a:round/>
                      <a:headEnd type="none" w="med" len="med"/>
                      <a:tailEnd type="none" w="med" len="med"/>
                    </a:lnB>
                    <a:solidFill>
                      <a:schemeClr val="bg1"/>
                    </a:solidFill>
                  </a:tcPr>
                </a:tc>
                <a:extLst>
                  <a:ext uri="{0D108BD9-81ED-4DB2-BD59-A6C34878D82A}">
                    <a16:rowId xmlns:a16="http://schemas.microsoft.com/office/drawing/2014/main" val="2841983197"/>
                  </a:ext>
                </a:extLst>
              </a:tr>
              <a:tr h="470040">
                <a:tc>
                  <a:txBody>
                    <a:bodyPr/>
                    <a:lstStyle/>
                    <a:p>
                      <a:pPr marL="20955">
                        <a:lnSpc>
                          <a:spcPct val="120000"/>
                        </a:lnSpc>
                        <a:spcBef>
                          <a:spcPts val="300"/>
                        </a:spcBef>
                        <a:spcAft>
                          <a:spcPts val="300"/>
                        </a:spcAft>
                        <a:buNone/>
                      </a:pPr>
                      <a:r>
                        <a:rPr lang="en-GB" sz="1200" dirty="0"/>
                        <a:t>Federica Pascale</a:t>
                      </a:r>
                    </a:p>
                  </a:txBody>
                  <a:tcPr marL="68580" marR="68580" marT="0" marB="0" anchor="ctr">
                    <a:lnL>
                      <a:noFill/>
                    </a:lnL>
                    <a:lnR>
                      <a:noFill/>
                    </a:lnR>
                    <a:lnT w="12700" cap="flat" cmpd="sng" algn="ctr">
                      <a:solidFill>
                        <a:srgbClr val="EB8A54"/>
                      </a:solidFill>
                      <a:prstDash val="solid"/>
                      <a:round/>
                      <a:headEnd type="none" w="med" len="med"/>
                      <a:tailEnd type="none" w="med" len="med"/>
                    </a:lnT>
                    <a:lnB w="12700" cap="flat" cmpd="sng" algn="ctr">
                      <a:solidFill>
                        <a:srgbClr val="EB8A54"/>
                      </a:solidFill>
                      <a:prstDash val="solid"/>
                      <a:round/>
                      <a:headEnd type="none" w="med" len="med"/>
                      <a:tailEnd type="none" w="med" len="med"/>
                    </a:lnB>
                    <a:solidFill>
                      <a:schemeClr val="bg1"/>
                    </a:solidFill>
                  </a:tcPr>
                </a:tc>
                <a:tc>
                  <a:txBody>
                    <a:bodyPr/>
                    <a:lstStyle/>
                    <a:p>
                      <a:pPr>
                        <a:lnSpc>
                          <a:spcPct val="120000"/>
                        </a:lnSpc>
                        <a:spcBef>
                          <a:spcPts val="300"/>
                        </a:spcBef>
                        <a:spcAft>
                          <a:spcPts val="300"/>
                        </a:spcAft>
                        <a:buNone/>
                      </a:pPr>
                      <a:r>
                        <a:rPr lang="en-GB" sz="1200" b="1" dirty="0"/>
                        <a:t>Healthcare Adaptation Research: </a:t>
                      </a:r>
                      <a:r>
                        <a:rPr lang="en-GB" sz="1200" dirty="0"/>
                        <a:t>An overview of research projects investigating climate adaptation in healthcare</a:t>
                      </a:r>
                    </a:p>
                  </a:txBody>
                  <a:tcPr marL="68580" marR="68580" marT="0" marB="0" anchor="ctr">
                    <a:lnL>
                      <a:noFill/>
                    </a:lnL>
                    <a:lnR>
                      <a:noFill/>
                    </a:lnR>
                    <a:lnT w="12700" cap="flat" cmpd="sng" algn="ctr">
                      <a:solidFill>
                        <a:srgbClr val="EB8A54"/>
                      </a:solidFill>
                      <a:prstDash val="solid"/>
                      <a:round/>
                      <a:headEnd type="none" w="med" len="med"/>
                      <a:tailEnd type="none" w="med" len="med"/>
                    </a:lnT>
                    <a:lnB w="12700" cap="flat" cmpd="sng" algn="ctr">
                      <a:solidFill>
                        <a:srgbClr val="EB8A54"/>
                      </a:solidFill>
                      <a:prstDash val="solid"/>
                      <a:round/>
                      <a:headEnd type="none" w="med" len="med"/>
                      <a:tailEnd type="none" w="med" len="med"/>
                    </a:lnB>
                    <a:solidFill>
                      <a:schemeClr val="bg1"/>
                    </a:solidFill>
                  </a:tcPr>
                </a:tc>
                <a:extLst>
                  <a:ext uri="{0D108BD9-81ED-4DB2-BD59-A6C34878D82A}">
                    <a16:rowId xmlns:a16="http://schemas.microsoft.com/office/drawing/2014/main" val="3536034046"/>
                  </a:ext>
                </a:extLst>
              </a:tr>
              <a:tr h="470040">
                <a:tc>
                  <a:txBody>
                    <a:bodyPr/>
                    <a:lstStyle/>
                    <a:p>
                      <a:pPr marL="20955">
                        <a:lnSpc>
                          <a:spcPct val="120000"/>
                        </a:lnSpc>
                        <a:spcBef>
                          <a:spcPts val="300"/>
                        </a:spcBef>
                        <a:spcAft>
                          <a:spcPts val="300"/>
                        </a:spcAft>
                        <a:buNone/>
                      </a:pPr>
                      <a:r>
                        <a:rPr lang="en-GB" sz="1200" dirty="0"/>
                        <a:t>Neil Cartwright</a:t>
                      </a:r>
                    </a:p>
                  </a:txBody>
                  <a:tcPr marL="68580" marR="68580" marT="0" marB="0" anchor="ctr">
                    <a:lnL>
                      <a:noFill/>
                    </a:lnL>
                    <a:lnR>
                      <a:noFill/>
                    </a:lnR>
                    <a:lnT w="12700" cap="flat" cmpd="sng" algn="ctr">
                      <a:solidFill>
                        <a:srgbClr val="EB8A54"/>
                      </a:solidFill>
                      <a:prstDash val="solid"/>
                      <a:round/>
                      <a:headEnd type="none" w="med" len="med"/>
                      <a:tailEnd type="none" w="med" len="med"/>
                    </a:lnT>
                    <a:lnB w="12700" cap="flat" cmpd="sng" algn="ctr">
                      <a:solidFill>
                        <a:srgbClr val="EB8A54"/>
                      </a:solidFill>
                      <a:prstDash val="solid"/>
                      <a:round/>
                      <a:headEnd type="none" w="med" len="med"/>
                      <a:tailEnd type="none" w="med" len="med"/>
                    </a:lnB>
                    <a:solidFill>
                      <a:schemeClr val="bg1"/>
                    </a:solidFill>
                  </a:tcPr>
                </a:tc>
                <a:tc>
                  <a:txBody>
                    <a:bodyPr/>
                    <a:lstStyle/>
                    <a:p>
                      <a:pPr>
                        <a:lnSpc>
                          <a:spcPct val="120000"/>
                        </a:lnSpc>
                        <a:spcBef>
                          <a:spcPts val="300"/>
                        </a:spcBef>
                        <a:spcAft>
                          <a:spcPts val="300"/>
                        </a:spcAft>
                        <a:buNone/>
                      </a:pPr>
                      <a:r>
                        <a:rPr lang="en-GB" sz="1200" b="1" dirty="0"/>
                        <a:t>UK Healthcare Adaptation Policy: </a:t>
                      </a:r>
                      <a:r>
                        <a:rPr lang="en-GB" sz="1200" dirty="0"/>
                        <a:t>An introduction to the healthcare climate adaptation policy landscape in the UK</a:t>
                      </a:r>
                    </a:p>
                  </a:txBody>
                  <a:tcPr marL="68580" marR="68580" marT="0" marB="0" anchor="ctr">
                    <a:lnL>
                      <a:noFill/>
                    </a:lnL>
                    <a:lnR>
                      <a:noFill/>
                    </a:lnR>
                    <a:lnT w="12700" cap="flat" cmpd="sng" algn="ctr">
                      <a:solidFill>
                        <a:srgbClr val="EB8A54"/>
                      </a:solidFill>
                      <a:prstDash val="solid"/>
                      <a:round/>
                      <a:headEnd type="none" w="med" len="med"/>
                      <a:tailEnd type="none" w="med" len="med"/>
                    </a:lnT>
                    <a:lnB w="12700" cap="flat" cmpd="sng" algn="ctr">
                      <a:solidFill>
                        <a:srgbClr val="EB8A54"/>
                      </a:solidFill>
                      <a:prstDash val="solid"/>
                      <a:round/>
                      <a:headEnd type="none" w="med" len="med"/>
                      <a:tailEnd type="none" w="med" len="med"/>
                    </a:lnB>
                    <a:solidFill>
                      <a:schemeClr val="bg1"/>
                    </a:solidFill>
                  </a:tcPr>
                </a:tc>
                <a:extLst>
                  <a:ext uri="{0D108BD9-81ED-4DB2-BD59-A6C34878D82A}">
                    <a16:rowId xmlns:a16="http://schemas.microsoft.com/office/drawing/2014/main" val="1604388766"/>
                  </a:ext>
                </a:extLst>
              </a:tr>
              <a:tr h="554063">
                <a:tc>
                  <a:txBody>
                    <a:bodyPr/>
                    <a:lstStyle/>
                    <a:p>
                      <a:pPr marL="20955">
                        <a:lnSpc>
                          <a:spcPct val="120000"/>
                        </a:lnSpc>
                        <a:spcBef>
                          <a:spcPts val="300"/>
                        </a:spcBef>
                        <a:spcAft>
                          <a:spcPts val="300"/>
                        </a:spcAft>
                        <a:buNone/>
                      </a:pPr>
                      <a:r>
                        <a:rPr lang="en-GB" sz="1200" dirty="0"/>
                        <a:t>Louise Elstow</a:t>
                      </a:r>
                    </a:p>
                  </a:txBody>
                  <a:tcPr marL="68580" marR="68580" marT="0" marB="0" anchor="ctr">
                    <a:lnL>
                      <a:noFill/>
                    </a:lnL>
                    <a:lnR>
                      <a:noFill/>
                    </a:lnR>
                    <a:lnT w="12700" cap="flat" cmpd="sng" algn="ctr">
                      <a:solidFill>
                        <a:srgbClr val="EB8A5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20000"/>
                        </a:lnSpc>
                        <a:spcBef>
                          <a:spcPts val="300"/>
                        </a:spcBef>
                        <a:spcAft>
                          <a:spcPts val="300"/>
                        </a:spcAft>
                        <a:buNone/>
                      </a:pPr>
                      <a:r>
                        <a:rPr lang="en-GB" sz="1200" dirty="0"/>
                        <a:t>Facilitated Q&amp;A session</a:t>
                      </a:r>
                    </a:p>
                    <a:p>
                      <a:pPr>
                        <a:lnSpc>
                          <a:spcPct val="120000"/>
                        </a:lnSpc>
                        <a:spcBef>
                          <a:spcPts val="300"/>
                        </a:spcBef>
                        <a:spcAft>
                          <a:spcPts val="300"/>
                        </a:spcAft>
                        <a:buNone/>
                      </a:pPr>
                      <a:r>
                        <a:rPr lang="en-GB" sz="1200" dirty="0"/>
                        <a:t>Session close </a:t>
                      </a:r>
                    </a:p>
                  </a:txBody>
                  <a:tcPr marL="68580" marR="68580" marT="0" marB="0" anchor="ctr">
                    <a:lnL>
                      <a:noFill/>
                    </a:lnL>
                    <a:lnR>
                      <a:noFill/>
                    </a:lnR>
                    <a:lnT w="12700" cap="flat" cmpd="sng" algn="ctr">
                      <a:solidFill>
                        <a:srgbClr val="EB8A5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54891742"/>
                  </a:ext>
                </a:extLst>
              </a:tr>
            </a:tbl>
          </a:graphicData>
        </a:graphic>
      </p:graphicFrame>
      <p:pic>
        <p:nvPicPr>
          <p:cNvPr id="1026" name="Picture 2" descr="A system-level commitment to net zero emissions | Health Care Without Harm  (Europe)">
            <a:extLst>
              <a:ext uri="{FF2B5EF4-FFF2-40B4-BE49-F238E27FC236}">
                <a16:creationId xmlns:a16="http://schemas.microsoft.com/office/drawing/2014/main" id="{E566CD7E-2744-49E1-D182-C4239D886B6D}"/>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a:fillRect/>
          </a:stretch>
        </p:blipFill>
        <p:spPr bwMode="auto">
          <a:xfrm>
            <a:off x="8199119" y="2989673"/>
            <a:ext cx="3618230" cy="824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905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FB859-72ED-C55E-9C54-8B175AE412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F1D4D9-EC08-7E5A-3B60-489080397A3F}"/>
              </a:ext>
            </a:extLst>
          </p:cNvPr>
          <p:cNvSpPr>
            <a:spLocks noGrp="1"/>
          </p:cNvSpPr>
          <p:nvPr>
            <p:ph type="ctrTitle"/>
          </p:nvPr>
        </p:nvSpPr>
        <p:spPr>
          <a:xfrm>
            <a:off x="1524000" y="1122363"/>
            <a:ext cx="9342120" cy="2387600"/>
          </a:xfrm>
        </p:spPr>
        <p:txBody>
          <a:bodyPr>
            <a:normAutofit/>
          </a:bodyPr>
          <a:lstStyle/>
          <a:p>
            <a:pPr algn="l"/>
            <a:r>
              <a:rPr lang="en-GB" sz="4800" b="1" dirty="0"/>
              <a:t>An introduction to Climate Adaptation</a:t>
            </a:r>
          </a:p>
        </p:txBody>
      </p:sp>
      <p:sp>
        <p:nvSpPr>
          <p:cNvPr id="3" name="Subtitle 2">
            <a:extLst>
              <a:ext uri="{FF2B5EF4-FFF2-40B4-BE49-F238E27FC236}">
                <a16:creationId xmlns:a16="http://schemas.microsoft.com/office/drawing/2014/main" id="{EF43B5AE-44C0-91B3-424E-47D1317B46C5}"/>
              </a:ext>
            </a:extLst>
          </p:cNvPr>
          <p:cNvSpPr>
            <a:spLocks noGrp="1"/>
          </p:cNvSpPr>
          <p:nvPr>
            <p:ph type="subTitle" idx="1"/>
          </p:nvPr>
        </p:nvSpPr>
        <p:spPr/>
        <p:txBody>
          <a:bodyPr/>
          <a:lstStyle/>
          <a:p>
            <a:pPr algn="l"/>
            <a:endParaRPr lang="en-GB" dirty="0"/>
          </a:p>
          <a:p>
            <a:pPr algn="l"/>
            <a:r>
              <a:rPr lang="en-GB" dirty="0"/>
              <a:t>Dr Louise Elstow, </a:t>
            </a:r>
          </a:p>
          <a:p>
            <a:pPr algn="l"/>
            <a:r>
              <a:rPr lang="en-GB" dirty="0"/>
              <a:t>Centre for Sustainable Development, Cambridge University</a:t>
            </a:r>
          </a:p>
        </p:txBody>
      </p:sp>
    </p:spTree>
    <p:extLst>
      <p:ext uri="{BB962C8B-B14F-4D97-AF65-F5344CB8AC3E}">
        <p14:creationId xmlns:p14="http://schemas.microsoft.com/office/powerpoint/2010/main" val="440445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A07C9-9A11-9CD6-A939-DC3132E8AA11}"/>
              </a:ext>
            </a:extLst>
          </p:cNvPr>
          <p:cNvSpPr>
            <a:spLocks noGrp="1"/>
          </p:cNvSpPr>
          <p:nvPr>
            <p:ph type="title"/>
          </p:nvPr>
        </p:nvSpPr>
        <p:spPr/>
        <p:txBody>
          <a:bodyPr/>
          <a:lstStyle/>
          <a:p>
            <a:r>
              <a:rPr lang="en-GB" dirty="0"/>
              <a:t>What is climate change?</a:t>
            </a:r>
          </a:p>
        </p:txBody>
      </p:sp>
      <p:pic>
        <p:nvPicPr>
          <p:cNvPr id="9218" name="Picture 2" descr="Climate Change Icon">
            <a:extLst>
              <a:ext uri="{FF2B5EF4-FFF2-40B4-BE49-F238E27FC236}">
                <a16:creationId xmlns:a16="http://schemas.microsoft.com/office/drawing/2014/main" id="{0F7B435E-8175-9CF1-F743-3FE57D100BCA}"/>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594360" y="1524000"/>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2EC5EB9-86D4-2ED6-E034-8766DE941B8D}"/>
              </a:ext>
            </a:extLst>
          </p:cNvPr>
          <p:cNvSpPr txBox="1"/>
          <p:nvPr/>
        </p:nvSpPr>
        <p:spPr>
          <a:xfrm>
            <a:off x="5074920" y="1575138"/>
            <a:ext cx="6096000" cy="3600986"/>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en-GB" dirty="0"/>
              <a:t>Climate change refers to long-term shifts in temperatures and weather patterns. </a:t>
            </a:r>
          </a:p>
          <a:p>
            <a:pPr marL="285750" indent="-285750">
              <a:spcBef>
                <a:spcPts val="600"/>
              </a:spcBef>
              <a:spcAft>
                <a:spcPts val="600"/>
              </a:spcAft>
              <a:buFont typeface="Arial" panose="020B0604020202020204" pitchFamily="34" charset="0"/>
              <a:buChar char="•"/>
            </a:pPr>
            <a:r>
              <a:rPr lang="en-GB" dirty="0"/>
              <a:t>These can be natural (</a:t>
            </a:r>
            <a:r>
              <a:rPr lang="en-GB" dirty="0" err="1"/>
              <a:t>e.g</a:t>
            </a:r>
            <a:r>
              <a:rPr lang="en-GB" dirty="0"/>
              <a:t> sun’s activity or large volcanic eruptions), but since the 1800s, human activities have been the main driver, primarily due to the burning of fossil fuels like coal, oil and gas.</a:t>
            </a:r>
          </a:p>
          <a:p>
            <a:pPr marL="285750" indent="-285750">
              <a:spcBef>
                <a:spcPts val="600"/>
              </a:spcBef>
              <a:spcAft>
                <a:spcPts val="600"/>
              </a:spcAft>
              <a:buFont typeface="Arial" panose="020B0604020202020204" pitchFamily="34" charset="0"/>
              <a:buChar char="•"/>
            </a:pPr>
            <a:r>
              <a:rPr lang="en-GB" dirty="0"/>
              <a:t>Increasing greenhouse gas emissions from human activity act like a blanket wrapped around the earth, trapping the sun’s heat and raising temperatures.</a:t>
            </a:r>
          </a:p>
          <a:p>
            <a:pPr marL="285750" indent="-285750">
              <a:spcBef>
                <a:spcPts val="600"/>
              </a:spcBef>
              <a:spcAft>
                <a:spcPts val="600"/>
              </a:spcAft>
              <a:buFont typeface="Arial" panose="020B0604020202020204" pitchFamily="34" charset="0"/>
              <a:buChar char="•"/>
            </a:pPr>
            <a:r>
              <a:rPr lang="en-GB" dirty="0"/>
              <a:t>Carbon dioxide and methane are the main greenhouse gases causing climate change. </a:t>
            </a:r>
          </a:p>
        </p:txBody>
      </p:sp>
      <p:sp>
        <p:nvSpPr>
          <p:cNvPr id="7" name="TextBox 6">
            <a:extLst>
              <a:ext uri="{FF2B5EF4-FFF2-40B4-BE49-F238E27FC236}">
                <a16:creationId xmlns:a16="http://schemas.microsoft.com/office/drawing/2014/main" id="{30CEABF1-5829-0CB0-36B7-309BFB079188}"/>
              </a:ext>
            </a:extLst>
          </p:cNvPr>
          <p:cNvSpPr txBox="1"/>
          <p:nvPr/>
        </p:nvSpPr>
        <p:spPr>
          <a:xfrm>
            <a:off x="457200" y="5236250"/>
            <a:ext cx="6096000" cy="276999"/>
          </a:xfrm>
          <a:prstGeom prst="rect">
            <a:avLst/>
          </a:prstGeom>
          <a:noFill/>
        </p:spPr>
        <p:txBody>
          <a:bodyPr wrap="square">
            <a:spAutoFit/>
          </a:bodyPr>
          <a:lstStyle/>
          <a:p>
            <a:r>
              <a:rPr lang="en-GB" sz="1200" dirty="0">
                <a:hlinkClick r:id="rId3"/>
              </a:rPr>
              <a:t>https://www.un.org/en/climatechange/science/key-findings</a:t>
            </a:r>
            <a:r>
              <a:rPr lang="en-GB" sz="1200" dirty="0"/>
              <a:t> </a:t>
            </a:r>
          </a:p>
        </p:txBody>
      </p:sp>
    </p:spTree>
    <p:extLst>
      <p:ext uri="{BB962C8B-B14F-4D97-AF65-F5344CB8AC3E}">
        <p14:creationId xmlns:p14="http://schemas.microsoft.com/office/powerpoint/2010/main" val="3886937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DF76-5821-AAC4-4505-41C8A591321E}"/>
              </a:ext>
            </a:extLst>
          </p:cNvPr>
          <p:cNvSpPr>
            <a:spLocks noGrp="1"/>
          </p:cNvSpPr>
          <p:nvPr>
            <p:ph type="title"/>
          </p:nvPr>
        </p:nvSpPr>
        <p:spPr/>
        <p:txBody>
          <a:bodyPr/>
          <a:lstStyle/>
          <a:p>
            <a:r>
              <a:rPr lang="en-GB" dirty="0"/>
              <a:t>What about climate adaptation?</a:t>
            </a:r>
          </a:p>
        </p:txBody>
      </p:sp>
      <p:pic>
        <p:nvPicPr>
          <p:cNvPr id="10242" name="Picture 2" descr="xxxx">
            <a:extLst>
              <a:ext uri="{FF2B5EF4-FFF2-40B4-BE49-F238E27FC236}">
                <a16:creationId xmlns:a16="http://schemas.microsoft.com/office/drawing/2014/main" id="{98B07875-C286-9414-F500-6DBAF69400BD}"/>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a:ext>
            </a:extLst>
          </a:blip>
          <a:srcRect/>
          <a:stretch>
            <a:fillRect/>
          </a:stretch>
        </p:blipFill>
        <p:spPr bwMode="auto">
          <a:xfrm>
            <a:off x="838200" y="1873250"/>
            <a:ext cx="4191000" cy="3111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724DE20-16F4-6584-01BA-DA56FFB7F26E}"/>
              </a:ext>
            </a:extLst>
          </p:cNvPr>
          <p:cNvSpPr txBox="1"/>
          <p:nvPr/>
        </p:nvSpPr>
        <p:spPr>
          <a:xfrm>
            <a:off x="5486400" y="1873250"/>
            <a:ext cx="6096000" cy="2616101"/>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en-GB" b="0" i="0" dirty="0">
                <a:solidFill>
                  <a:srgbClr val="212529"/>
                </a:solidFill>
                <a:effectLst/>
                <a:latin typeface="Gotham SSm A"/>
              </a:rPr>
              <a:t>Taking actions to reduce the negative impacts of climate change and build resilience to climate-related shocks and stresses. </a:t>
            </a:r>
          </a:p>
          <a:p>
            <a:pPr marL="285750" indent="-285750">
              <a:spcBef>
                <a:spcPts val="600"/>
              </a:spcBef>
              <a:spcAft>
                <a:spcPts val="600"/>
              </a:spcAft>
              <a:buFont typeface="Arial" panose="020B0604020202020204" pitchFamily="34" charset="0"/>
              <a:buChar char="•"/>
            </a:pPr>
            <a:r>
              <a:rPr lang="en-GB" b="0" i="0" dirty="0">
                <a:solidFill>
                  <a:srgbClr val="212529"/>
                </a:solidFill>
                <a:effectLst/>
                <a:latin typeface="Gotham SSm A"/>
              </a:rPr>
              <a:t>These actions can include changes in processes and practices as well as physical changes to the environment to better manage climate impacts.</a:t>
            </a:r>
          </a:p>
          <a:p>
            <a:pPr marL="285750" indent="-285750">
              <a:spcBef>
                <a:spcPts val="600"/>
              </a:spcBef>
              <a:spcAft>
                <a:spcPts val="600"/>
              </a:spcAft>
              <a:buFont typeface="Arial" panose="020B0604020202020204" pitchFamily="34" charset="0"/>
              <a:buChar char="•"/>
            </a:pPr>
            <a:r>
              <a:rPr lang="en-GB" dirty="0">
                <a:solidFill>
                  <a:srgbClr val="212529"/>
                </a:solidFill>
                <a:latin typeface="Gotham SSm A"/>
              </a:rPr>
              <a:t>Adaptation can mean</a:t>
            </a:r>
            <a:r>
              <a:rPr lang="en-GB" b="0" i="0" dirty="0">
                <a:solidFill>
                  <a:srgbClr val="212529"/>
                </a:solidFill>
                <a:effectLst/>
                <a:latin typeface="Gotham SSm A"/>
              </a:rPr>
              <a:t> </a:t>
            </a:r>
            <a:r>
              <a:rPr lang="en-GB" b="1" i="0" dirty="0">
                <a:solidFill>
                  <a:srgbClr val="212529"/>
                </a:solidFill>
                <a:effectLst/>
                <a:latin typeface="Gotham SSm A"/>
              </a:rPr>
              <a:t>mitigating</a:t>
            </a:r>
            <a:r>
              <a:rPr lang="en-GB" b="0" i="0" dirty="0">
                <a:solidFill>
                  <a:srgbClr val="212529"/>
                </a:solidFill>
                <a:effectLst/>
                <a:latin typeface="Gotham SSm A"/>
              </a:rPr>
              <a:t> potential damages as well as seizing opportunities as a result of climate change.</a:t>
            </a:r>
            <a:endParaRPr lang="en-GB" dirty="0"/>
          </a:p>
        </p:txBody>
      </p:sp>
      <p:sp>
        <p:nvSpPr>
          <p:cNvPr id="7" name="TextBox 6">
            <a:extLst>
              <a:ext uri="{FF2B5EF4-FFF2-40B4-BE49-F238E27FC236}">
                <a16:creationId xmlns:a16="http://schemas.microsoft.com/office/drawing/2014/main" id="{339AB301-5765-09BB-168E-D96651B28C5A}"/>
              </a:ext>
            </a:extLst>
          </p:cNvPr>
          <p:cNvSpPr txBox="1"/>
          <p:nvPr/>
        </p:nvSpPr>
        <p:spPr>
          <a:xfrm>
            <a:off x="716280" y="4984750"/>
            <a:ext cx="6096000" cy="523220"/>
          </a:xfrm>
          <a:prstGeom prst="rect">
            <a:avLst/>
          </a:prstGeom>
          <a:noFill/>
        </p:spPr>
        <p:txBody>
          <a:bodyPr wrap="square">
            <a:spAutoFit/>
          </a:bodyPr>
          <a:lstStyle/>
          <a:p>
            <a:r>
              <a:rPr lang="en-GB" sz="1400" dirty="0">
                <a:hlinkClick r:id="rId3"/>
              </a:rPr>
              <a:t>https://unfoundation.org/blog/post/climate-adaptation-is-key-to-a-climate-resilient-future-but-what-does-it-mean/</a:t>
            </a:r>
            <a:endParaRPr lang="en-GB" sz="1400" dirty="0"/>
          </a:p>
        </p:txBody>
      </p:sp>
    </p:spTree>
    <p:extLst>
      <p:ext uri="{BB962C8B-B14F-4D97-AF65-F5344CB8AC3E}">
        <p14:creationId xmlns:p14="http://schemas.microsoft.com/office/powerpoint/2010/main" val="2370313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E57FB-4ADE-54E7-3569-5D4BADCBBC85}"/>
              </a:ext>
            </a:extLst>
          </p:cNvPr>
          <p:cNvSpPr>
            <a:spLocks noGrp="1"/>
          </p:cNvSpPr>
          <p:nvPr>
            <p:ph type="title"/>
          </p:nvPr>
        </p:nvSpPr>
        <p:spPr/>
        <p:txBody>
          <a:bodyPr/>
          <a:lstStyle/>
          <a:p>
            <a:r>
              <a:rPr lang="en-GB" dirty="0"/>
              <a:t>Climate-driven risks to UK</a:t>
            </a:r>
          </a:p>
        </p:txBody>
      </p:sp>
      <p:graphicFrame>
        <p:nvGraphicFramePr>
          <p:cNvPr id="4" name="Content Placeholder 3">
            <a:extLst>
              <a:ext uri="{FF2B5EF4-FFF2-40B4-BE49-F238E27FC236}">
                <a16:creationId xmlns:a16="http://schemas.microsoft.com/office/drawing/2014/main" id="{CBE9B06A-8B14-66B3-6191-18CB759880AA}"/>
              </a:ext>
            </a:extLst>
          </p:cNvPr>
          <p:cNvGraphicFramePr>
            <a:graphicFrameLocks noGrp="1"/>
          </p:cNvGraphicFramePr>
          <p:nvPr>
            <p:ph idx="1"/>
            <p:extLst>
              <p:ext uri="{D42A27DB-BD31-4B8C-83A1-F6EECF244321}">
                <p14:modId xmlns:p14="http://schemas.microsoft.com/office/powerpoint/2010/main" val="3527161270"/>
              </p:ext>
            </p:extLst>
          </p:nvPr>
        </p:nvGraphicFramePr>
        <p:xfrm>
          <a:off x="1103312" y="1254117"/>
          <a:ext cx="9995217" cy="4739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0170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B3DBD-9527-1CB1-CCC4-79DDA77DA46A}"/>
              </a:ext>
            </a:extLst>
          </p:cNvPr>
          <p:cNvSpPr>
            <a:spLocks noGrp="1"/>
          </p:cNvSpPr>
          <p:nvPr>
            <p:ph type="title"/>
          </p:nvPr>
        </p:nvSpPr>
        <p:spPr/>
        <p:txBody>
          <a:bodyPr/>
          <a:lstStyle/>
          <a:p>
            <a:r>
              <a:rPr lang="en-GB" dirty="0"/>
              <a:t>Climate adaptation vs mitigation</a:t>
            </a:r>
          </a:p>
        </p:txBody>
      </p:sp>
      <p:sp>
        <p:nvSpPr>
          <p:cNvPr id="3" name="Content Placeholder 2">
            <a:extLst>
              <a:ext uri="{FF2B5EF4-FFF2-40B4-BE49-F238E27FC236}">
                <a16:creationId xmlns:a16="http://schemas.microsoft.com/office/drawing/2014/main" id="{CDBF26FF-2A03-4D6D-1607-64A897B60633}"/>
              </a:ext>
            </a:extLst>
          </p:cNvPr>
          <p:cNvSpPr>
            <a:spLocks noGrp="1"/>
          </p:cNvSpPr>
          <p:nvPr>
            <p:ph idx="1"/>
          </p:nvPr>
        </p:nvSpPr>
        <p:spPr>
          <a:xfrm>
            <a:off x="838200" y="1825625"/>
            <a:ext cx="4297680" cy="3203575"/>
          </a:xfrm>
        </p:spPr>
        <p:txBody>
          <a:bodyPr>
            <a:normAutofit fontScale="62500" lnSpcReduction="20000"/>
          </a:bodyPr>
          <a:lstStyle/>
          <a:p>
            <a:pPr>
              <a:lnSpc>
                <a:spcPct val="110000"/>
              </a:lnSpc>
            </a:pPr>
            <a:r>
              <a:rPr lang="en-GB" b="1" dirty="0"/>
              <a:t>Adaptation</a:t>
            </a:r>
            <a:r>
              <a:rPr lang="en-GB" dirty="0"/>
              <a:t> means anticipating the adverse effects of climate change and taking appropriate action to prevent or minimise the damage they can cause, or taking advantage of opportunities that may arise. </a:t>
            </a:r>
          </a:p>
          <a:p>
            <a:pPr>
              <a:lnSpc>
                <a:spcPct val="110000"/>
              </a:lnSpc>
            </a:pPr>
            <a:r>
              <a:rPr lang="en-GB" b="1" dirty="0"/>
              <a:t>Mitigation </a:t>
            </a:r>
            <a:r>
              <a:rPr lang="en-GB" dirty="0"/>
              <a:t>means</a:t>
            </a:r>
            <a:r>
              <a:rPr lang="en-GB" b="1" dirty="0"/>
              <a:t> </a:t>
            </a:r>
            <a:r>
              <a:rPr lang="en-GB" dirty="0"/>
              <a:t>making the impacts of climate change less severe by preventing or reducing the emission of greenhouse gases (GHG) into the atmosphere.</a:t>
            </a:r>
          </a:p>
        </p:txBody>
      </p:sp>
      <p:pic>
        <p:nvPicPr>
          <p:cNvPr id="11266" name="Picture 2" descr="What is Climate Adaptation? | Tree-Nation - Aggiornamenti sul Progetto">
            <a:extLst>
              <a:ext uri="{FF2B5EF4-FFF2-40B4-BE49-F238E27FC236}">
                <a16:creationId xmlns:a16="http://schemas.microsoft.com/office/drawing/2014/main" id="{F8637BE3-7958-29AC-E208-9B58EE952D02}"/>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901691" y="1428152"/>
            <a:ext cx="5223510" cy="40016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CBEED4E-C32F-7A72-AB1E-DCF82C9AF664}"/>
              </a:ext>
            </a:extLst>
          </p:cNvPr>
          <p:cNvSpPr txBox="1"/>
          <p:nvPr/>
        </p:nvSpPr>
        <p:spPr>
          <a:xfrm>
            <a:off x="6096000" y="5229793"/>
            <a:ext cx="4537709" cy="400110"/>
          </a:xfrm>
          <a:prstGeom prst="rect">
            <a:avLst/>
          </a:prstGeom>
          <a:noFill/>
        </p:spPr>
        <p:txBody>
          <a:bodyPr wrap="square">
            <a:spAutoFit/>
          </a:bodyPr>
          <a:lstStyle/>
          <a:p>
            <a:r>
              <a:rPr lang="en-GB" sz="1000" dirty="0"/>
              <a:t>Source: </a:t>
            </a:r>
            <a:r>
              <a:rPr lang="en-GB" sz="1000" dirty="0">
                <a:hlinkClick r:id="rId3"/>
              </a:rPr>
              <a:t>https://tree-nation.com/it/progetti/inside-tree-nation/articolo/18356-what-is-climate-adaptation</a:t>
            </a:r>
            <a:r>
              <a:rPr lang="en-GB" sz="1000" dirty="0"/>
              <a:t> </a:t>
            </a:r>
          </a:p>
        </p:txBody>
      </p:sp>
      <p:sp>
        <p:nvSpPr>
          <p:cNvPr id="7" name="TextBox 6">
            <a:extLst>
              <a:ext uri="{FF2B5EF4-FFF2-40B4-BE49-F238E27FC236}">
                <a16:creationId xmlns:a16="http://schemas.microsoft.com/office/drawing/2014/main" id="{5724F01B-94A0-22C3-9C15-55AE041544BD}"/>
              </a:ext>
            </a:extLst>
          </p:cNvPr>
          <p:cNvSpPr txBox="1"/>
          <p:nvPr/>
        </p:nvSpPr>
        <p:spPr>
          <a:xfrm>
            <a:off x="609601" y="4768128"/>
            <a:ext cx="4297680" cy="553998"/>
          </a:xfrm>
          <a:prstGeom prst="rect">
            <a:avLst/>
          </a:prstGeom>
          <a:noFill/>
        </p:spPr>
        <p:txBody>
          <a:bodyPr wrap="square">
            <a:spAutoFit/>
          </a:bodyPr>
          <a:lstStyle/>
          <a:p>
            <a:r>
              <a:rPr lang="en-GB" sz="1000" dirty="0">
                <a:hlinkClick r:id="rId4"/>
              </a:rPr>
              <a:t>https://www.eea.europa.eu/en/about/contact-us/faqs/what-is-the-difference-between-adaptation-and-mitigation</a:t>
            </a:r>
            <a:r>
              <a:rPr lang="en-GB" sz="1000" dirty="0"/>
              <a:t>  European Environment Agency, 2024</a:t>
            </a:r>
          </a:p>
        </p:txBody>
      </p:sp>
      <p:sp>
        <p:nvSpPr>
          <p:cNvPr id="8" name="TextBox 7">
            <a:extLst>
              <a:ext uri="{FF2B5EF4-FFF2-40B4-BE49-F238E27FC236}">
                <a16:creationId xmlns:a16="http://schemas.microsoft.com/office/drawing/2014/main" id="{BFE709DD-CFC6-0860-0E5B-C2E91C89FDBB}"/>
              </a:ext>
            </a:extLst>
          </p:cNvPr>
          <p:cNvSpPr txBox="1"/>
          <p:nvPr/>
        </p:nvSpPr>
        <p:spPr>
          <a:xfrm>
            <a:off x="8991600" y="838200"/>
            <a:ext cx="2000250" cy="369332"/>
          </a:xfrm>
          <a:prstGeom prst="rect">
            <a:avLst/>
          </a:prstGeom>
          <a:noFill/>
          <a:ln w="57150">
            <a:noFill/>
          </a:ln>
        </p:spPr>
        <p:txBody>
          <a:bodyPr wrap="square" rtlCol="0">
            <a:spAutoFit/>
          </a:bodyPr>
          <a:lstStyle/>
          <a:p>
            <a:r>
              <a:rPr lang="en-GB" b="1" dirty="0"/>
              <a:t>Big Overlap!</a:t>
            </a:r>
          </a:p>
        </p:txBody>
      </p:sp>
      <p:cxnSp>
        <p:nvCxnSpPr>
          <p:cNvPr id="10" name="Curved Connector 9">
            <a:extLst>
              <a:ext uri="{FF2B5EF4-FFF2-40B4-BE49-F238E27FC236}">
                <a16:creationId xmlns:a16="http://schemas.microsoft.com/office/drawing/2014/main" id="{96623185-B9F2-D1E3-976D-C62F378EF59F}"/>
              </a:ext>
            </a:extLst>
          </p:cNvPr>
          <p:cNvCxnSpPr>
            <a:cxnSpLocks/>
            <a:stCxn id="8" idx="1"/>
          </p:cNvCxnSpPr>
          <p:nvPr/>
        </p:nvCxnSpPr>
        <p:spPr>
          <a:xfrm rot="10800000" flipV="1">
            <a:off x="8439150" y="1022866"/>
            <a:ext cx="552450" cy="1110734"/>
          </a:xfrm>
          <a:prstGeom prst="curvedConnector2">
            <a:avLst/>
          </a:prstGeom>
          <a:ln w="571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884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14071</TotalTime>
  <Words>1714</Words>
  <Application>Microsoft Macintosh PowerPoint</Application>
  <PresentationFormat>Widescreen</PresentationFormat>
  <Paragraphs>178</Paragraphs>
  <Slides>15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Aptos Display</vt:lpstr>
      <vt:lpstr>Arial</vt:lpstr>
      <vt:lpstr>Assistant</vt:lpstr>
      <vt:lpstr>Gotham SSm A</vt:lpstr>
      <vt:lpstr>Office Theme</vt:lpstr>
      <vt:lpstr>PEACCH Climate Adaptation in Healthcare Webinar Series</vt:lpstr>
      <vt:lpstr>PEACCH Webinars</vt:lpstr>
      <vt:lpstr>Housekeeping</vt:lpstr>
      <vt:lpstr>Webinar 1 Programme</vt:lpstr>
      <vt:lpstr>An introduction to Climate Adaptation</vt:lpstr>
      <vt:lpstr>What is climate change?</vt:lpstr>
      <vt:lpstr>What about climate adaptation?</vt:lpstr>
      <vt:lpstr>Climate-driven risks to UK</vt:lpstr>
      <vt:lpstr>Climate adaptation vs mitigation</vt:lpstr>
      <vt:lpstr>PowerPoint Presentation</vt:lpstr>
      <vt:lpstr>Managing climate driven risks</vt:lpstr>
      <vt:lpstr>What does physical adaptation look like?</vt:lpstr>
      <vt:lpstr>Kinds of interventions</vt:lpstr>
      <vt:lpstr>Closing remarks</vt:lpstr>
      <vt:lpstr>PEACCH Adaptation webinars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Louise Elstow</dc:creator>
  <cp:lastModifiedBy>Louise Elstow</cp:lastModifiedBy>
  <cp:revision>19</cp:revision>
  <cp:lastPrinted>2025-05-29T16:39:07Z</cp:lastPrinted>
  <dcterms:created xsi:type="dcterms:W3CDTF">2025-05-29T15:04:21Z</dcterms:created>
  <dcterms:modified xsi:type="dcterms:W3CDTF">2025-06-30T15:48:56Z</dcterms:modified>
</cp:coreProperties>
</file>