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65" r:id="rId2"/>
    <p:sldId id="325" r:id="rId3"/>
    <p:sldId id="259" r:id="rId4"/>
    <p:sldId id="3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A54"/>
    <a:srgbClr val="00828C"/>
    <a:srgbClr val="1070B8"/>
    <a:srgbClr val="1F9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9"/>
    <p:restoredTop sz="92887"/>
  </p:normalViewPr>
  <p:slideViewPr>
    <p:cSldViewPr snapToGrid="0">
      <p:cViewPr varScale="1">
        <p:scale>
          <a:sx n="110" d="100"/>
          <a:sy n="110" d="100"/>
        </p:scale>
        <p:origin x="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EBE76-B91B-B94D-B391-984009FA1932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05785-F37A-1247-B401-14F088AE3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0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45E09-4B77-A64E-A167-7983A63D09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90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B564-7BF4-35FC-46EB-9967505D7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9DBE5-208C-7ABB-04D4-57065C9EB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D83BD-DFD3-9607-5664-CEFA6B9A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0F552-07FF-E3CF-1387-3447F5BF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67E4D-330F-4AD1-B2C9-F1F88970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37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6E15-12D9-FA22-F29D-CFF20480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30B91-09DD-9C15-ADF6-9FA2664C1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8FA54-7098-6685-0A43-708F0C33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06CFE-15DA-4EE2-AD5D-93471390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58553-3CD2-E875-877C-73DF9CE1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4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E49465-39E7-AF62-86C4-75F56AE30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860D4-1F36-F916-10A7-FF227FB52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39B0D-E2C0-C6E4-1A7A-643D7BEB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FA405-626D-AB87-7E00-DFBBEC0F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0CAA9-852F-0F46-4F47-EF997901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3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7B96C-8532-DA37-422F-B152D617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62CB-259C-9139-357D-05187C30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0FC90-C1CC-FB21-A738-43CF3BC9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B70F7-D292-3AE8-7859-6623A435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9A3D9-D25A-4192-26A6-B6FD189F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2803398-0D70-4A28-BD8E-47FDADD86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400" y="332191"/>
            <a:ext cx="2235200" cy="29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7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70B76-1841-6EBE-F25A-EB013A0B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302BF-95C7-911B-0C5B-2398FB4A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C70B5-27BC-B9BD-A8EA-FAF354DE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380-0884-A769-CA29-8266D11C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2AE15-C8E5-34F7-DCC9-9B1F5A94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5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AFC3-C018-8F91-14F4-934058FB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25A5-2F37-0DD6-87E2-ADD4B9AD4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69C5C-5009-B149-73A3-51B0BD870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2C0B9-2E83-9653-F16D-5D047F6C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4F1CF-5F11-E996-922A-76273CF6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71F5F-D45D-E479-FCC1-5E456807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3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6A19-D954-FADF-F40A-6DB2B7F7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D082B-547C-2C5A-CA74-6906A2FDF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6FF52-797B-95E6-936C-D8E73EA52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D704AA-FEE7-032D-A7DA-C205261DB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5CDEF5-B025-2DED-0561-7EC4C688B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7EC411-FABB-2A48-EC49-1003319D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CECEF-E7F1-4BD3-CAD7-2D164F6A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D8662-1C77-E77B-8E88-8B0AA788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7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72A6-9C00-E831-FCDD-6F24B3FD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12EA4-ED66-9DBD-DD30-D4623C4A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08109-6074-4D77-7F90-A66DAEDF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2B3AC-CA0A-48F1-8E84-FF8F8AA6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30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79451-7427-224D-0F79-56A69622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A9067E-0BBC-DDCF-F6A2-A4EAC859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33E8B-E655-9054-337A-5C9A9A6C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58735-423A-7D91-6641-759A32DA0023}"/>
              </a:ext>
            </a:extLst>
          </p:cNvPr>
          <p:cNvSpPr/>
          <p:nvPr userDrawn="1"/>
        </p:nvSpPr>
        <p:spPr>
          <a:xfrm>
            <a:off x="0" y="5637007"/>
            <a:ext cx="12192000" cy="1333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6EF58B-46F4-05D8-ADAF-FC9CC63D44F2}"/>
              </a:ext>
            </a:extLst>
          </p:cNvPr>
          <p:cNvGrpSpPr/>
          <p:nvPr userDrawn="1"/>
        </p:nvGrpSpPr>
        <p:grpSpPr>
          <a:xfrm>
            <a:off x="-1" y="0"/>
            <a:ext cx="2054711" cy="6970955"/>
            <a:chOff x="-1" y="0"/>
            <a:chExt cx="2054711" cy="69709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C4EC49-FE80-83B8-FF0B-DDAA740EC001}"/>
                </a:ext>
              </a:extLst>
            </p:cNvPr>
            <p:cNvGrpSpPr/>
            <p:nvPr userDrawn="1"/>
          </p:nvGrpSpPr>
          <p:grpSpPr>
            <a:xfrm>
              <a:off x="-1" y="0"/>
              <a:ext cx="2054711" cy="6970955"/>
              <a:chOff x="0" y="-5900"/>
              <a:chExt cx="2054711" cy="697095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4F0492-EE78-E3B1-695C-B27A5727A787}"/>
                  </a:ext>
                </a:extLst>
              </p:cNvPr>
              <p:cNvSpPr/>
              <p:nvPr userDrawn="1"/>
            </p:nvSpPr>
            <p:spPr>
              <a:xfrm>
                <a:off x="0" y="-5900"/>
                <a:ext cx="2054711" cy="6970955"/>
              </a:xfrm>
              <a:prstGeom prst="rect">
                <a:avLst/>
              </a:prstGeom>
              <a:solidFill>
                <a:srgbClr val="EB8A5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" name="Picture 6" descr="A logo for a health care company&#10;&#10;AI-generated content may be incorrect.">
                <a:extLst>
                  <a:ext uri="{FF2B5EF4-FFF2-40B4-BE49-F238E27FC236}">
                    <a16:creationId xmlns:a16="http://schemas.microsoft.com/office/drawing/2014/main" id="{E8A6EB32-51AF-A04A-45AC-9ABBC825BA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356" y="5631108"/>
                <a:ext cx="2039355" cy="967914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1C0D59-3995-1602-FF92-F927233D57D3}"/>
                </a:ext>
              </a:extLst>
            </p:cNvPr>
            <p:cNvSpPr txBox="1"/>
            <p:nvPr userDrawn="1"/>
          </p:nvSpPr>
          <p:spPr>
            <a:xfrm>
              <a:off x="78888" y="6595133"/>
              <a:ext cx="1975822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00" dirty="0">
                  <a:solidFill>
                    <a:schemeClr val="bg1"/>
                  </a:solidFill>
                </a:rPr>
                <a:t>Project to Embed Adaptation to Climate Change in Healthcare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9C75-7EA8-B30D-3DEF-CE0DB7E4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8829E-CA16-294F-D1E3-48426879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A3734-9D00-F4CC-BC97-0B7B17C99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B0A31-CE72-0AE9-E405-74C1C51F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50074-DCFB-FE47-9A5B-39796396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25054-1C54-F08F-4BBC-6DE78FDC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49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2CFF-073B-701E-F2FB-D45F1386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FC3FD-413C-D960-0E1D-3F1E55137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2F8F3-EA56-6BBA-1163-63865053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C42F4-7B4D-6BFC-75AD-F601C2E6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74FC4-D2C9-2918-184E-39E3B92C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9FC5C-54EF-202E-F635-A7045B8F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21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51C5F-76F7-5518-DB53-B62E6679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4DF4B-CB9A-0B9E-4D15-92CF15C50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2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458C7-33EF-9387-9694-742B7D519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7B78BD-388C-FD4D-AE90-DEF1F50D7B24}" type="datetimeFigureOut">
              <a:rPr lang="en-GB" smtClean="0"/>
              <a:t>01/07/2025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92AF5-73E4-BAC7-FB05-47326B3A0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85DE6-0E6F-6D86-A411-F9F135006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155523-406D-2446-A02A-64DF0521B206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54EBDC-DCFF-DD8B-F4E7-EA43AD383346}"/>
              </a:ext>
            </a:extLst>
          </p:cNvPr>
          <p:cNvGrpSpPr/>
          <p:nvPr userDrawn="1"/>
        </p:nvGrpSpPr>
        <p:grpSpPr>
          <a:xfrm>
            <a:off x="0" y="5659567"/>
            <a:ext cx="12192000" cy="1218846"/>
            <a:chOff x="0" y="5653668"/>
            <a:chExt cx="12192000" cy="1218846"/>
          </a:xfrm>
        </p:grpSpPr>
        <p:pic>
          <p:nvPicPr>
            <p:cNvPr id="7" name="Picture 6" descr="A logo for a health care company&#10;&#10;AI-generated content may be incorrect.">
              <a:extLst>
                <a:ext uri="{FF2B5EF4-FFF2-40B4-BE49-F238E27FC236}">
                  <a16:creationId xmlns:a16="http://schemas.microsoft.com/office/drawing/2014/main" id="{46EBBAE4-0B8A-460B-8A3B-233B8F01BE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5653668"/>
              <a:ext cx="2568059" cy="121884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F26D2C-38A2-D4B3-4EFC-A9ADCF7927D1}"/>
                </a:ext>
              </a:extLst>
            </p:cNvPr>
            <p:cNvSpPr/>
            <p:nvPr userDrawn="1"/>
          </p:nvSpPr>
          <p:spPr>
            <a:xfrm>
              <a:off x="2568059" y="5659567"/>
              <a:ext cx="9623941" cy="1204332"/>
            </a:xfrm>
            <a:prstGeom prst="rect">
              <a:avLst/>
            </a:prstGeom>
            <a:solidFill>
              <a:srgbClr val="EB8A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B3AEF18-F30E-42CE-9540-3EA06F84B089}"/>
              </a:ext>
            </a:extLst>
          </p:cNvPr>
          <p:cNvSpPr txBox="1"/>
          <p:nvPr userDrawn="1"/>
        </p:nvSpPr>
        <p:spPr>
          <a:xfrm>
            <a:off x="9013371" y="6033857"/>
            <a:ext cx="291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PEACCH</a:t>
            </a:r>
            <a:r>
              <a:rPr lang="en-GB" sz="1200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:  Project to Embed Adaptation to Climate Change in Healthcare</a:t>
            </a:r>
          </a:p>
        </p:txBody>
      </p:sp>
    </p:spTree>
    <p:extLst>
      <p:ext uri="{BB962C8B-B14F-4D97-AF65-F5344CB8AC3E}">
        <p14:creationId xmlns:p14="http://schemas.microsoft.com/office/powerpoint/2010/main" val="383845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fe-resystal.eu/wp-content/uploads/2025/01/Adaptation-Procurement-Guide-V1.0-20250114-PUBLISHED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FB859-72ED-C55E-9C54-8B175AE41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D4D9-EC08-7E5A-3B60-489080397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42120" cy="2387600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/>
              <a:t>12 Principles for Adaptation-Positive Investment Decision Making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3B5AE-44C0-91B3-424E-47D1317B46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Dr Louise Elstow, </a:t>
            </a:r>
          </a:p>
          <a:p>
            <a:pPr algn="l"/>
            <a:r>
              <a:rPr lang="en-GB" dirty="0"/>
              <a:t>Centre for Sustainable Development, Cambridge University</a:t>
            </a:r>
          </a:p>
        </p:txBody>
      </p: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881812F9-839B-E890-6AE1-AFFACEC2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191" y="523068"/>
            <a:ext cx="4591661" cy="5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4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04F9D-CB2A-21BD-8A48-2C639FB05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6141B4-BB2F-6EDE-22DB-3D4222A69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349" y="596956"/>
            <a:ext cx="5576605" cy="549897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6307029-6E41-B9DB-1D48-50F5F473DADF}"/>
              </a:ext>
            </a:extLst>
          </p:cNvPr>
          <p:cNvSpPr/>
          <p:nvPr/>
        </p:nvSpPr>
        <p:spPr>
          <a:xfrm>
            <a:off x="5179598" y="4145170"/>
            <a:ext cx="1616709" cy="59979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sz="2400"/>
          </a:p>
        </p:txBody>
      </p:sp>
      <p:sp>
        <p:nvSpPr>
          <p:cNvPr id="3" name="Line Callout 2 (No Border) 2">
            <a:extLst>
              <a:ext uri="{FF2B5EF4-FFF2-40B4-BE49-F238E27FC236}">
                <a16:creationId xmlns:a16="http://schemas.microsoft.com/office/drawing/2014/main" id="{E5052AF6-A492-FA0A-F615-91B5B517EE17}"/>
              </a:ext>
            </a:extLst>
          </p:cNvPr>
          <p:cNvSpPr/>
          <p:nvPr/>
        </p:nvSpPr>
        <p:spPr>
          <a:xfrm>
            <a:off x="2241934" y="501838"/>
            <a:ext cx="1850902" cy="540000"/>
          </a:xfrm>
          <a:prstGeom prst="callout2">
            <a:avLst>
              <a:gd name="adj1" fmla="val 45568"/>
              <a:gd name="adj2" fmla="val 101145"/>
              <a:gd name="adj3" fmla="val 45568"/>
              <a:gd name="adj4" fmla="val 206923"/>
              <a:gd name="adj5" fmla="val 75754"/>
              <a:gd name="adj6" fmla="val 218824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accent6"/>
                </a:solidFill>
              </a:rPr>
              <a:t>Account for full costs/opportunities</a:t>
            </a:r>
          </a:p>
        </p:txBody>
      </p:sp>
      <p:sp>
        <p:nvSpPr>
          <p:cNvPr id="8" name="Line Callout 2 (No Border) 7">
            <a:extLst>
              <a:ext uri="{FF2B5EF4-FFF2-40B4-BE49-F238E27FC236}">
                <a16:creationId xmlns:a16="http://schemas.microsoft.com/office/drawing/2014/main" id="{1003C47E-C6DA-C882-3C64-3809F8E74C03}"/>
              </a:ext>
            </a:extLst>
          </p:cNvPr>
          <p:cNvSpPr/>
          <p:nvPr/>
        </p:nvSpPr>
        <p:spPr>
          <a:xfrm>
            <a:off x="2241934" y="1215382"/>
            <a:ext cx="1850902" cy="540000"/>
          </a:xfrm>
          <a:prstGeom prst="callout2">
            <a:avLst>
              <a:gd name="adj1" fmla="val 47356"/>
              <a:gd name="adj2" fmla="val 101848"/>
              <a:gd name="adj3" fmla="val 47356"/>
              <a:gd name="adj4" fmla="val 151116"/>
              <a:gd name="adj5" fmla="val 69590"/>
              <a:gd name="adj6" fmla="val 161844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926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chemeClr val="accent6"/>
                </a:solidFill>
              </a:rPr>
              <a:t>Future supply chain environment</a:t>
            </a:r>
          </a:p>
        </p:txBody>
      </p:sp>
      <p:sp>
        <p:nvSpPr>
          <p:cNvPr id="9" name="Line Callout 2 (No Border) 8">
            <a:extLst>
              <a:ext uri="{FF2B5EF4-FFF2-40B4-BE49-F238E27FC236}">
                <a16:creationId xmlns:a16="http://schemas.microsoft.com/office/drawing/2014/main" id="{0596B62B-3539-4380-2BFF-CB0207955C3D}"/>
              </a:ext>
            </a:extLst>
          </p:cNvPr>
          <p:cNvSpPr/>
          <p:nvPr/>
        </p:nvSpPr>
        <p:spPr>
          <a:xfrm>
            <a:off x="2241934" y="2263835"/>
            <a:ext cx="1850902" cy="540000"/>
          </a:xfrm>
          <a:prstGeom prst="callout2">
            <a:avLst>
              <a:gd name="adj1" fmla="val 45070"/>
              <a:gd name="adj2" fmla="val 99740"/>
              <a:gd name="adj3" fmla="val 45070"/>
              <a:gd name="adj4" fmla="val 118033"/>
              <a:gd name="adj5" fmla="val 76493"/>
              <a:gd name="adj6" fmla="val 129454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926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chemeClr val="accent6"/>
                </a:solidFill>
              </a:rPr>
              <a:t>Future configurations</a:t>
            </a:r>
          </a:p>
        </p:txBody>
      </p:sp>
      <p:sp>
        <p:nvSpPr>
          <p:cNvPr id="10" name="Line Callout 2 (No Border) 9">
            <a:extLst>
              <a:ext uri="{FF2B5EF4-FFF2-40B4-BE49-F238E27FC236}">
                <a16:creationId xmlns:a16="http://schemas.microsoft.com/office/drawing/2014/main" id="{C1337438-880F-A289-5BB3-EB6DC0E0CC46}"/>
              </a:ext>
            </a:extLst>
          </p:cNvPr>
          <p:cNvSpPr/>
          <p:nvPr/>
        </p:nvSpPr>
        <p:spPr>
          <a:xfrm>
            <a:off x="2241934" y="3360956"/>
            <a:ext cx="1850902" cy="540000"/>
          </a:xfrm>
          <a:prstGeom prst="callout2">
            <a:avLst>
              <a:gd name="adj1" fmla="val 78799"/>
              <a:gd name="adj2" fmla="val 99740"/>
              <a:gd name="adj3" fmla="val 106907"/>
              <a:gd name="adj4" fmla="val 112412"/>
              <a:gd name="adj5" fmla="val 107289"/>
              <a:gd name="adj6" fmla="val 127925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926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chemeClr val="accent6"/>
                </a:solidFill>
              </a:rPr>
              <a:t>Future operational environment</a:t>
            </a:r>
          </a:p>
        </p:txBody>
      </p:sp>
      <p:sp>
        <p:nvSpPr>
          <p:cNvPr id="11" name="Line Callout 2 (No Border) 10">
            <a:extLst>
              <a:ext uri="{FF2B5EF4-FFF2-40B4-BE49-F238E27FC236}">
                <a16:creationId xmlns:a16="http://schemas.microsoft.com/office/drawing/2014/main" id="{BFC1D57D-B2B0-F5A6-2595-1ACCD1AC030C}"/>
              </a:ext>
            </a:extLst>
          </p:cNvPr>
          <p:cNvSpPr/>
          <p:nvPr/>
        </p:nvSpPr>
        <p:spPr>
          <a:xfrm>
            <a:off x="2822503" y="5250494"/>
            <a:ext cx="1850902" cy="428052"/>
          </a:xfrm>
          <a:prstGeom prst="callout2">
            <a:avLst>
              <a:gd name="adj1" fmla="val 39448"/>
              <a:gd name="adj2" fmla="val 99740"/>
              <a:gd name="adj3" fmla="val 40028"/>
              <a:gd name="adj4" fmla="val 127857"/>
              <a:gd name="adj5" fmla="val -2699"/>
              <a:gd name="adj6" fmla="val 13814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926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1070B8"/>
                </a:solidFill>
              </a:rPr>
              <a:t>Avoid adding to emissions</a:t>
            </a:r>
          </a:p>
        </p:txBody>
      </p:sp>
      <p:sp>
        <p:nvSpPr>
          <p:cNvPr id="12" name="Line Callout 2 (No Border) 11">
            <a:extLst>
              <a:ext uri="{FF2B5EF4-FFF2-40B4-BE49-F238E27FC236}">
                <a16:creationId xmlns:a16="http://schemas.microsoft.com/office/drawing/2014/main" id="{6275A213-CAE9-68AF-7F47-7E13CE6CBAAD}"/>
              </a:ext>
            </a:extLst>
          </p:cNvPr>
          <p:cNvSpPr/>
          <p:nvPr/>
        </p:nvSpPr>
        <p:spPr>
          <a:xfrm>
            <a:off x="3534278" y="5801232"/>
            <a:ext cx="1850902" cy="428052"/>
          </a:xfrm>
          <a:prstGeom prst="callout2">
            <a:avLst>
              <a:gd name="adj1" fmla="val 36057"/>
              <a:gd name="adj2" fmla="val 100588"/>
              <a:gd name="adj3" fmla="val 36637"/>
              <a:gd name="adj4" fmla="val 139813"/>
              <a:gd name="adj5" fmla="val -16573"/>
              <a:gd name="adj6" fmla="val 14600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926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1070B8"/>
                </a:solidFill>
              </a:rPr>
              <a:t>Avoid maladaptation</a:t>
            </a:r>
          </a:p>
        </p:txBody>
      </p:sp>
      <p:sp>
        <p:nvSpPr>
          <p:cNvPr id="13" name="Line Callout 2 (No Border) 12">
            <a:extLst>
              <a:ext uri="{FF2B5EF4-FFF2-40B4-BE49-F238E27FC236}">
                <a16:creationId xmlns:a16="http://schemas.microsoft.com/office/drawing/2014/main" id="{17EE15CF-145B-1B5E-F783-87326F867523}"/>
              </a:ext>
            </a:extLst>
          </p:cNvPr>
          <p:cNvSpPr/>
          <p:nvPr/>
        </p:nvSpPr>
        <p:spPr>
          <a:xfrm>
            <a:off x="8734682" y="5801232"/>
            <a:ext cx="1850902" cy="428052"/>
          </a:xfrm>
          <a:prstGeom prst="callout2">
            <a:avLst>
              <a:gd name="adj1" fmla="val 36637"/>
              <a:gd name="adj2" fmla="val 1377"/>
              <a:gd name="adj3" fmla="val 33245"/>
              <a:gd name="adj4" fmla="val -45159"/>
              <a:gd name="adj5" fmla="val -10371"/>
              <a:gd name="adj6" fmla="val -5053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5926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1070B8"/>
                </a:solidFill>
              </a:rPr>
              <a:t>Account for interconnectivity </a:t>
            </a:r>
          </a:p>
        </p:txBody>
      </p:sp>
      <p:sp>
        <p:nvSpPr>
          <p:cNvPr id="14" name="Line Callout 2 (No Border) 13">
            <a:extLst>
              <a:ext uri="{FF2B5EF4-FFF2-40B4-BE49-F238E27FC236}">
                <a16:creationId xmlns:a16="http://schemas.microsoft.com/office/drawing/2014/main" id="{7446B5DB-C3E3-B942-EE05-11F465935128}"/>
              </a:ext>
            </a:extLst>
          </p:cNvPr>
          <p:cNvSpPr/>
          <p:nvPr/>
        </p:nvSpPr>
        <p:spPr>
          <a:xfrm>
            <a:off x="9460126" y="5250494"/>
            <a:ext cx="1850902" cy="428052"/>
          </a:xfrm>
          <a:prstGeom prst="callout2">
            <a:avLst>
              <a:gd name="adj1" fmla="val 36637"/>
              <a:gd name="adj2" fmla="val 1377"/>
              <a:gd name="adj3" fmla="val 36636"/>
              <a:gd name="adj4" fmla="val -26591"/>
              <a:gd name="adj5" fmla="val 2923"/>
              <a:gd name="adj6" fmla="val -3918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5926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1070B8"/>
                </a:solidFill>
              </a:rPr>
              <a:t>Account for multiple risks</a:t>
            </a:r>
          </a:p>
        </p:txBody>
      </p:sp>
      <p:sp>
        <p:nvSpPr>
          <p:cNvPr id="15" name="Line Callout 2 (No Border) 14">
            <a:extLst>
              <a:ext uri="{FF2B5EF4-FFF2-40B4-BE49-F238E27FC236}">
                <a16:creationId xmlns:a16="http://schemas.microsoft.com/office/drawing/2014/main" id="{2E9EBB83-9D2C-FF46-F713-D97DDAA4B058}"/>
              </a:ext>
            </a:extLst>
          </p:cNvPr>
          <p:cNvSpPr/>
          <p:nvPr/>
        </p:nvSpPr>
        <p:spPr>
          <a:xfrm>
            <a:off x="10104262" y="3346442"/>
            <a:ext cx="1850902" cy="540000"/>
          </a:xfrm>
          <a:prstGeom prst="callout2">
            <a:avLst>
              <a:gd name="adj1" fmla="val 71246"/>
              <a:gd name="adj2" fmla="val -115"/>
              <a:gd name="adj3" fmla="val 109676"/>
              <a:gd name="adj4" fmla="val -11619"/>
              <a:gd name="adj5" fmla="val 109815"/>
              <a:gd name="adj6" fmla="val -31319"/>
            </a:avLst>
          </a:prstGeom>
          <a:solidFill>
            <a:schemeClr val="bg1"/>
          </a:solidFill>
          <a:ln>
            <a:solidFill>
              <a:srgbClr val="0082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5926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00828C"/>
                </a:solidFill>
              </a:rPr>
              <a:t>Quality monitoring and reporting</a:t>
            </a:r>
          </a:p>
        </p:txBody>
      </p:sp>
      <p:sp>
        <p:nvSpPr>
          <p:cNvPr id="16" name="Line Callout 2 (No Border) 15">
            <a:extLst>
              <a:ext uri="{FF2B5EF4-FFF2-40B4-BE49-F238E27FC236}">
                <a16:creationId xmlns:a16="http://schemas.microsoft.com/office/drawing/2014/main" id="{2D621C86-1F09-0E00-13D8-E8F985DDB915}"/>
              </a:ext>
            </a:extLst>
          </p:cNvPr>
          <p:cNvSpPr/>
          <p:nvPr/>
        </p:nvSpPr>
        <p:spPr>
          <a:xfrm>
            <a:off x="10118776" y="2298560"/>
            <a:ext cx="1850902" cy="540000"/>
          </a:xfrm>
          <a:prstGeom prst="callout2">
            <a:avLst>
              <a:gd name="adj1" fmla="val 48270"/>
              <a:gd name="adj2" fmla="val 482"/>
              <a:gd name="adj3" fmla="val 48548"/>
              <a:gd name="adj4" fmla="val -20208"/>
              <a:gd name="adj5" fmla="val 66390"/>
              <a:gd name="adj6" fmla="val -34216"/>
            </a:avLst>
          </a:prstGeom>
          <a:solidFill>
            <a:schemeClr val="bg1"/>
          </a:solidFill>
          <a:ln>
            <a:solidFill>
              <a:srgbClr val="0082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5926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00828C"/>
                </a:solidFill>
              </a:rPr>
              <a:t>Contract flexibility</a:t>
            </a:r>
          </a:p>
        </p:txBody>
      </p:sp>
      <p:sp>
        <p:nvSpPr>
          <p:cNvPr id="17" name="Line Callout 2 (No Border) 16">
            <a:extLst>
              <a:ext uri="{FF2B5EF4-FFF2-40B4-BE49-F238E27FC236}">
                <a16:creationId xmlns:a16="http://schemas.microsoft.com/office/drawing/2014/main" id="{9E1683EA-9136-7A7A-66B9-D8AC05050804}"/>
              </a:ext>
            </a:extLst>
          </p:cNvPr>
          <p:cNvSpPr/>
          <p:nvPr/>
        </p:nvSpPr>
        <p:spPr>
          <a:xfrm>
            <a:off x="10118776" y="487324"/>
            <a:ext cx="1850902" cy="540000"/>
          </a:xfrm>
          <a:prstGeom prst="callout2">
            <a:avLst>
              <a:gd name="adj1" fmla="val 43242"/>
              <a:gd name="adj2" fmla="val -318"/>
              <a:gd name="adj3" fmla="val 45348"/>
              <a:gd name="adj4" fmla="val -120064"/>
              <a:gd name="adj5" fmla="val 80424"/>
              <a:gd name="adj6" fmla="val -131458"/>
            </a:avLst>
          </a:prstGeom>
          <a:solidFill>
            <a:schemeClr val="bg1"/>
          </a:solidFill>
          <a:ln>
            <a:solidFill>
              <a:srgbClr val="0082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5926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00828C"/>
                </a:solidFill>
              </a:rPr>
              <a:t>A golden thread</a:t>
            </a:r>
          </a:p>
        </p:txBody>
      </p:sp>
      <p:sp>
        <p:nvSpPr>
          <p:cNvPr id="18" name="Line Callout 2 (No Border) 17">
            <a:extLst>
              <a:ext uri="{FF2B5EF4-FFF2-40B4-BE49-F238E27FC236}">
                <a16:creationId xmlns:a16="http://schemas.microsoft.com/office/drawing/2014/main" id="{794BC5D0-4734-E8B0-A5D9-2E6E85AB2895}"/>
              </a:ext>
            </a:extLst>
          </p:cNvPr>
          <p:cNvSpPr/>
          <p:nvPr/>
        </p:nvSpPr>
        <p:spPr>
          <a:xfrm>
            <a:off x="10118776" y="1400582"/>
            <a:ext cx="1850902" cy="540000"/>
          </a:xfrm>
          <a:prstGeom prst="callout2">
            <a:avLst>
              <a:gd name="adj1" fmla="val 31400"/>
              <a:gd name="adj2" fmla="val -28"/>
              <a:gd name="adj3" fmla="val 32985"/>
              <a:gd name="adj4" fmla="val -40451"/>
              <a:gd name="adj5" fmla="val 57235"/>
              <a:gd name="adj6" fmla="val -62586"/>
            </a:avLst>
          </a:prstGeom>
          <a:solidFill>
            <a:schemeClr val="bg1"/>
          </a:solidFill>
          <a:ln>
            <a:solidFill>
              <a:srgbClr val="0082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59265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dirty="0">
                <a:solidFill>
                  <a:srgbClr val="00828C"/>
                </a:solidFill>
              </a:rPr>
              <a:t>Adaptation-ready relationships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27D758-7B38-C8A9-3982-F34DC4422DFB}"/>
              </a:ext>
            </a:extLst>
          </p:cNvPr>
          <p:cNvSpPr txBox="1"/>
          <p:nvPr/>
        </p:nvSpPr>
        <p:spPr>
          <a:xfrm>
            <a:off x="2109389" y="6407008"/>
            <a:ext cx="72087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Aptos" panose="020B0004020202020204" pitchFamily="34" charset="0"/>
              </a:rPr>
              <a:t>Source: Louise Elstow (2025) from Life </a:t>
            </a:r>
            <a:r>
              <a:rPr lang="en-GB" sz="1050" dirty="0" err="1">
                <a:solidFill>
                  <a:srgbClr val="002060"/>
                </a:solidFill>
                <a:latin typeface="Aptos" panose="020B0004020202020204" pitchFamily="34" charset="0"/>
              </a:rPr>
              <a:t>Resystal</a:t>
            </a:r>
            <a:r>
              <a:rPr lang="en-GB" sz="1050" dirty="0">
                <a:solidFill>
                  <a:srgbClr val="002060"/>
                </a:solidFill>
                <a:latin typeface="Aptos" panose="020B0004020202020204" pitchFamily="34" charset="0"/>
              </a:rPr>
              <a:t> Project ‘Procuring for Adaptation’ Guide.  	</a:t>
            </a:r>
          </a:p>
          <a:p>
            <a:r>
              <a:rPr lang="en-GB" sz="1050" dirty="0">
                <a:solidFill>
                  <a:srgbClr val="002060"/>
                </a:solidFill>
                <a:latin typeface="Aptos" panose="020B0004020202020204" pitchFamily="34" charset="0"/>
                <a:hlinkClick r:id="rId4"/>
              </a:rPr>
              <a:t>https://life-resystal.eu/wp-content/uploads/2025/01/Adaptation-Procurement-Guide-V1.0-20250114-PUBLISHED.pdf</a:t>
            </a:r>
            <a:r>
              <a:rPr lang="en-GB" sz="1050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endParaRPr lang="en-GB" sz="1050" i="1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013CBC2-BC7C-492D-643B-89504E7F4600}"/>
              </a:ext>
            </a:extLst>
          </p:cNvPr>
          <p:cNvSpPr/>
          <p:nvPr/>
        </p:nvSpPr>
        <p:spPr>
          <a:xfrm>
            <a:off x="2280213" y="486136"/>
            <a:ext cx="4757194" cy="4352081"/>
          </a:xfrm>
          <a:custGeom>
            <a:avLst/>
            <a:gdLst>
              <a:gd name="connsiteX0" fmla="*/ 2882096 w 2882096"/>
              <a:gd name="connsiteY0" fmla="*/ 0 h 4247909"/>
              <a:gd name="connsiteX1" fmla="*/ 2847372 w 2882096"/>
              <a:gd name="connsiteY1" fmla="*/ 2951544 h 4247909"/>
              <a:gd name="connsiteX2" fmla="*/ 1064871 w 2882096"/>
              <a:gd name="connsiteY2" fmla="*/ 3923818 h 4247909"/>
              <a:gd name="connsiteX3" fmla="*/ 462988 w 2882096"/>
              <a:gd name="connsiteY3" fmla="*/ 4247909 h 4247909"/>
              <a:gd name="connsiteX4" fmla="*/ 0 w 2882096"/>
              <a:gd name="connsiteY4" fmla="*/ 2037144 h 4247909"/>
              <a:gd name="connsiteX5" fmla="*/ 1527859 w 2882096"/>
              <a:gd name="connsiteY5" fmla="*/ 266218 h 4247909"/>
              <a:gd name="connsiteX6" fmla="*/ 2882096 w 2882096"/>
              <a:gd name="connsiteY6" fmla="*/ 0 h 4247909"/>
              <a:gd name="connsiteX0" fmla="*/ 4664596 w 4664596"/>
              <a:gd name="connsiteY0" fmla="*/ 0 h 4247909"/>
              <a:gd name="connsiteX1" fmla="*/ 4629872 w 4664596"/>
              <a:gd name="connsiteY1" fmla="*/ 2951544 h 4247909"/>
              <a:gd name="connsiteX2" fmla="*/ 2847371 w 4664596"/>
              <a:gd name="connsiteY2" fmla="*/ 3923818 h 4247909"/>
              <a:gd name="connsiteX3" fmla="*/ 2245488 w 4664596"/>
              <a:gd name="connsiteY3" fmla="*/ 4247909 h 4247909"/>
              <a:gd name="connsiteX4" fmla="*/ 1782500 w 4664596"/>
              <a:gd name="connsiteY4" fmla="*/ 2037144 h 4247909"/>
              <a:gd name="connsiteX5" fmla="*/ 0 w 4664596"/>
              <a:gd name="connsiteY5" fmla="*/ 23150 h 4247909"/>
              <a:gd name="connsiteX6" fmla="*/ 4664596 w 4664596"/>
              <a:gd name="connsiteY6" fmla="*/ 0 h 4247909"/>
              <a:gd name="connsiteX0" fmla="*/ 4687747 w 4687747"/>
              <a:gd name="connsiteY0" fmla="*/ 0 h 4247909"/>
              <a:gd name="connsiteX1" fmla="*/ 4653023 w 4687747"/>
              <a:gd name="connsiteY1" fmla="*/ 2951544 h 4247909"/>
              <a:gd name="connsiteX2" fmla="*/ 2870522 w 4687747"/>
              <a:gd name="connsiteY2" fmla="*/ 3923818 h 4247909"/>
              <a:gd name="connsiteX3" fmla="*/ 2268639 w 4687747"/>
              <a:gd name="connsiteY3" fmla="*/ 4247909 h 4247909"/>
              <a:gd name="connsiteX4" fmla="*/ 0 w 4687747"/>
              <a:gd name="connsiteY4" fmla="*/ 2500131 h 4247909"/>
              <a:gd name="connsiteX5" fmla="*/ 23151 w 4687747"/>
              <a:gd name="connsiteY5" fmla="*/ 23150 h 4247909"/>
              <a:gd name="connsiteX6" fmla="*/ 4687747 w 4687747"/>
              <a:gd name="connsiteY6" fmla="*/ 0 h 4247909"/>
              <a:gd name="connsiteX0" fmla="*/ 4722470 w 4722470"/>
              <a:gd name="connsiteY0" fmla="*/ 0 h 4375231"/>
              <a:gd name="connsiteX1" fmla="*/ 4687746 w 4722470"/>
              <a:gd name="connsiteY1" fmla="*/ 2951544 h 4375231"/>
              <a:gd name="connsiteX2" fmla="*/ 2905245 w 4722470"/>
              <a:gd name="connsiteY2" fmla="*/ 3923818 h 4375231"/>
              <a:gd name="connsiteX3" fmla="*/ 0 w 4722470"/>
              <a:gd name="connsiteY3" fmla="*/ 4375231 h 4375231"/>
              <a:gd name="connsiteX4" fmla="*/ 34723 w 4722470"/>
              <a:gd name="connsiteY4" fmla="*/ 2500131 h 4375231"/>
              <a:gd name="connsiteX5" fmla="*/ 57874 w 4722470"/>
              <a:gd name="connsiteY5" fmla="*/ 23150 h 4375231"/>
              <a:gd name="connsiteX6" fmla="*/ 4722470 w 4722470"/>
              <a:gd name="connsiteY6" fmla="*/ 0 h 4375231"/>
              <a:gd name="connsiteX0" fmla="*/ 4722470 w 4722470"/>
              <a:gd name="connsiteY0" fmla="*/ 0 h 4375231"/>
              <a:gd name="connsiteX1" fmla="*/ 4687746 w 4722470"/>
              <a:gd name="connsiteY1" fmla="*/ 2951544 h 4375231"/>
              <a:gd name="connsiteX2" fmla="*/ 2395959 w 4722470"/>
              <a:gd name="connsiteY2" fmla="*/ 4236334 h 4375231"/>
              <a:gd name="connsiteX3" fmla="*/ 0 w 4722470"/>
              <a:gd name="connsiteY3" fmla="*/ 4375231 h 4375231"/>
              <a:gd name="connsiteX4" fmla="*/ 34723 w 4722470"/>
              <a:gd name="connsiteY4" fmla="*/ 2500131 h 4375231"/>
              <a:gd name="connsiteX5" fmla="*/ 57874 w 4722470"/>
              <a:gd name="connsiteY5" fmla="*/ 23150 h 4375231"/>
              <a:gd name="connsiteX6" fmla="*/ 4722470 w 4722470"/>
              <a:gd name="connsiteY6" fmla="*/ 0 h 4375231"/>
              <a:gd name="connsiteX0" fmla="*/ 4664597 w 4687746"/>
              <a:gd name="connsiteY0" fmla="*/ 0 h 4375231"/>
              <a:gd name="connsiteX1" fmla="*/ 4687746 w 4687746"/>
              <a:gd name="connsiteY1" fmla="*/ 2951544 h 4375231"/>
              <a:gd name="connsiteX2" fmla="*/ 2395959 w 4687746"/>
              <a:gd name="connsiteY2" fmla="*/ 4236334 h 4375231"/>
              <a:gd name="connsiteX3" fmla="*/ 0 w 4687746"/>
              <a:gd name="connsiteY3" fmla="*/ 4375231 h 4375231"/>
              <a:gd name="connsiteX4" fmla="*/ 34723 w 4687746"/>
              <a:gd name="connsiteY4" fmla="*/ 2500131 h 4375231"/>
              <a:gd name="connsiteX5" fmla="*/ 57874 w 4687746"/>
              <a:gd name="connsiteY5" fmla="*/ 23150 h 4375231"/>
              <a:gd name="connsiteX6" fmla="*/ 4664597 w 4687746"/>
              <a:gd name="connsiteY6" fmla="*/ 0 h 4375231"/>
              <a:gd name="connsiteX0" fmla="*/ 4734046 w 4734046"/>
              <a:gd name="connsiteY0" fmla="*/ 11574 h 4352081"/>
              <a:gd name="connsiteX1" fmla="*/ 4687746 w 4734046"/>
              <a:gd name="connsiteY1" fmla="*/ 2928394 h 4352081"/>
              <a:gd name="connsiteX2" fmla="*/ 2395959 w 4734046"/>
              <a:gd name="connsiteY2" fmla="*/ 4213184 h 4352081"/>
              <a:gd name="connsiteX3" fmla="*/ 0 w 4734046"/>
              <a:gd name="connsiteY3" fmla="*/ 4352081 h 4352081"/>
              <a:gd name="connsiteX4" fmla="*/ 34723 w 4734046"/>
              <a:gd name="connsiteY4" fmla="*/ 2476981 h 4352081"/>
              <a:gd name="connsiteX5" fmla="*/ 57874 w 4734046"/>
              <a:gd name="connsiteY5" fmla="*/ 0 h 4352081"/>
              <a:gd name="connsiteX6" fmla="*/ 4734046 w 4734046"/>
              <a:gd name="connsiteY6" fmla="*/ 11574 h 4352081"/>
              <a:gd name="connsiteX0" fmla="*/ 4734046 w 4757194"/>
              <a:gd name="connsiteY0" fmla="*/ 11574 h 4352081"/>
              <a:gd name="connsiteX1" fmla="*/ 4757194 w 4757194"/>
              <a:gd name="connsiteY1" fmla="*/ 2928394 h 4352081"/>
              <a:gd name="connsiteX2" fmla="*/ 2395959 w 4757194"/>
              <a:gd name="connsiteY2" fmla="*/ 4213184 h 4352081"/>
              <a:gd name="connsiteX3" fmla="*/ 0 w 4757194"/>
              <a:gd name="connsiteY3" fmla="*/ 4352081 h 4352081"/>
              <a:gd name="connsiteX4" fmla="*/ 34723 w 4757194"/>
              <a:gd name="connsiteY4" fmla="*/ 2476981 h 4352081"/>
              <a:gd name="connsiteX5" fmla="*/ 57874 w 4757194"/>
              <a:gd name="connsiteY5" fmla="*/ 0 h 4352081"/>
              <a:gd name="connsiteX6" fmla="*/ 4734046 w 4757194"/>
              <a:gd name="connsiteY6" fmla="*/ 11574 h 4352081"/>
              <a:gd name="connsiteX0" fmla="*/ 4734046 w 4757194"/>
              <a:gd name="connsiteY0" fmla="*/ 11574 h 4352081"/>
              <a:gd name="connsiteX1" fmla="*/ 4757194 w 4757194"/>
              <a:gd name="connsiteY1" fmla="*/ 2928394 h 4352081"/>
              <a:gd name="connsiteX2" fmla="*/ 2326511 w 4757194"/>
              <a:gd name="connsiteY2" fmla="*/ 4201609 h 4352081"/>
              <a:gd name="connsiteX3" fmla="*/ 0 w 4757194"/>
              <a:gd name="connsiteY3" fmla="*/ 4352081 h 4352081"/>
              <a:gd name="connsiteX4" fmla="*/ 34723 w 4757194"/>
              <a:gd name="connsiteY4" fmla="*/ 2476981 h 4352081"/>
              <a:gd name="connsiteX5" fmla="*/ 57874 w 4757194"/>
              <a:gd name="connsiteY5" fmla="*/ 0 h 4352081"/>
              <a:gd name="connsiteX6" fmla="*/ 4734046 w 4757194"/>
              <a:gd name="connsiteY6" fmla="*/ 11574 h 435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7194" h="4352081">
                <a:moveTo>
                  <a:pt x="4734046" y="11574"/>
                </a:moveTo>
                <a:lnTo>
                  <a:pt x="4757194" y="2928394"/>
                </a:lnTo>
                <a:lnTo>
                  <a:pt x="2326511" y="4201609"/>
                </a:lnTo>
                <a:lnTo>
                  <a:pt x="0" y="4352081"/>
                </a:lnTo>
                <a:lnTo>
                  <a:pt x="34723" y="2476981"/>
                </a:lnTo>
                <a:lnTo>
                  <a:pt x="57874" y="0"/>
                </a:lnTo>
                <a:lnTo>
                  <a:pt x="4734046" y="1157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C846FE3-BF00-3D40-740D-E71E2B380493}"/>
              </a:ext>
            </a:extLst>
          </p:cNvPr>
          <p:cNvSpPr/>
          <p:nvPr/>
        </p:nvSpPr>
        <p:spPr>
          <a:xfrm>
            <a:off x="2523281" y="3391381"/>
            <a:ext cx="9109276" cy="3044142"/>
          </a:xfrm>
          <a:custGeom>
            <a:avLst/>
            <a:gdLst>
              <a:gd name="connsiteX0" fmla="*/ 23149 w 9109276"/>
              <a:gd name="connsiteY0" fmla="*/ 1273215 h 2824223"/>
              <a:gd name="connsiteX1" fmla="*/ 1932972 w 9109276"/>
              <a:gd name="connsiteY1" fmla="*/ 1342664 h 2824223"/>
              <a:gd name="connsiteX2" fmla="*/ 4490977 w 9109276"/>
              <a:gd name="connsiteY2" fmla="*/ 0 h 2824223"/>
              <a:gd name="connsiteX3" fmla="*/ 7650866 w 9109276"/>
              <a:gd name="connsiteY3" fmla="*/ 1504709 h 2824223"/>
              <a:gd name="connsiteX4" fmla="*/ 9109276 w 9109276"/>
              <a:gd name="connsiteY4" fmla="*/ 1458410 h 2824223"/>
              <a:gd name="connsiteX5" fmla="*/ 9051403 w 9109276"/>
              <a:gd name="connsiteY5" fmla="*/ 2824223 h 2824223"/>
              <a:gd name="connsiteX6" fmla="*/ 0 w 9109276"/>
              <a:gd name="connsiteY6" fmla="*/ 2743200 h 2824223"/>
              <a:gd name="connsiteX7" fmla="*/ 23149 w 9109276"/>
              <a:gd name="connsiteY7" fmla="*/ 1273215 h 2824223"/>
              <a:gd name="connsiteX0" fmla="*/ 23149 w 9109276"/>
              <a:gd name="connsiteY0" fmla="*/ 1273215 h 2824223"/>
              <a:gd name="connsiteX1" fmla="*/ 1967697 w 9109276"/>
              <a:gd name="connsiteY1" fmla="*/ 1145894 h 2824223"/>
              <a:gd name="connsiteX2" fmla="*/ 4490977 w 9109276"/>
              <a:gd name="connsiteY2" fmla="*/ 0 h 2824223"/>
              <a:gd name="connsiteX3" fmla="*/ 7650866 w 9109276"/>
              <a:gd name="connsiteY3" fmla="*/ 1504709 h 2824223"/>
              <a:gd name="connsiteX4" fmla="*/ 9109276 w 9109276"/>
              <a:gd name="connsiteY4" fmla="*/ 1458410 h 2824223"/>
              <a:gd name="connsiteX5" fmla="*/ 9051403 w 9109276"/>
              <a:gd name="connsiteY5" fmla="*/ 2824223 h 2824223"/>
              <a:gd name="connsiteX6" fmla="*/ 0 w 9109276"/>
              <a:gd name="connsiteY6" fmla="*/ 2743200 h 2824223"/>
              <a:gd name="connsiteX7" fmla="*/ 23149 w 9109276"/>
              <a:gd name="connsiteY7" fmla="*/ 1273215 h 2824223"/>
              <a:gd name="connsiteX0" fmla="*/ 23149 w 9109276"/>
              <a:gd name="connsiteY0" fmla="*/ 1423686 h 2974694"/>
              <a:gd name="connsiteX1" fmla="*/ 1967697 w 9109276"/>
              <a:gd name="connsiteY1" fmla="*/ 1296365 h 2974694"/>
              <a:gd name="connsiteX2" fmla="*/ 4398379 w 9109276"/>
              <a:gd name="connsiteY2" fmla="*/ 0 h 2974694"/>
              <a:gd name="connsiteX3" fmla="*/ 7650866 w 9109276"/>
              <a:gd name="connsiteY3" fmla="*/ 1655180 h 2974694"/>
              <a:gd name="connsiteX4" fmla="*/ 9109276 w 9109276"/>
              <a:gd name="connsiteY4" fmla="*/ 1608881 h 2974694"/>
              <a:gd name="connsiteX5" fmla="*/ 9051403 w 9109276"/>
              <a:gd name="connsiteY5" fmla="*/ 2974694 h 2974694"/>
              <a:gd name="connsiteX6" fmla="*/ 0 w 9109276"/>
              <a:gd name="connsiteY6" fmla="*/ 2893671 h 2974694"/>
              <a:gd name="connsiteX7" fmla="*/ 23149 w 9109276"/>
              <a:gd name="connsiteY7" fmla="*/ 1423686 h 2974694"/>
              <a:gd name="connsiteX0" fmla="*/ 23149 w 9109276"/>
              <a:gd name="connsiteY0" fmla="*/ 1446835 h 2997843"/>
              <a:gd name="connsiteX1" fmla="*/ 1967697 w 9109276"/>
              <a:gd name="connsiteY1" fmla="*/ 1319514 h 2997843"/>
              <a:gd name="connsiteX2" fmla="*/ 4502552 w 9109276"/>
              <a:gd name="connsiteY2" fmla="*/ 0 h 2997843"/>
              <a:gd name="connsiteX3" fmla="*/ 7650866 w 9109276"/>
              <a:gd name="connsiteY3" fmla="*/ 1678329 h 2997843"/>
              <a:gd name="connsiteX4" fmla="*/ 9109276 w 9109276"/>
              <a:gd name="connsiteY4" fmla="*/ 1632030 h 2997843"/>
              <a:gd name="connsiteX5" fmla="*/ 9051403 w 9109276"/>
              <a:gd name="connsiteY5" fmla="*/ 2997843 h 2997843"/>
              <a:gd name="connsiteX6" fmla="*/ 0 w 9109276"/>
              <a:gd name="connsiteY6" fmla="*/ 2916820 h 2997843"/>
              <a:gd name="connsiteX7" fmla="*/ 23149 w 9109276"/>
              <a:gd name="connsiteY7" fmla="*/ 1446835 h 2997843"/>
              <a:gd name="connsiteX0" fmla="*/ 23149 w 9109276"/>
              <a:gd name="connsiteY0" fmla="*/ 1446835 h 2997843"/>
              <a:gd name="connsiteX1" fmla="*/ 1967697 w 9109276"/>
              <a:gd name="connsiteY1" fmla="*/ 1319514 h 2997843"/>
              <a:gd name="connsiteX2" fmla="*/ 4502552 w 9109276"/>
              <a:gd name="connsiteY2" fmla="*/ 0 h 2997843"/>
              <a:gd name="connsiteX3" fmla="*/ 7176304 w 9109276"/>
              <a:gd name="connsiteY3" fmla="*/ 1516284 h 2997843"/>
              <a:gd name="connsiteX4" fmla="*/ 9109276 w 9109276"/>
              <a:gd name="connsiteY4" fmla="*/ 1632030 h 2997843"/>
              <a:gd name="connsiteX5" fmla="*/ 9051403 w 9109276"/>
              <a:gd name="connsiteY5" fmla="*/ 2997843 h 2997843"/>
              <a:gd name="connsiteX6" fmla="*/ 0 w 9109276"/>
              <a:gd name="connsiteY6" fmla="*/ 2916820 h 2997843"/>
              <a:gd name="connsiteX7" fmla="*/ 23149 w 9109276"/>
              <a:gd name="connsiteY7" fmla="*/ 1446835 h 2997843"/>
              <a:gd name="connsiteX0" fmla="*/ 23149 w 9109276"/>
              <a:gd name="connsiteY0" fmla="*/ 1446835 h 2997843"/>
              <a:gd name="connsiteX1" fmla="*/ 1967697 w 9109276"/>
              <a:gd name="connsiteY1" fmla="*/ 1319514 h 2997843"/>
              <a:gd name="connsiteX2" fmla="*/ 4502552 w 9109276"/>
              <a:gd name="connsiteY2" fmla="*/ 0 h 2997843"/>
              <a:gd name="connsiteX3" fmla="*/ 6875362 w 9109276"/>
              <a:gd name="connsiteY3" fmla="*/ 1319514 h 2997843"/>
              <a:gd name="connsiteX4" fmla="*/ 9109276 w 9109276"/>
              <a:gd name="connsiteY4" fmla="*/ 1632030 h 2997843"/>
              <a:gd name="connsiteX5" fmla="*/ 9051403 w 9109276"/>
              <a:gd name="connsiteY5" fmla="*/ 2997843 h 2997843"/>
              <a:gd name="connsiteX6" fmla="*/ 0 w 9109276"/>
              <a:gd name="connsiteY6" fmla="*/ 2916820 h 2997843"/>
              <a:gd name="connsiteX7" fmla="*/ 23149 w 9109276"/>
              <a:gd name="connsiteY7" fmla="*/ 1446835 h 2997843"/>
              <a:gd name="connsiteX0" fmla="*/ 23149 w 9109276"/>
              <a:gd name="connsiteY0" fmla="*/ 1493134 h 3044142"/>
              <a:gd name="connsiteX1" fmla="*/ 1967697 w 9109276"/>
              <a:gd name="connsiteY1" fmla="*/ 1365813 h 3044142"/>
              <a:gd name="connsiteX2" fmla="*/ 4548851 w 9109276"/>
              <a:gd name="connsiteY2" fmla="*/ 0 h 3044142"/>
              <a:gd name="connsiteX3" fmla="*/ 6875362 w 9109276"/>
              <a:gd name="connsiteY3" fmla="*/ 1365813 h 3044142"/>
              <a:gd name="connsiteX4" fmla="*/ 9109276 w 9109276"/>
              <a:gd name="connsiteY4" fmla="*/ 1678329 h 3044142"/>
              <a:gd name="connsiteX5" fmla="*/ 9051403 w 9109276"/>
              <a:gd name="connsiteY5" fmla="*/ 3044142 h 3044142"/>
              <a:gd name="connsiteX6" fmla="*/ 0 w 9109276"/>
              <a:gd name="connsiteY6" fmla="*/ 2963119 h 3044142"/>
              <a:gd name="connsiteX7" fmla="*/ 23149 w 9109276"/>
              <a:gd name="connsiteY7" fmla="*/ 1493134 h 304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9276" h="3044142">
                <a:moveTo>
                  <a:pt x="23149" y="1493134"/>
                </a:moveTo>
                <a:lnTo>
                  <a:pt x="1967697" y="1365813"/>
                </a:lnTo>
                <a:lnTo>
                  <a:pt x="4548851" y="0"/>
                </a:lnTo>
                <a:lnTo>
                  <a:pt x="6875362" y="1365813"/>
                </a:lnTo>
                <a:lnTo>
                  <a:pt x="9109276" y="1678329"/>
                </a:lnTo>
                <a:lnTo>
                  <a:pt x="9051403" y="3044142"/>
                </a:lnTo>
                <a:lnTo>
                  <a:pt x="0" y="2963119"/>
                </a:lnTo>
                <a:lnTo>
                  <a:pt x="23149" y="14931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3B036C-04AD-9ED6-7725-D39D0645B06F}"/>
              </a:ext>
            </a:extLst>
          </p:cNvPr>
          <p:cNvSpPr/>
          <p:nvPr/>
        </p:nvSpPr>
        <p:spPr>
          <a:xfrm>
            <a:off x="2280214" y="336025"/>
            <a:ext cx="5082088" cy="575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algn="ctr">
              <a:lnSpc>
                <a:spcPct val="90000"/>
              </a:lnSpc>
            </a:pPr>
            <a:r>
              <a:rPr lang="en-GB" sz="5400" b="1" dirty="0">
                <a:solidFill>
                  <a:sysClr val="windowText" lastClr="000000"/>
                </a:solidFill>
              </a:rPr>
              <a:t>12 Principles for adaptation-positive investment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81FF30-277C-E33F-8562-F52756975862}"/>
              </a:ext>
            </a:extLst>
          </p:cNvPr>
          <p:cNvSpPr/>
          <p:nvPr/>
        </p:nvSpPr>
        <p:spPr>
          <a:xfrm>
            <a:off x="7362302" y="336025"/>
            <a:ext cx="4569477" cy="5759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85838" indent="-449263">
              <a:spcBef>
                <a:spcPts val="1200"/>
              </a:spcBef>
              <a:buFont typeface="+mj-lt"/>
              <a:buAutoNum type="arabicPeriod"/>
            </a:pPr>
            <a:r>
              <a:rPr lang="en-GB" sz="3000" dirty="0">
                <a:solidFill>
                  <a:sysClr val="windowText" lastClr="000000"/>
                </a:solidFill>
              </a:rPr>
              <a:t>The procurement environment</a:t>
            </a:r>
          </a:p>
          <a:p>
            <a:pPr marL="985838" indent="-449263">
              <a:spcBef>
                <a:spcPts val="1200"/>
              </a:spcBef>
              <a:buFont typeface="+mj-lt"/>
              <a:buAutoNum type="arabicPeriod"/>
            </a:pPr>
            <a:r>
              <a:rPr lang="en-GB" sz="3000" dirty="0">
                <a:solidFill>
                  <a:sysClr val="windowText" lastClr="000000"/>
                </a:solidFill>
              </a:rPr>
              <a:t>Understanding the situation</a:t>
            </a:r>
          </a:p>
          <a:p>
            <a:pPr marL="985838" indent="-449263">
              <a:spcBef>
                <a:spcPts val="1200"/>
              </a:spcBef>
              <a:buFont typeface="+mj-lt"/>
              <a:buAutoNum type="arabicPeriod"/>
            </a:pPr>
            <a:r>
              <a:rPr lang="en-GB" sz="3000" dirty="0">
                <a:solidFill>
                  <a:sysClr val="windowText" lastClr="000000"/>
                </a:solidFill>
              </a:rPr>
              <a:t>Choosing the right solution</a:t>
            </a:r>
          </a:p>
        </p:txBody>
      </p:sp>
    </p:spTree>
    <p:extLst>
      <p:ext uri="{BB962C8B-B14F-4D97-AF65-F5344CB8AC3E}">
        <p14:creationId xmlns:p14="http://schemas.microsoft.com/office/powerpoint/2010/main" val="215213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B4AE-3A28-C1F3-5E2D-407CBBB0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Adaptation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8D7A5-8688-3147-A8BA-F353E76AE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13961" cy="3375025"/>
          </a:xfrm>
        </p:spPr>
        <p:txBody>
          <a:bodyPr numCol="1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000" b="1" dirty="0"/>
              <a:t>Adaptation action is the result of a decision/ requirement to take action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000" b="1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000" b="1" dirty="0"/>
              <a:t>What action is taken is constrained by: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r>
              <a:rPr lang="en-GB" sz="1800" dirty="0"/>
              <a:t>What is appropriate for the risk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r>
              <a:rPr lang="en-GB" sz="1800" dirty="0"/>
              <a:t>What is available / accessible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r>
              <a:rPr lang="en-GB" sz="1800" dirty="0"/>
              <a:t>What people know about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r>
              <a:rPr lang="en-GB" sz="1800" dirty="0"/>
              <a:t>What people care about/think is important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r>
              <a:rPr lang="en-GB" sz="1800" dirty="0"/>
              <a:t>What has happened before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r>
              <a:rPr lang="en-GB" sz="1800" dirty="0"/>
              <a:t>Relationships between decision makers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r>
              <a:rPr lang="en-GB" sz="1800" dirty="0"/>
              <a:t>Process and procedure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/>
          </a:p>
        </p:txBody>
      </p:sp>
      <p:pic>
        <p:nvPicPr>
          <p:cNvPr id="7" name="Picture 6" descr="A black and white arrow&#10;&#10;AI-generated content may be incorrect.">
            <a:extLst>
              <a:ext uri="{FF2B5EF4-FFF2-40B4-BE49-F238E27FC236}">
                <a16:creationId xmlns:a16="http://schemas.microsoft.com/office/drawing/2014/main" id="{455161C5-F4E7-FAE0-2C99-AC9EB5FB2F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85" t="33462" r="31886" b="35721"/>
          <a:stretch>
            <a:fillRect/>
          </a:stretch>
        </p:blipFill>
        <p:spPr>
          <a:xfrm>
            <a:off x="5509197" y="2111186"/>
            <a:ext cx="1927862" cy="1162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BA3925-DD88-7C28-B3CD-F82BD732A6D0}"/>
              </a:ext>
            </a:extLst>
          </p:cNvPr>
          <p:cNvSpPr txBox="1"/>
          <p:nvPr/>
        </p:nvSpPr>
        <p:spPr>
          <a:xfrm>
            <a:off x="7687158" y="2091356"/>
            <a:ext cx="37906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your organisation does about adaptation will depend on these….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can you influence?</a:t>
            </a:r>
          </a:p>
        </p:txBody>
      </p:sp>
    </p:spTree>
    <p:extLst>
      <p:ext uri="{BB962C8B-B14F-4D97-AF65-F5344CB8AC3E}">
        <p14:creationId xmlns:p14="http://schemas.microsoft.com/office/powerpoint/2010/main" val="3926625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B6F6B-0868-5FAA-18FE-37F832C20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CFCF-D7E4-D9A7-38EC-794B4536A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Webinar 4: Tools to embed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C3B324-9CE2-070B-E12A-949AFAD2B8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30680"/>
          <a:ext cx="6769100" cy="3216026"/>
        </p:xfrm>
        <a:graphic>
          <a:graphicData uri="http://schemas.openxmlformats.org/drawingml/2006/table">
            <a:tbl>
              <a:tblPr firstRow="1" firstCol="1" bandRow="1"/>
              <a:tblGrid>
                <a:gridCol w="1353820">
                  <a:extLst>
                    <a:ext uri="{9D8B030D-6E8A-4147-A177-3AD203B41FA5}">
                      <a16:colId xmlns:a16="http://schemas.microsoft.com/office/drawing/2014/main" val="743532310"/>
                    </a:ext>
                  </a:extLst>
                </a:gridCol>
                <a:gridCol w="5415280">
                  <a:extLst>
                    <a:ext uri="{9D8B030D-6E8A-4147-A177-3AD203B41FA5}">
                      <a16:colId xmlns:a16="http://schemas.microsoft.com/office/drawing/2014/main" val="1323133214"/>
                    </a:ext>
                  </a:extLst>
                </a:gridCol>
              </a:tblGrid>
              <a:tr h="37840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Speaker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8A5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Topics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8A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265496"/>
                  </a:ext>
                </a:extLst>
              </a:tr>
              <a:tr h="27691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Louise Elstow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Welcome, introduction to PEACCH and the final session</a:t>
                      </a:r>
                      <a:endParaRPr lang="en-GB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795984"/>
                  </a:ext>
                </a:extLst>
              </a:tr>
              <a:tr h="50453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Morgan Roberts 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Introduction to the NHS Climate Adaptation Framework and NHS Climate Change Risk Assessment (CCRA) Tool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83197"/>
                  </a:ext>
                </a:extLst>
              </a:tr>
              <a:tr h="2522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Petar Tabakov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The future of sustainable procurement and what this means for adaptation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034046"/>
                  </a:ext>
                </a:extLst>
              </a:tr>
              <a:tr h="2522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Louise Elstow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12 principles for making adaptation-positive investment decisions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388766"/>
                  </a:ext>
                </a:extLst>
              </a:tr>
              <a:tr h="2522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Karen Amber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NHS Commercial Solutions Sustainable Estates Solutions Framework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303514"/>
                  </a:ext>
                </a:extLst>
              </a:tr>
              <a:tr h="2522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Alexis Percival 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Finding creative ways to fund adaptation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953275"/>
                  </a:ext>
                </a:extLst>
              </a:tr>
              <a:tr h="19635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Maryam Imani 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Embedding monitoring of implementation for good governance – case study of drainage systems (SUDS) at ARU’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3870"/>
                  </a:ext>
                </a:extLst>
              </a:tr>
              <a:tr h="62228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Louise Elstow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Facilitated Q&amp;A session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Closing of the webinar series</a:t>
                      </a:r>
                      <a:endParaRPr lang="en-GB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B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815448"/>
                  </a:ext>
                </a:extLst>
              </a:tr>
            </a:tbl>
          </a:graphicData>
        </a:graphic>
      </p:graphicFrame>
      <p:pic>
        <p:nvPicPr>
          <p:cNvPr id="4" name="Picture 3" descr="A person and person standing next to each other&#10;&#10;AI-generated content may be incorrect.">
            <a:extLst>
              <a:ext uri="{FF2B5EF4-FFF2-40B4-BE49-F238E27FC236}">
                <a16:creationId xmlns:a16="http://schemas.microsoft.com/office/drawing/2014/main" id="{34201671-5168-0E79-0EEC-FAB9551A7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880" y="1195846"/>
            <a:ext cx="3746500" cy="3214846"/>
          </a:xfrm>
          <a:prstGeom prst="rect">
            <a:avLst/>
          </a:prstGeom>
        </p:spPr>
      </p:pic>
      <p:pic>
        <p:nvPicPr>
          <p:cNvPr id="7" name="Picture 6" descr="A diagram of a diagram&#10;&#10;AI-generated content may be incorrect.">
            <a:extLst>
              <a:ext uri="{FF2B5EF4-FFF2-40B4-BE49-F238E27FC236}">
                <a16:creationId xmlns:a16="http://schemas.microsoft.com/office/drawing/2014/main" id="{84091B04-2DB2-A796-36EA-C487B8A13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360" y="3487705"/>
            <a:ext cx="3307080" cy="2057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0094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15846</TotalTime>
  <Words>290</Words>
  <Application>Microsoft Macintosh PowerPoint</Application>
  <PresentationFormat>Widescreen</PresentationFormat>
  <Paragraphs>57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Assistant</vt:lpstr>
      <vt:lpstr>Times New Roman</vt:lpstr>
      <vt:lpstr>Office Theme</vt:lpstr>
      <vt:lpstr>12 Principles for Adaptation-Positive Investment Decision Making</vt:lpstr>
      <vt:lpstr>PowerPoint Presentation</vt:lpstr>
      <vt:lpstr>Adaptation Action</vt:lpstr>
      <vt:lpstr>Webinar 4: Tools to embed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Louise Elstow</dc:creator>
  <cp:lastModifiedBy>Louise Elstow</cp:lastModifiedBy>
  <cp:revision>19</cp:revision>
  <cp:lastPrinted>2025-05-29T16:39:07Z</cp:lastPrinted>
  <dcterms:created xsi:type="dcterms:W3CDTF">2025-05-29T15:04:21Z</dcterms:created>
  <dcterms:modified xsi:type="dcterms:W3CDTF">2025-07-01T19:24:59Z</dcterms:modified>
</cp:coreProperties>
</file>