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7" r:id="rId6"/>
  </p:sldMasterIdLst>
  <p:notesMasterIdLst>
    <p:notesMasterId r:id="rId16"/>
  </p:notesMasterIdLst>
  <p:sldIdLst>
    <p:sldId id="2145705965" r:id="rId7"/>
    <p:sldId id="2147471606" r:id="rId8"/>
    <p:sldId id="2147471605" r:id="rId9"/>
    <p:sldId id="2147471607" r:id="rId10"/>
    <p:sldId id="2147471608" r:id="rId11"/>
    <p:sldId id="2147471602" r:id="rId12"/>
    <p:sldId id="2147471599" r:id="rId13"/>
    <p:sldId id="1986" r:id="rId14"/>
    <p:sldId id="21457073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5493" autoAdjust="0"/>
  </p:normalViewPr>
  <p:slideViewPr>
    <p:cSldViewPr snapToGrid="0">
      <p:cViewPr varScale="1">
        <p:scale>
          <a:sx n="87" d="100"/>
          <a:sy n="87" d="100"/>
        </p:scale>
        <p:origin x="11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2T14:54:08.494"/>
    </inkml:context>
    <inkml:brush xml:id="br0">
      <inkml:brushProperty name="width" value="0.05" units="cm"/>
      <inkml:brushProperty name="height" value="0.05" units="cm"/>
      <inkml:brushProperty name="color" value="#E71224"/>
    </inkml:brush>
  </inkml:definitions>
  <inkml:trace contextRef="#ctx0" brushRef="#br0">26089 157 24575,'-163'-2'0,"-178"5"0,206 11 0,-27 2 0,-504-13 0,342-5 0,-367 2 0,649 2 0,-65 11 0,-21 3 0,-405-13 0,274-6 0,-855 3 0,935 16 0,18-1 0,135-15 0,-195 12 0,-145 27 0,-192-25 0,344-17 0,-5433 3 0,5448-15 0,52 2 0,-483 7 0,353 9 0,-34-20 0,24 1 0,-325 16 0,275 1 0,74 15 0,45-1 0,-651-12 0,450-5 0,-2265 2 0,2586-6 0,0-4 0,-153-35 0,13 2 0,-154 1 0,182 22 0,-344-2 0,313 8 0,57 1 0,-495-22 0,258 11 0,-339 16 0,455 10 0,-1145-2 0,1363 2 0,1 3 0,-113 22 0,170-20 0,-35 14 0,42-13 0,-1-1 0,-43 8 0,48-12 0,1 1 0,0 1 0,0 1 0,0 0 0,1 2 0,0-1 0,-23 16 0,14-9 0,17-8 0,0-1 0,0 1 0,0 1 0,1 0 0,0 0 0,0 0 0,0 1 0,1 0 0,0 0 0,1 0 0,-6 12 0,-3 11 0,-20 61 0,33-89 0,-6 26 0,1 1 0,2 0 0,1 1 0,1-1 0,2 0 0,4 37 0,-2 10 0,-2 388 0,1-450 0,1 1 0,0-1 0,0 0 0,2-1 0,0 1 0,1 0 0,0-1 0,1 0 0,12 20 0,4 2 0,1-1 0,33 38 0,-40-57 0,0 0 0,2-1 0,-1-1 0,2-1 0,0 0 0,0-1 0,39 16 0,-26-12 0,55 37 0,-69-42 0,0-1 0,0-1 0,1 0 0,0-2 0,25 8 0,20 7 0,-44-15 0,1-2 0,0 0 0,0-1 0,0-1 0,41 0 0,-11 0 0,25 11 0,-56-9 0,40 4 0,-59-9 0,43 2 0,78 15 0,-92-12 0,1-1 0,53-1 0,-53-3 0,-1 1 0,54 10 0,-41-4 0,0-1 0,79-2 0,-12 0 0,9 10 0,-70-6 0,62 1 0,655-10 0,-590 16 0,-14 0 0,252-14 0,-189-2 0,-40 17 0,-11 0 0,59 0 0,25 0 0,1129-17 0,-1165 16 0,-34-1 0,640-11 0,-429-5 0,2725 2 0,-2882-16 0,-15 1 0,-112 15 0,-32 1 0,125-14 0,-52-2 0,266 9 0,-239 8 0,3263-2 0,-3378-4 0,0-2 0,0-4 0,-1-3 0,69-22 0,91-7 0,-34 9 0,-70 8 0,232-15 0,127 31 0,386 10 0,-599-17 0,-17 0 0,64 16 0,301-12 0,465-9 0,-724 23 0,-337-2 0,96 0 0,149-18 0,-150 7 0,206 8 0,-168 5 0,1575-2 0,-1703-2 0,-1-1 0,1-1 0,-1-2 0,47-15 0,22-6 0,0-1 0,-71 20 0,0 1 0,0 1 0,0 1 0,37-3 0,111 8 0,-113 3 0,-1-3 0,1-2 0,59-11 0,74-26 0,-189 39 0,397-73 0,-272 44 0,-94 21 0,34-13 0,-45 13 0,1 1 0,-1 1 0,1 1 0,32-4 0,-49 9 0,1 0 0,0-1 0,-1 0 0,1 0 0,-1-1 0,0 0 0,9-3 0,-13 4 0,1-1 0,-1 1 0,0-1 0,1 0 0,-1 0 0,0 0 0,-1 0 0,1 0 0,0 0 0,0 0 0,-1-1 0,1 1 0,-1-1 0,0 1 0,0-1 0,0 1 0,0-1 0,0 0 0,-1 0 0,1-3 0,9-34 0,0 0 0,3 0 0,1 1 0,37-70 0,-47 102 0,0-2 0,-1 1 0,0 0 0,0-1 0,-1 1 0,0-1 0,-1 0 0,0 0 0,0-15 0,-3 2 0,0 0 0,-9-32 0,3 17 0,3 4 0,-1-47 0,6 59 0,-1-1 0,-2 0 0,0 0 0,-1 1 0,-12-37 0,12 49 0,1 0 0,-2 1 0,1 0 0,-1 0 0,-1 0 0,1 1 0,-1 0 0,-11-10 0,-1 2 0,-1 0 0,-21-12 0,24 17 0,0-2 0,-27-26 0,-2-2 0,11 12-1365,21 14-5461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E8EE1-004C-4CFF-8BE4-2CC1BF10BB4F}" type="datetimeFigureOut">
              <a:rPr lang="en-GB" smtClean="0"/>
              <a:t>14/08/2025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347CE-4A20-4692-99A2-F42DDB227287}" type="slidenum">
              <a:rPr lang="en-GB" smtClean="0"/>
              <a:t>‹#›</a:t>
            </a:fld>
            <a:endParaRPr lang="en-GB"/>
          </a:p>
        </p:txBody>
      </p:sp>
    </p:spTree>
    <p:extLst>
      <p:ext uri="{BB962C8B-B14F-4D97-AF65-F5344CB8AC3E}">
        <p14:creationId xmlns:p14="http://schemas.microsoft.com/office/powerpoint/2010/main" val="34020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forum.org/publications/global-risks-report-2025/infographics-3e7161574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pcc.ch/report/sixth-assessment-report-working-group-i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347CE-4A20-4692-99A2-F42DDB227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36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39ECA-4E08-C753-27E4-AAA4E90E1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8F1F7-B17C-8B5C-90FB-FCF9E858E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60CCD-3746-F8EB-4157-25CED373B7E5}"/>
              </a:ext>
            </a:extLst>
          </p:cNvPr>
          <p:cNvSpPr>
            <a:spLocks noGrp="1"/>
          </p:cNvSpPr>
          <p:nvPr>
            <p:ph type="body" idx="1"/>
          </p:nvPr>
        </p:nvSpPr>
        <p:spPr/>
        <p:txBody>
          <a:bodyPr/>
          <a:lstStyle/>
          <a:p>
            <a:r>
              <a:rPr lang="en-GB" dirty="0"/>
              <a:t>Our revised BAF captures the overall risks to ensure we shift emphasis away from just short-term emergency preparedness and adopt strategic commissioning.</a:t>
            </a:r>
          </a:p>
          <a:p>
            <a:r>
              <a:rPr lang="en-GB" dirty="0"/>
              <a:t>CQC … Adapting and changing pathways…</a:t>
            </a:r>
          </a:p>
          <a:p>
            <a:endParaRPr lang="en-GB" dirty="0"/>
          </a:p>
          <a:p>
            <a:r>
              <a:rPr lang="en-GB" sz="1200" b="0" i="0" kern="1200" dirty="0">
                <a:solidFill>
                  <a:schemeClr val="tx1"/>
                </a:solidFill>
                <a:effectLst/>
                <a:latin typeface="+mn-lt"/>
                <a:ea typeface="+mn-ea"/>
                <a:cs typeface="+mn-cs"/>
              </a:rPr>
              <a:t>The ICB’s risk appetite for this risk is </a:t>
            </a:r>
            <a:r>
              <a:rPr lang="en-GB" sz="1200" b="1" i="0" kern="1200" dirty="0">
                <a:solidFill>
                  <a:schemeClr val="tx1"/>
                </a:solidFill>
                <a:effectLst/>
                <a:latin typeface="+mn-lt"/>
                <a:ea typeface="+mn-ea"/>
                <a:cs typeface="+mn-cs"/>
              </a:rPr>
              <a:t>SUBSTANTIAL </a:t>
            </a:r>
            <a:r>
              <a:rPr lang="en-GB" sz="1200" b="0" i="0" kern="1200" dirty="0">
                <a:solidFill>
                  <a:schemeClr val="tx1"/>
                </a:solidFill>
                <a:effectLst/>
                <a:latin typeface="+mn-lt"/>
                <a:ea typeface="+mn-ea"/>
                <a:cs typeface="+mn-cs"/>
              </a:rPr>
              <a:t>therefore at the current risk rating the ICB is to </a:t>
            </a:r>
            <a:r>
              <a:rPr lang="en-GB" sz="1200" b="1" i="0" kern="1200" dirty="0">
                <a:solidFill>
                  <a:schemeClr val="tx1"/>
                </a:solidFill>
                <a:effectLst/>
                <a:latin typeface="+mn-lt"/>
                <a:ea typeface="+mn-ea"/>
                <a:cs typeface="+mn-cs"/>
              </a:rPr>
              <a:t>TOLERATE</a:t>
            </a:r>
            <a:r>
              <a:rPr lang="en-GB" sz="1200" b="0" i="0" kern="1200" dirty="0">
                <a:solidFill>
                  <a:schemeClr val="tx1"/>
                </a:solidFill>
                <a:effectLst/>
                <a:latin typeface="+mn-lt"/>
                <a:ea typeface="+mn-ea"/>
                <a:cs typeface="+mn-cs"/>
              </a:rPr>
              <a:t> the risk. </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Current Aggregated Assurance Rating: </a:t>
            </a:r>
            <a:r>
              <a:rPr lang="en-GB" sz="1200" b="1" i="0" kern="1200" dirty="0">
                <a:solidFill>
                  <a:schemeClr val="tx1"/>
                </a:solidFill>
                <a:effectLst/>
                <a:latin typeface="+mn-lt"/>
                <a:ea typeface="+mn-ea"/>
                <a:cs typeface="+mn-cs"/>
              </a:rPr>
              <a:t>LIMITED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lumMod val="75000"/>
                  </a:schemeClr>
                </a:solidFill>
              </a:rPr>
              <a:t>Either some of the Assurances noted on the current BAF demonstrate that the Controls in place are not effectively managing the Risk and action is required to address and / or there are gaps in assurance. </a:t>
            </a:r>
          </a:p>
          <a:p>
            <a:endParaRPr lang="en-GB" dirty="0"/>
          </a:p>
        </p:txBody>
      </p:sp>
      <p:sp>
        <p:nvSpPr>
          <p:cNvPr id="4" name="Slide Number Placeholder 3">
            <a:extLst>
              <a:ext uri="{FF2B5EF4-FFF2-40B4-BE49-F238E27FC236}">
                <a16:creationId xmlns:a16="http://schemas.microsoft.com/office/drawing/2014/main" id="{C4B7CA04-2C32-59DC-9E61-0FFE96A308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347CE-4A20-4692-99A2-F42DDB227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71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AC873-B4AB-BFBD-8F35-C1060B0B2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B2D22-0974-7249-23D7-2B363F659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CB8EA-563C-5B3D-449A-8B07EA5C4951}"/>
              </a:ext>
            </a:extLst>
          </p:cNvPr>
          <p:cNvSpPr>
            <a:spLocks noGrp="1"/>
          </p:cNvSpPr>
          <p:nvPr>
            <p:ph type="body" idx="1"/>
          </p:nvPr>
        </p:nvSpPr>
        <p:spPr/>
        <p:txBody>
          <a:bodyPr/>
          <a:lstStyle/>
          <a:p>
            <a:endParaRPr lang="en-GB" dirty="0"/>
          </a:p>
          <a:p>
            <a:r>
              <a:rPr lang="en-GB" dirty="0"/>
              <a:t>Our revised BAF captures the overall risks to ensure we shift emphasis away from just short-term emergency preparedness and adopt strategic commissioning.</a:t>
            </a:r>
          </a:p>
          <a:p>
            <a:r>
              <a:rPr lang="en-GB" dirty="0"/>
              <a:t>CQC … Adapting and changing pathways…</a:t>
            </a:r>
          </a:p>
          <a:p>
            <a:r>
              <a:rPr lang="en-GB" dirty="0"/>
              <a:t>SIA launch &amp; Trusts &amp; system roll out</a:t>
            </a:r>
          </a:p>
        </p:txBody>
      </p:sp>
      <p:sp>
        <p:nvSpPr>
          <p:cNvPr id="4" name="Slide Number Placeholder 3">
            <a:extLst>
              <a:ext uri="{FF2B5EF4-FFF2-40B4-BE49-F238E27FC236}">
                <a16:creationId xmlns:a16="http://schemas.microsoft.com/office/drawing/2014/main" id="{5E413E77-B2AE-4B5B-4AB7-CF271E9063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347CE-4A20-4692-99A2-F42DDB227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46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150A-D5A8-9BC9-3556-9284D0195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07972-F895-E304-579E-C4C14136D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86857-19FD-ECF9-DB84-C33F4269EEEE}"/>
              </a:ext>
            </a:extLst>
          </p:cNvPr>
          <p:cNvSpPr>
            <a:spLocks noGrp="1"/>
          </p:cNvSpPr>
          <p:nvPr>
            <p:ph type="body" idx="1"/>
          </p:nvPr>
        </p:nvSpPr>
        <p:spPr/>
        <p:txBody>
          <a:bodyPr/>
          <a:lstStyle/>
          <a:p>
            <a:r>
              <a:rPr lang="en-GB" dirty="0"/>
              <a:t>Our revised BAF captures the overall risks to ensure we shift emphasis away from just short-term emergency preparedness and adopt strategic commissioning.</a:t>
            </a:r>
          </a:p>
          <a:p>
            <a:r>
              <a:rPr lang="en-GB" dirty="0"/>
              <a:t>CQC … Adapting and changing pathways…</a:t>
            </a:r>
          </a:p>
          <a:p>
            <a:r>
              <a:rPr lang="en-GB" dirty="0"/>
              <a:t>SIA launch &amp; Trusts &amp; system </a:t>
            </a:r>
            <a:r>
              <a:rPr lang="en-GB"/>
              <a:t>roll out</a:t>
            </a:r>
            <a:endParaRPr lang="en-GB" dirty="0"/>
          </a:p>
        </p:txBody>
      </p:sp>
      <p:sp>
        <p:nvSpPr>
          <p:cNvPr id="4" name="Slide Number Placeholder 3">
            <a:extLst>
              <a:ext uri="{FF2B5EF4-FFF2-40B4-BE49-F238E27FC236}">
                <a16:creationId xmlns:a16="http://schemas.microsoft.com/office/drawing/2014/main" id="{86047B29-8162-B941-B57F-6F7EF839A0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347CE-4A20-4692-99A2-F42DDB227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80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794AD-CFF9-5EF8-17FC-8C776A00D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C9288-A1CB-7B8D-272A-FF23F54C1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FE6FC-2EE1-7E22-E9B7-6A45589D26A4}"/>
              </a:ext>
            </a:extLst>
          </p:cNvPr>
          <p:cNvSpPr>
            <a:spLocks noGrp="1"/>
          </p:cNvSpPr>
          <p:nvPr>
            <p:ph type="body" idx="1"/>
          </p:nvPr>
        </p:nvSpPr>
        <p:spPr/>
        <p:txBody>
          <a:bodyPr/>
          <a:lstStyle/>
          <a:p>
            <a:r>
              <a:rPr lang="en-GB" dirty="0"/>
              <a:t>Our revised BAF captures the overall risks to ensure we shift emphasis away from just short-term emergency preparedness and adopt strategic commissioning.</a:t>
            </a:r>
          </a:p>
          <a:p>
            <a:r>
              <a:rPr lang="en-GB" dirty="0"/>
              <a:t>CQC … Adapting and changing pathways…</a:t>
            </a:r>
          </a:p>
          <a:p>
            <a:r>
              <a:rPr lang="en-GB" dirty="0"/>
              <a:t>SIA launch &amp; Trusts &amp; system </a:t>
            </a:r>
            <a:r>
              <a:rPr lang="en-GB"/>
              <a:t>roll out</a:t>
            </a:r>
            <a:endParaRPr lang="en-GB" dirty="0"/>
          </a:p>
        </p:txBody>
      </p:sp>
      <p:sp>
        <p:nvSpPr>
          <p:cNvPr id="4" name="Slide Number Placeholder 3">
            <a:extLst>
              <a:ext uri="{FF2B5EF4-FFF2-40B4-BE49-F238E27FC236}">
                <a16:creationId xmlns:a16="http://schemas.microsoft.com/office/drawing/2014/main" id="{91EA894A-FA3E-15A0-AE4A-072D8AADD7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347CE-4A20-4692-99A2-F42DDB227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1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a:hlinkClick r:id="rId3"/>
              </a:rPr>
              <a:t>Global Risks Report 2025 | World Economic Forum</a:t>
            </a:r>
            <a:endParaRPr lang="en-GB" dirty="0"/>
          </a:p>
        </p:txBody>
      </p:sp>
      <p:sp>
        <p:nvSpPr>
          <p:cNvPr id="4" name="Slide Number Placeholder 3"/>
          <p:cNvSpPr>
            <a:spLocks noGrp="1"/>
          </p:cNvSpPr>
          <p:nvPr>
            <p:ph type="sldNum" sz="quarter" idx="5"/>
          </p:nvPr>
        </p:nvSpPr>
        <p:spPr/>
        <p:txBody>
          <a:bodyPr/>
          <a:lstStyle/>
          <a:p>
            <a:fld id="{A24347CE-4A20-4692-99A2-F42DDB227287}" type="slidenum">
              <a:rPr lang="en-GB" smtClean="0"/>
              <a:t>6</a:t>
            </a:fld>
            <a:endParaRPr lang="en-GB"/>
          </a:p>
        </p:txBody>
      </p:sp>
    </p:spTree>
    <p:extLst>
      <p:ext uri="{BB962C8B-B14F-4D97-AF65-F5344CB8AC3E}">
        <p14:creationId xmlns:p14="http://schemas.microsoft.com/office/powerpoint/2010/main" val="219382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4347CE-4A20-4692-99A2-F42DDB227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56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Slide source EoE Greener NHS Big Conversation – Adapting our approach to climate adaptation April 24, Stella Cockerill.</a:t>
            </a:r>
          </a:p>
          <a:p>
            <a:endParaRPr lang="en-GB" dirty="0"/>
          </a:p>
          <a:p>
            <a:r>
              <a:rPr lang="en-GB" dirty="0"/>
              <a:t>Health &amp; Care Act makes tackling climate change &amp; climate adaptation mandatory.</a:t>
            </a:r>
          </a:p>
          <a:p>
            <a:endParaRPr lang="en-GB" dirty="0"/>
          </a:p>
          <a:p>
            <a:r>
              <a:rPr lang="en-GB" dirty="0"/>
              <a:t>Note many approaches focus on extreme weather events (short term) whilst overlooking &amp; not grasping longer term issues, which in term can channelled as an opportunity.</a:t>
            </a:r>
          </a:p>
          <a:p>
            <a:endParaRPr lang="en-GB" dirty="0"/>
          </a:p>
          <a:p>
            <a:r>
              <a:rPr lang="en-GB" dirty="0"/>
              <a:t> </a:t>
            </a:r>
            <a:r>
              <a:rPr lang="en-GB" dirty="0">
                <a:hlinkClick r:id="rId3"/>
              </a:rPr>
              <a:t>AR6 Climate Change 2022: Impacts, Adaptation and Vulnerability — IPCC</a:t>
            </a:r>
            <a:endParaRPr lang="en-GB" dirty="0"/>
          </a:p>
          <a:p>
            <a:endParaRPr lang="en-GB" dirty="0"/>
          </a:p>
          <a:p>
            <a:r>
              <a:rPr lang="en-GB" dirty="0"/>
              <a:t>Feb 2022</a:t>
            </a:r>
          </a:p>
          <a:p>
            <a:r>
              <a:rPr lang="en-GB" dirty="0"/>
              <a:t>C. Current Adaptation and its Benefits </a:t>
            </a:r>
          </a:p>
          <a:p>
            <a:endParaRPr lang="en-GB" dirty="0"/>
          </a:p>
          <a:p>
            <a:r>
              <a:rPr lang="en-GB" dirty="0"/>
              <a:t>C.1 Progress in adaptation planning and implementation has been observed across all sectors and regions, generating multiple benefits (very high confidence). However, adaptation progress is unevenly distributed with observed adaptation gaps (high confidence). Many initiatives prioritize immediate and near- term climate risk reduction which reduces the opportunity for transformational adaptation (high confidence). </a:t>
            </a:r>
          </a:p>
          <a:p>
            <a:endParaRPr lang="en-GB" dirty="0"/>
          </a:p>
          <a:p>
            <a:r>
              <a:rPr lang="en-GB" dirty="0"/>
              <a:t>C.2 There are feasible and effective adaptation options which can reduce risks to people and nature. The feasibility of implementing adaptation options in the near-term differs across sectors and regions (very high confidence). The effectiveness of adaptation to reduce climate risk is documented for specific contexts, sectors and regions (high confidence) and will decrease with increasing warming (high confidence). Integrated, multi-sectoral solutions that address social inequities, differentiate responses based on climate risk and cut across systems, increase the feasibility and effectiveness of adaptation in multiple sectors (high confidence).</a:t>
            </a:r>
          </a:p>
          <a:p>
            <a:endParaRPr lang="en-GB" dirty="0"/>
          </a:p>
          <a:p>
            <a:r>
              <a:rPr lang="en-GB" dirty="0"/>
              <a:t> C.3 Soft limits to some human adaptation have been reached, but can be overcome by addressing a range of constraints, primarily financial, governance, institutional and policy constraints (high confidence). Hard limits to adaptation have been reached in some ecosystems (high confidence). With increasing global warming, losses and damages will increase and additional human and natural systems will reach adaptation limits (high confidence). </a:t>
            </a:r>
          </a:p>
          <a:p>
            <a:endParaRPr lang="en-GB" dirty="0"/>
          </a:p>
          <a:p>
            <a:r>
              <a:rPr lang="en-GB" dirty="0"/>
              <a:t>C.4 There is increased evidence of maladaptation across many sectors and regions since the AR5. Maladaptive responses to climate change can create lock-ins of vulnerability, exposure and risks that are difficult and expensive to change and exacerbate existing inequalities. Maladaptation can be avoided by flexible, multi-sectoral, inclusive and long-term planning and implementation of adaptation actions with benefits to many sectors and systems (high confidence).</a:t>
            </a:r>
          </a:p>
          <a:p>
            <a:endParaRPr lang="en-GB" dirty="0"/>
          </a:p>
          <a:p>
            <a:r>
              <a:rPr lang="en-GB" dirty="0"/>
              <a:t> C.5 Enabling conditions are key for implementing, accelerating and sustaining adaptation in human systems and ecosystems. These include political commitment and follow-through, institutional frameworks, policies and instruments with clear goals and priorities, enhanced knowledge on impacts and solutions, mobilization of and access to adequate financial resources, monitoring and evaluation, and inclusive governance processes (high confidence).</a:t>
            </a: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89999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Slide source EoE Greener NHS Big Conversation – Adapting our approach to climate adaptation April 24, Stella Cockerill.</a:t>
            </a:r>
          </a:p>
          <a:p>
            <a:endParaRPr lang="en-GB" b="1" dirty="0"/>
          </a:p>
          <a:p>
            <a:r>
              <a:rPr lang="en-GB" b="1" dirty="0"/>
              <a:t>Barriers to Adaptation</a:t>
            </a:r>
          </a:p>
          <a:p>
            <a:pPr marL="285750" marR="0" lvl="0" indent="-285750" algn="l" defTabSz="8890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A complex and fragmented health sector - competing priorities, siloed working</a:t>
            </a:r>
          </a:p>
          <a:p>
            <a:pPr marL="285750" marR="0" lvl="0" indent="-285750" algn="l" defTabSz="8890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Problems are difficult, in some cases chronic - these demand a sustained, co-ordinated strategic response from multiple actors in order to make a difference to long-term vulnerability</a:t>
            </a:r>
          </a:p>
          <a:p>
            <a:pPr marL="285750" marR="0" lvl="0" indent="-285750" algn="l" defTabSz="8890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EVERYBODY has a role, but responsibilities remain unclear…</a:t>
            </a:r>
          </a:p>
          <a:p>
            <a:pPr marL="285750" marR="0" lvl="0" indent="-285750" algn="l" defTabSz="8890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Timescales</a:t>
            </a:r>
          </a:p>
          <a:p>
            <a:pPr marL="285750" marR="0" lvl="0" indent="-285750" algn="l" defTabSz="8890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Impacts – the need to make the case at scale</a:t>
            </a:r>
          </a:p>
          <a:p>
            <a:pPr marL="285750" marR="0" lvl="0" indent="-285750" algn="l" defTabSz="8890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Cost-benefit analysis and trade-offs – who pays and who ‘wins’?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4DD9B-1F48-4D9D-AA3A-EA19E7CD38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5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7EF-1ED1-8C96-E86F-28484CBA9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CE6656-671A-6F5D-6492-E77A6EE55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6FE919-5A01-AF9C-D5D2-E8F29BBA5B3D}"/>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5" name="Footer Placeholder 4">
            <a:extLst>
              <a:ext uri="{FF2B5EF4-FFF2-40B4-BE49-F238E27FC236}">
                <a16:creationId xmlns:a16="http://schemas.microsoft.com/office/drawing/2014/main" id="{63A5EF65-4F3D-848A-2AFD-D5CAC7987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E9114A-4BFA-A3EC-E265-39D3BC4F3F30}"/>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23163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7EF7-3173-753D-8AC0-E59ADBBE74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38043C-26FA-F1A5-49FB-5DBAD12C0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38DF9-DC5D-50E6-51F2-5EA34C3696BC}"/>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5" name="Footer Placeholder 4">
            <a:extLst>
              <a:ext uri="{FF2B5EF4-FFF2-40B4-BE49-F238E27FC236}">
                <a16:creationId xmlns:a16="http://schemas.microsoft.com/office/drawing/2014/main" id="{C85668A3-F566-7885-3FE3-5C72FB6DB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39C9C-03F8-A230-4F3B-42FDA3245D3C}"/>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23374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B9F7D-7EF7-DB4E-E915-C19B4AB41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08FDAD-2D4D-A46F-F399-1BEDE3DD1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8A1F6F-19BD-4EE7-D912-D8F9F29D1F9D}"/>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5" name="Footer Placeholder 4">
            <a:extLst>
              <a:ext uri="{FF2B5EF4-FFF2-40B4-BE49-F238E27FC236}">
                <a16:creationId xmlns:a16="http://schemas.microsoft.com/office/drawing/2014/main" id="{A225B56B-B7E5-3532-0F9A-6B3F267C7B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69A62-2735-954E-8CEA-4B1A98173CB4}"/>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411571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132219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2769"/>
            </a:lvl1pPr>
          </a:lstStyle>
          <a:p>
            <a:r>
              <a:rPr lang="en-US"/>
              <a:t>Click to edit Master title style</a:t>
            </a:r>
            <a:endParaRPr lang="en-GB"/>
          </a:p>
        </p:txBody>
      </p:sp>
      <p:sp>
        <p:nvSpPr>
          <p:cNvPr id="26" name="Text Placeholder 11"/>
          <p:cNvSpPr>
            <a:spLocks noGrp="1"/>
          </p:cNvSpPr>
          <p:nvPr>
            <p:ph type="body" sz="quarter" idx="10"/>
          </p:nvPr>
        </p:nvSpPr>
        <p:spPr>
          <a:xfrm>
            <a:off x="768355" y="4209054"/>
            <a:ext cx="10847915" cy="991523"/>
          </a:xfrm>
        </p:spPr>
        <p:txBody>
          <a:bodyPr/>
          <a:lstStyle>
            <a:lvl1pPr>
              <a:defRPr sz="2585"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chemeClr val="accent5"/>
                </a:solidFill>
              </a:defRPr>
            </a:lvl1pPr>
          </a:lstStyle>
          <a:p>
            <a:pPr lvl="0"/>
            <a:r>
              <a:rPr lang="en-US"/>
              <a:t>Date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B6893FE-B4C8-4255-AD0F-FA3208326C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5161" y="375196"/>
            <a:ext cx="1295832" cy="438478"/>
          </a:xfrm>
          <a:prstGeom prst="rect">
            <a:avLst/>
          </a:prstGeom>
        </p:spPr>
      </p:pic>
      <p:sp>
        <p:nvSpPr>
          <p:cNvPr id="13" name="Text Box 4">
            <a:extLst>
              <a:ext uri="{FF2B5EF4-FFF2-40B4-BE49-F238E27FC236}">
                <a16:creationId xmlns:a16="http://schemas.microsoft.com/office/drawing/2014/main" id="{A417D43C-71BF-4282-9311-FD671FD2CBBC}"/>
              </a:ext>
            </a:extLst>
          </p:cNvPr>
          <p:cNvSpPr txBox="1"/>
          <p:nvPr userDrawn="1"/>
        </p:nvSpPr>
        <p:spPr>
          <a:xfrm>
            <a:off x="3461993" y="5917796"/>
            <a:ext cx="4914313" cy="406400"/>
          </a:xfrm>
          <a:prstGeom prst="rect">
            <a:avLst/>
          </a:prstGeom>
          <a:solidFill>
            <a:schemeClr val="lt1"/>
          </a:solid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spcAft>
                <a:spcPts val="0"/>
              </a:spcAft>
            </a:pPr>
            <a:r>
              <a:rPr lang="en-GB" sz="1662">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108">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5"/>
          <a:stretch>
            <a:fillRect/>
          </a:stretch>
        </p:blipFill>
        <p:spPr>
          <a:xfrm>
            <a:off x="2" y="6324196"/>
            <a:ext cx="12191999" cy="438478"/>
          </a:xfrm>
          <a:prstGeom prst="rect">
            <a:avLst/>
          </a:prstGeom>
        </p:spPr>
      </p:pic>
    </p:spTree>
    <p:extLst>
      <p:ext uri="{BB962C8B-B14F-4D97-AF65-F5344CB8AC3E}">
        <p14:creationId xmlns:p14="http://schemas.microsoft.com/office/powerpoint/2010/main" val="78690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11934520" y="232758"/>
            <a:ext cx="56269"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84406" tIns="84406" rIns="84406" bIns="84406" numCol="1" rtlCol="0" anchor="t" anchorCtr="0" compatLnSpc="1">
            <a:prstTxWarp prst="textNoShape">
              <a:avLst/>
            </a:prstTxWarp>
            <a:noAutofit/>
          </a:bodyPr>
          <a:lstStyle/>
          <a:p>
            <a:pPr marL="0" marR="0" indent="0" algn="ctr" defTabSz="820636" rtl="0" eaLnBrk="1" fontAlgn="base" latinLnBrk="0" hangingPunct="1"/>
            <a:endParaRPr kumimoji="0" lang="en-GB" sz="1292"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132097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6" y="163513"/>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4" y="5609883"/>
            <a:ext cx="6922632"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292" kern="1200" smtClean="0">
                <a:ea typeface="+mn-ea"/>
              </a:defRPr>
            </a:lvl2pPr>
            <a:lvl3pPr>
              <a:defRPr lang="en-US" sz="1292" kern="1200" smtClean="0">
                <a:ea typeface="+mn-ea"/>
              </a:defRPr>
            </a:lvl3pPr>
            <a:lvl4pPr>
              <a:defRPr lang="en-US" sz="1292" kern="1200" smtClean="0">
                <a:ea typeface="+mn-ea"/>
              </a:defRPr>
            </a:lvl4pPr>
            <a:lvl5pPr>
              <a:defRPr lang="en-GB" sz="1292"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580293"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77" b="0" kern="0" dirty="0" smtClean="0">
                <a:solidFill>
                  <a:schemeClr val="tx2"/>
                </a:solidFill>
                <a:latin typeface="+mj-lt"/>
                <a:ea typeface="+mj-ea"/>
                <a:cs typeface="+mj-cs"/>
              </a:defRPr>
            </a:lvl1pPr>
            <a:lvl2pPr>
              <a:defRPr lang="en-US" sz="1477" b="0" kern="1200" dirty="0" smtClean="0">
                <a:solidFill>
                  <a:schemeClr val="tx2"/>
                </a:solidFill>
                <a:latin typeface="Trebuchet MS" pitchFamily="34" charset="0"/>
                <a:ea typeface="+mn-ea"/>
                <a:cs typeface="Arial" charset="0"/>
              </a:defRPr>
            </a:lvl2pPr>
            <a:lvl3pPr>
              <a:defRPr lang="en-US" sz="1477" b="0" kern="1200" dirty="0" smtClean="0">
                <a:solidFill>
                  <a:schemeClr val="tx2"/>
                </a:solidFill>
                <a:latin typeface="Trebuchet MS" pitchFamily="34" charset="0"/>
                <a:ea typeface="+mn-ea"/>
                <a:cs typeface="Arial" charset="0"/>
              </a:defRPr>
            </a:lvl3pPr>
            <a:lvl4pPr>
              <a:defRPr lang="en-US" sz="1477" b="0" kern="1200" dirty="0" smtClean="0">
                <a:solidFill>
                  <a:schemeClr val="tx2"/>
                </a:solidFill>
                <a:latin typeface="Trebuchet MS" pitchFamily="34" charset="0"/>
                <a:ea typeface="+mn-ea"/>
                <a:cs typeface="Arial" charset="0"/>
              </a:defRPr>
            </a:lvl4pPr>
            <a:lvl5pPr>
              <a:defRPr lang="en-GB" sz="1477"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314188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6"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8"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477" b="1" u="none">
                <a:solidFill>
                  <a:schemeClr val="bg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8" y="2193261"/>
            <a:ext cx="3458288" cy="3562081"/>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477" b="1" u="none">
                <a:solidFill>
                  <a:schemeClr val="bg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477" b="1" u="none">
                <a:solidFill>
                  <a:schemeClr val="bg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1"/>
            <a:ext cx="3458288" cy="3562081"/>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1"/>
            <a:ext cx="3458288" cy="3562081"/>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49522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6"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2"/>
            <a:ext cx="4766464" cy="3998683"/>
          </a:xfrm>
          <a:prstGeom prst="rect">
            <a:avLst/>
          </a:prstGeom>
        </p:spPr>
        <p:txBody>
          <a:bodyPr lIns="72000"/>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7"/>
            <a:ext cx="4873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9" y="2286002"/>
            <a:ext cx="4873847" cy="3998683"/>
          </a:xfrm>
          <a:prstGeom prst="rect">
            <a:avLst/>
          </a:prstGeom>
        </p:spPr>
        <p:txBody>
          <a:bodyPr lIns="72000"/>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7"/>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86976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7" y="1568495"/>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4" cy="1614466"/>
          </a:xfrm>
          <a:solidFill>
            <a:schemeClr val="bg1">
              <a:lumMod val="95000"/>
            </a:schemeClr>
          </a:solidFill>
        </p:spPr>
        <p:txBody>
          <a:bodyPr lIns="72000" tIns="90000" rIns="72000" bIns="72000"/>
          <a:lstStyle>
            <a:lvl1pPr>
              <a:defRPr sz="1292"/>
            </a:lvl1pPr>
          </a:lstStyle>
          <a:p>
            <a:r>
              <a:rPr lang="en-GB"/>
              <a:t>Box</a:t>
            </a:r>
          </a:p>
        </p:txBody>
      </p:sp>
      <p:sp>
        <p:nvSpPr>
          <p:cNvPr id="58" name="Title 1"/>
          <p:cNvSpPr>
            <a:spLocks noGrp="1"/>
          </p:cNvSpPr>
          <p:nvPr>
            <p:ph type="title" hasCustomPrompt="1"/>
          </p:nvPr>
        </p:nvSpPr>
        <p:spPr>
          <a:xfrm>
            <a:off x="579966"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6389095" y="1568495"/>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5" y="2097741"/>
            <a:ext cx="4845544" cy="1614466"/>
          </a:xfrm>
          <a:solidFill>
            <a:schemeClr val="bg1">
              <a:lumMod val="95000"/>
            </a:schemeClr>
          </a:solidFill>
        </p:spPr>
        <p:txBody>
          <a:bodyPr lIns="72000" tIns="90000" rIns="72000" bIns="72000"/>
          <a:lstStyle>
            <a:lvl1pPr>
              <a:defRPr sz="1292"/>
            </a:lvl1pPr>
          </a:lstStyle>
          <a:p>
            <a:r>
              <a:rPr lang="en-GB"/>
              <a:t>Box</a:t>
            </a:r>
          </a:p>
        </p:txBody>
      </p:sp>
      <p:sp>
        <p:nvSpPr>
          <p:cNvPr id="63" name="Text Placeholder 10"/>
          <p:cNvSpPr>
            <a:spLocks noGrp="1"/>
          </p:cNvSpPr>
          <p:nvPr>
            <p:ph type="body" idx="17"/>
          </p:nvPr>
        </p:nvSpPr>
        <p:spPr>
          <a:xfrm>
            <a:off x="579967" y="3962071"/>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4" cy="1614466"/>
          </a:xfrm>
          <a:solidFill>
            <a:schemeClr val="bg1">
              <a:lumMod val="95000"/>
            </a:schemeClr>
          </a:solidFill>
        </p:spPr>
        <p:txBody>
          <a:bodyPr lIns="72000" tIns="90000" rIns="72000" bIns="72000"/>
          <a:lstStyle>
            <a:lvl1pPr>
              <a:defRPr sz="1292"/>
            </a:lvl1pPr>
          </a:lstStyle>
          <a:p>
            <a:r>
              <a:rPr lang="en-GB"/>
              <a:t>Box</a:t>
            </a:r>
          </a:p>
        </p:txBody>
      </p:sp>
      <p:sp>
        <p:nvSpPr>
          <p:cNvPr id="65" name="Text Placeholder 10"/>
          <p:cNvSpPr>
            <a:spLocks noGrp="1"/>
          </p:cNvSpPr>
          <p:nvPr>
            <p:ph type="body" idx="19"/>
          </p:nvPr>
        </p:nvSpPr>
        <p:spPr>
          <a:xfrm>
            <a:off x="6389095" y="3962071"/>
            <a:ext cx="4845544"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5" y="4491317"/>
            <a:ext cx="4845544" cy="1614466"/>
          </a:xfrm>
          <a:solidFill>
            <a:schemeClr val="bg1">
              <a:lumMod val="95000"/>
            </a:schemeClr>
          </a:solidFill>
        </p:spPr>
        <p:txBody>
          <a:bodyPr lIns="72000" tIns="90000" rIns="72000" bIns="72000"/>
          <a:lstStyle>
            <a:lvl1pPr>
              <a:defRPr sz="1292"/>
            </a:lvl1pPr>
          </a:lstStyle>
          <a:p>
            <a:r>
              <a:rPr lang="en-GB"/>
              <a:t>Box</a:t>
            </a:r>
          </a:p>
        </p:txBody>
      </p:sp>
    </p:spTree>
    <p:extLst>
      <p:ext uri="{BB962C8B-B14F-4D97-AF65-F5344CB8AC3E}">
        <p14:creationId xmlns:p14="http://schemas.microsoft.com/office/powerpoint/2010/main" val="302393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4" y="2437797"/>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846" smtClean="0">
                <a:solidFill>
                  <a:schemeClr val="bg1">
                    <a:lumMod val="75000"/>
                  </a:schemeClr>
                </a:solidFill>
                <a:latin typeface="+mj-lt"/>
                <a:ea typeface="+mj-ea"/>
                <a:cs typeface="+mj-cs"/>
              </a:defRPr>
            </a:lvl1pPr>
            <a:lvl2pPr>
              <a:defRPr lang="en-US" sz="2215" b="1" smtClean="0">
                <a:solidFill>
                  <a:schemeClr val="tx2"/>
                </a:solidFill>
                <a:latin typeface="Trebuchet MS" pitchFamily="34" charset="0"/>
                <a:cs typeface="Arial" charset="0"/>
              </a:defRPr>
            </a:lvl2pPr>
            <a:lvl3pPr>
              <a:defRPr lang="en-US" sz="2215" b="1" smtClean="0">
                <a:solidFill>
                  <a:schemeClr val="tx2"/>
                </a:solidFill>
                <a:latin typeface="Trebuchet MS" pitchFamily="34" charset="0"/>
                <a:cs typeface="Arial" charset="0"/>
              </a:defRPr>
            </a:lvl3pPr>
            <a:lvl4pPr>
              <a:defRPr lang="en-US" sz="2215" b="1" smtClean="0">
                <a:solidFill>
                  <a:schemeClr val="tx2"/>
                </a:solidFill>
                <a:latin typeface="Trebuchet MS" pitchFamily="34" charset="0"/>
                <a:cs typeface="Arial" charset="0"/>
              </a:defRPr>
            </a:lvl4pPr>
            <a:lvl5pPr>
              <a:defRPr lang="en-GB" sz="2215"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4" y="3166600"/>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846" smtClean="0">
                <a:solidFill>
                  <a:schemeClr val="bg1">
                    <a:lumMod val="75000"/>
                  </a:schemeClr>
                </a:solidFill>
                <a:latin typeface="+mj-lt"/>
                <a:ea typeface="+mj-ea"/>
                <a:cs typeface="+mj-cs"/>
              </a:defRPr>
            </a:lvl1pPr>
            <a:lvl2pPr>
              <a:defRPr lang="en-US" sz="2215" b="1" smtClean="0">
                <a:solidFill>
                  <a:schemeClr val="tx2"/>
                </a:solidFill>
                <a:latin typeface="Trebuchet MS" pitchFamily="34" charset="0"/>
                <a:cs typeface="Arial" charset="0"/>
              </a:defRPr>
            </a:lvl2pPr>
            <a:lvl3pPr>
              <a:defRPr lang="en-US" sz="2215" b="1" smtClean="0">
                <a:solidFill>
                  <a:schemeClr val="tx2"/>
                </a:solidFill>
                <a:latin typeface="Trebuchet MS" pitchFamily="34" charset="0"/>
                <a:cs typeface="Arial" charset="0"/>
              </a:defRPr>
            </a:lvl3pPr>
            <a:lvl4pPr>
              <a:defRPr lang="en-US" sz="2215" b="1" smtClean="0">
                <a:solidFill>
                  <a:schemeClr val="tx2"/>
                </a:solidFill>
                <a:latin typeface="Trebuchet MS" pitchFamily="34" charset="0"/>
                <a:cs typeface="Arial" charset="0"/>
              </a:defRPr>
            </a:lvl4pPr>
            <a:lvl5pPr>
              <a:defRPr lang="en-GB" sz="2215"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4" y="3895402"/>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846" smtClean="0">
                <a:solidFill>
                  <a:schemeClr val="tx2"/>
                </a:solidFill>
                <a:latin typeface="+mj-lt"/>
                <a:ea typeface="+mj-ea"/>
                <a:cs typeface="+mj-cs"/>
              </a:defRPr>
            </a:lvl1pPr>
            <a:lvl2pPr>
              <a:defRPr lang="en-US" sz="2215" b="1" smtClean="0">
                <a:solidFill>
                  <a:schemeClr val="tx2"/>
                </a:solidFill>
                <a:latin typeface="Trebuchet MS" pitchFamily="34" charset="0"/>
                <a:cs typeface="Arial" charset="0"/>
              </a:defRPr>
            </a:lvl2pPr>
            <a:lvl3pPr>
              <a:defRPr lang="en-US" sz="2215" b="1" smtClean="0">
                <a:solidFill>
                  <a:schemeClr val="tx2"/>
                </a:solidFill>
                <a:latin typeface="Trebuchet MS" pitchFamily="34" charset="0"/>
                <a:cs typeface="Arial" charset="0"/>
              </a:defRPr>
            </a:lvl3pPr>
            <a:lvl4pPr>
              <a:defRPr lang="en-US" sz="2215" b="1" smtClean="0">
                <a:solidFill>
                  <a:schemeClr val="tx2"/>
                </a:solidFill>
                <a:latin typeface="Trebuchet MS" pitchFamily="34" charset="0"/>
                <a:cs typeface="Arial" charset="0"/>
              </a:defRPr>
            </a:lvl4pPr>
            <a:lvl5pPr>
              <a:defRPr lang="en-GB" sz="2215"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4" y="4624204"/>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846" smtClean="0">
                <a:solidFill>
                  <a:schemeClr val="bg1">
                    <a:lumMod val="75000"/>
                  </a:schemeClr>
                </a:solidFill>
                <a:latin typeface="+mj-lt"/>
                <a:ea typeface="+mj-ea"/>
                <a:cs typeface="+mj-cs"/>
              </a:defRPr>
            </a:lvl1pPr>
            <a:lvl2pPr>
              <a:defRPr lang="en-US" sz="2215" b="1" smtClean="0">
                <a:solidFill>
                  <a:schemeClr val="tx2"/>
                </a:solidFill>
                <a:latin typeface="Trebuchet MS" pitchFamily="34" charset="0"/>
                <a:cs typeface="Arial" charset="0"/>
              </a:defRPr>
            </a:lvl2pPr>
            <a:lvl3pPr>
              <a:defRPr lang="en-US" sz="2215" b="1" smtClean="0">
                <a:solidFill>
                  <a:schemeClr val="tx2"/>
                </a:solidFill>
                <a:latin typeface="Trebuchet MS" pitchFamily="34" charset="0"/>
                <a:cs typeface="Arial" charset="0"/>
              </a:defRPr>
            </a:lvl3pPr>
            <a:lvl4pPr>
              <a:defRPr lang="en-US" sz="2215" b="1" smtClean="0">
                <a:solidFill>
                  <a:schemeClr val="tx2"/>
                </a:solidFill>
                <a:latin typeface="Trebuchet MS" pitchFamily="34" charset="0"/>
                <a:cs typeface="Arial" charset="0"/>
              </a:defRPr>
            </a:lvl4pPr>
            <a:lvl5pPr>
              <a:defRPr lang="en-GB" sz="2215"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4" y="1708994"/>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846" baseline="0" smtClean="0">
                <a:solidFill>
                  <a:schemeClr val="bg1">
                    <a:lumMod val="75000"/>
                  </a:schemeClr>
                </a:solidFill>
                <a:latin typeface="+mj-lt"/>
                <a:ea typeface="+mj-ea"/>
                <a:cs typeface="+mj-cs"/>
              </a:defRPr>
            </a:lvl1pPr>
            <a:lvl2pPr>
              <a:defRPr lang="en-US" sz="2215" b="1" smtClean="0">
                <a:solidFill>
                  <a:schemeClr val="tx2"/>
                </a:solidFill>
                <a:latin typeface="Trebuchet MS" pitchFamily="34" charset="0"/>
                <a:cs typeface="Arial" charset="0"/>
              </a:defRPr>
            </a:lvl2pPr>
            <a:lvl3pPr>
              <a:defRPr lang="en-US" sz="2215" b="1" smtClean="0">
                <a:solidFill>
                  <a:schemeClr val="tx2"/>
                </a:solidFill>
                <a:latin typeface="Trebuchet MS" pitchFamily="34" charset="0"/>
                <a:cs typeface="Arial" charset="0"/>
              </a:defRPr>
            </a:lvl3pPr>
            <a:lvl4pPr>
              <a:defRPr lang="en-US" sz="2215" b="1" smtClean="0">
                <a:solidFill>
                  <a:schemeClr val="tx2"/>
                </a:solidFill>
                <a:latin typeface="Trebuchet MS" pitchFamily="34" charset="0"/>
                <a:cs typeface="Arial" charset="0"/>
              </a:defRPr>
            </a:lvl4pPr>
            <a:lvl5pPr>
              <a:defRPr lang="en-GB" sz="2215"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54864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487B-5C30-77AD-C51D-F23EA52DFF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E4DD9A-0ACD-1C0C-4D5F-E0608CAE4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2B4E34-9BC8-0CE5-02CF-4CD5218EC77E}"/>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5" name="Footer Placeholder 4">
            <a:extLst>
              <a:ext uri="{FF2B5EF4-FFF2-40B4-BE49-F238E27FC236}">
                <a16:creationId xmlns:a16="http://schemas.microsoft.com/office/drawing/2014/main" id="{25E36E0D-6A80-B437-FA3C-53352F875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644811-C058-9987-39AC-D6DE22C5E996}"/>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137906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6" y="163513"/>
            <a:ext cx="9969231"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357829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543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3"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1037982"/>
            <a:ext cx="10641497"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7"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2"/>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2695055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3"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1037982"/>
            <a:ext cx="10641497"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7"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2"/>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971137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3"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1037982"/>
            <a:ext cx="10641497"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7"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2"/>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425913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3"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1037982"/>
            <a:ext cx="10641497"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7"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2"/>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666609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292">
                <a:latin typeface="Arial" panose="020B0604020202020204" pitchFamily="34" charset="0"/>
                <a:cs typeface="Arial" panose="020B0604020202020204" pitchFamily="34" charset="0"/>
              </a:defRPr>
            </a:lvl1pPr>
            <a:lvl2pPr>
              <a:defRPr sz="1292">
                <a:latin typeface="Arial" panose="020B0604020202020204" pitchFamily="34" charset="0"/>
                <a:cs typeface="Arial" panose="020B0604020202020204" pitchFamily="34" charset="0"/>
              </a:defRPr>
            </a:lvl2pPr>
            <a:lvl3pPr>
              <a:defRPr sz="1292">
                <a:latin typeface="Arial" panose="020B0604020202020204" pitchFamily="34" charset="0"/>
                <a:cs typeface="Arial" panose="020B0604020202020204" pitchFamily="34" charset="0"/>
              </a:defRPr>
            </a:lvl3pPr>
            <a:lvl4pPr>
              <a:defRPr sz="1292">
                <a:latin typeface="Arial" panose="020B0604020202020204" pitchFamily="34" charset="0"/>
                <a:cs typeface="Arial" panose="020B0604020202020204" pitchFamily="34" charset="0"/>
              </a:defRPr>
            </a:lvl4pPr>
            <a:lvl5pPr>
              <a:defRPr sz="1292">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278157"/>
            <a:ext cx="8756073" cy="611649"/>
          </a:xfrm>
          <a:prstGeom prst="rect">
            <a:avLst/>
          </a:prstGeom>
        </p:spPr>
        <p:txBody>
          <a:bodyPr/>
          <a:lstStyle>
            <a:lvl1pPr>
              <a:defRPr sz="3323"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585">
              <a:solidFill>
                <a:srgbClr val="005EB8"/>
              </a:solidFill>
              <a:latin typeface="Arial" charset="0"/>
              <a:ea typeface="Arial" charset="0"/>
              <a:cs typeface="Arial" charset="0"/>
            </a:endParaRPr>
          </a:p>
        </p:txBody>
      </p:sp>
      <p:sp>
        <p:nvSpPr>
          <p:cNvPr id="8" name="TextBox 7"/>
          <p:cNvSpPr txBox="1"/>
          <p:nvPr userDrawn="1"/>
        </p:nvSpPr>
        <p:spPr>
          <a:xfrm>
            <a:off x="388419" y="6372539"/>
            <a:ext cx="863149" cy="262829"/>
          </a:xfrm>
          <a:prstGeom prst="rect">
            <a:avLst/>
          </a:prstGeom>
          <a:noFill/>
        </p:spPr>
        <p:txBody>
          <a:bodyPr wrap="square" rtlCol="0">
            <a:spAutoFit/>
          </a:bodyPr>
          <a:lstStyle/>
          <a:p>
            <a:pPr algn="l"/>
            <a:fld id="{34F92BC6-D7C3-584B-87F2-0B845776A5AD}" type="slidenum">
              <a:rPr lang="en-US" sz="1108"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108">
                <a:solidFill>
                  <a:schemeClr val="accent3">
                    <a:lumMod val="60000"/>
                    <a:lumOff val="40000"/>
                  </a:schemeClr>
                </a:solidFill>
                <a:latin typeface="Arial" panose="020B0604020202020204" pitchFamily="34" charset="0"/>
                <a:cs typeface="Arial" panose="020B0604020202020204" pitchFamily="34" charset="0"/>
              </a:rPr>
              <a:t> </a:t>
            </a:r>
            <a:r>
              <a:rPr lang="en-US" sz="1108">
                <a:solidFill>
                  <a:schemeClr val="accent3"/>
                </a:solidFill>
                <a:latin typeface="Arial" panose="020B0604020202020204" pitchFamily="34" charset="0"/>
                <a:cs typeface="Arial" panose="020B0604020202020204" pitchFamily="34" charset="0"/>
              </a:rPr>
              <a:t>  </a:t>
            </a:r>
            <a:r>
              <a:rPr lang="en-US" sz="1108">
                <a:solidFill>
                  <a:srgbClr val="005EB8"/>
                </a:solidFill>
                <a:latin typeface="Arial" panose="020B0604020202020204" pitchFamily="34" charset="0"/>
                <a:cs typeface="Arial" panose="020B0604020202020204" pitchFamily="34" charset="0"/>
              </a:rPr>
              <a:t>|</a:t>
            </a:r>
            <a:endParaRPr lang="en-US" sz="1108">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2"/>
            <a:ext cx="7630885" cy="365125"/>
          </a:xfrm>
          <a:prstGeom prst="rect">
            <a:avLst/>
          </a:prstGeom>
        </p:spPr>
        <p:txBody>
          <a:bodyPr vert="horz" lIns="91440" tIns="45720" rIns="91440" bIns="45720" rtlCol="0" anchor="ctr"/>
          <a:lstStyle>
            <a:lvl1pPr algn="l">
              <a:defRPr sz="1108"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2921209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292">
                <a:latin typeface="Arial" panose="020B0604020202020204" pitchFamily="34" charset="0"/>
                <a:cs typeface="Arial" panose="020B0604020202020204" pitchFamily="34" charset="0"/>
              </a:defRPr>
            </a:lvl1pPr>
            <a:lvl2pPr>
              <a:defRPr sz="1292">
                <a:latin typeface="Arial" panose="020B0604020202020204" pitchFamily="34" charset="0"/>
                <a:cs typeface="Arial" panose="020B0604020202020204" pitchFamily="34" charset="0"/>
              </a:defRPr>
            </a:lvl2pPr>
            <a:lvl3pPr>
              <a:defRPr sz="1292">
                <a:latin typeface="Arial" panose="020B0604020202020204" pitchFamily="34" charset="0"/>
                <a:cs typeface="Arial" panose="020B0604020202020204" pitchFamily="34" charset="0"/>
              </a:defRPr>
            </a:lvl3pPr>
            <a:lvl4pPr>
              <a:defRPr sz="1292">
                <a:latin typeface="Arial" panose="020B0604020202020204" pitchFamily="34" charset="0"/>
                <a:cs typeface="Arial" panose="020B0604020202020204" pitchFamily="34" charset="0"/>
              </a:defRPr>
            </a:lvl4pPr>
            <a:lvl5pPr>
              <a:defRPr sz="1292">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278157"/>
            <a:ext cx="8756073" cy="611649"/>
          </a:xfrm>
          <a:prstGeom prst="rect">
            <a:avLst/>
          </a:prstGeom>
        </p:spPr>
        <p:txBody>
          <a:bodyPr/>
          <a:lstStyle>
            <a:lvl1pPr>
              <a:defRPr sz="3323"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585">
              <a:solidFill>
                <a:srgbClr val="005EB8"/>
              </a:solidFill>
              <a:latin typeface="Arial" charset="0"/>
              <a:ea typeface="Arial" charset="0"/>
              <a:cs typeface="Arial" charset="0"/>
            </a:endParaRPr>
          </a:p>
        </p:txBody>
      </p:sp>
      <p:sp>
        <p:nvSpPr>
          <p:cNvPr id="8" name="TextBox 7"/>
          <p:cNvSpPr txBox="1"/>
          <p:nvPr userDrawn="1"/>
        </p:nvSpPr>
        <p:spPr>
          <a:xfrm>
            <a:off x="388419" y="6372539"/>
            <a:ext cx="863149" cy="262829"/>
          </a:xfrm>
          <a:prstGeom prst="rect">
            <a:avLst/>
          </a:prstGeom>
          <a:noFill/>
        </p:spPr>
        <p:txBody>
          <a:bodyPr wrap="square" rtlCol="0">
            <a:spAutoFit/>
          </a:bodyPr>
          <a:lstStyle/>
          <a:p>
            <a:pPr algn="l"/>
            <a:fld id="{34F92BC6-D7C3-584B-87F2-0B845776A5AD}" type="slidenum">
              <a:rPr lang="en-US" sz="1108"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108">
                <a:solidFill>
                  <a:schemeClr val="accent3">
                    <a:lumMod val="60000"/>
                    <a:lumOff val="40000"/>
                  </a:schemeClr>
                </a:solidFill>
                <a:latin typeface="Arial" panose="020B0604020202020204" pitchFamily="34" charset="0"/>
                <a:cs typeface="Arial" panose="020B0604020202020204" pitchFamily="34" charset="0"/>
              </a:rPr>
              <a:t> </a:t>
            </a:r>
            <a:r>
              <a:rPr lang="en-US" sz="1108">
                <a:solidFill>
                  <a:schemeClr val="accent3"/>
                </a:solidFill>
                <a:latin typeface="Arial" panose="020B0604020202020204" pitchFamily="34" charset="0"/>
                <a:cs typeface="Arial" panose="020B0604020202020204" pitchFamily="34" charset="0"/>
              </a:rPr>
              <a:t>  </a:t>
            </a:r>
            <a:r>
              <a:rPr lang="en-US" sz="1108">
                <a:solidFill>
                  <a:srgbClr val="005EB8"/>
                </a:solidFill>
                <a:latin typeface="Arial" panose="020B0604020202020204" pitchFamily="34" charset="0"/>
                <a:cs typeface="Arial" panose="020B0604020202020204" pitchFamily="34" charset="0"/>
              </a:rPr>
              <a:t>|</a:t>
            </a:r>
            <a:endParaRPr lang="en-US" sz="1108">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2"/>
            <a:ext cx="7630885" cy="365125"/>
          </a:xfrm>
          <a:prstGeom prst="rect">
            <a:avLst/>
          </a:prstGeom>
        </p:spPr>
        <p:txBody>
          <a:bodyPr vert="horz" lIns="91440" tIns="45720" rIns="91440" bIns="45720" rtlCol="0" anchor="ctr"/>
          <a:lstStyle>
            <a:lvl1pPr algn="l">
              <a:defRPr sz="1108"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2357012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over slide 1">
    <p:spTree>
      <p:nvGrpSpPr>
        <p:cNvPr id="1" name=""/>
        <p:cNvGrpSpPr/>
        <p:nvPr/>
      </p:nvGrpSpPr>
      <p:grpSpPr>
        <a:xfrm>
          <a:off x="0" y="0"/>
          <a:ext cx="0" cy="0"/>
          <a:chOff x="0" y="0"/>
          <a:chExt cx="0" cy="0"/>
        </a:xfrm>
      </p:grpSpPr>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084" r="36679" b="8253"/>
          <a:stretch/>
        </p:blipFill>
        <p:spPr>
          <a:xfrm>
            <a:off x="4902740" y="1389848"/>
            <a:ext cx="7256835" cy="5468152"/>
          </a:xfrm>
          <a:prstGeom prst="rect">
            <a:avLst/>
          </a:prstGeom>
        </p:spPr>
      </p:pic>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4000" b="1">
                <a:solidFill>
                  <a:srgbClr val="0078BA"/>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2000" b="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2B49EBF-A976-4983-B071-571C854AE1F1}"/>
              </a:ext>
            </a:extLst>
          </p:cNvPr>
          <p:cNvSpPr>
            <a:spLocks noGrp="1"/>
          </p:cNvSpPr>
          <p:nvPr>
            <p:ph type="sldNum" sz="quarter" idx="12"/>
          </p:nvPr>
        </p:nvSpPr>
        <p:spPr>
          <a:xfrm>
            <a:off x="9096975"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7" name="Picture 6">
            <a:extLst>
              <a:ext uri="{FF2B5EF4-FFF2-40B4-BE49-F238E27FC236}">
                <a16:creationId xmlns:a16="http://schemas.microsoft.com/office/drawing/2014/main" id="{C560F765-1B8E-4A8F-9EA0-54DEE73CDC6C}"/>
              </a:ext>
            </a:extLst>
          </p:cNvPr>
          <p:cNvPicPr>
            <a:picLocks noChangeAspect="1"/>
          </p:cNvPicPr>
          <p:nvPr userDrawn="1"/>
        </p:nvPicPr>
        <p:blipFill>
          <a:blip r:embed="rId3"/>
          <a:stretch>
            <a:fillRect/>
          </a:stretch>
        </p:blipFill>
        <p:spPr>
          <a:xfrm>
            <a:off x="187896" y="5860473"/>
            <a:ext cx="1749383" cy="849700"/>
          </a:xfrm>
          <a:prstGeom prst="rect">
            <a:avLst/>
          </a:prstGeom>
        </p:spPr>
      </p:pic>
      <p:pic>
        <p:nvPicPr>
          <p:cNvPr id="4" name="Picture 3">
            <a:extLst>
              <a:ext uri="{FF2B5EF4-FFF2-40B4-BE49-F238E27FC236}">
                <a16:creationId xmlns:a16="http://schemas.microsoft.com/office/drawing/2014/main" id="{3B3A823E-4A32-4072-A720-B2B39A49E17E}"/>
              </a:ext>
            </a:extLst>
          </p:cNvPr>
          <p:cNvPicPr>
            <a:picLocks noChangeAspect="1"/>
          </p:cNvPicPr>
          <p:nvPr userDrawn="1"/>
        </p:nvPicPr>
        <p:blipFill rotWithShape="1">
          <a:blip r:embed="rId4"/>
          <a:srcRect r="19521"/>
          <a:stretch/>
        </p:blipFill>
        <p:spPr>
          <a:xfrm>
            <a:off x="9658250" y="299364"/>
            <a:ext cx="2252170" cy="1100316"/>
          </a:xfrm>
          <a:prstGeom prst="rect">
            <a:avLst/>
          </a:prstGeom>
        </p:spPr>
      </p:pic>
    </p:spTree>
    <p:extLst>
      <p:ext uri="{BB962C8B-B14F-4D97-AF65-F5344CB8AC3E}">
        <p14:creationId xmlns:p14="http://schemas.microsoft.com/office/powerpoint/2010/main" val="2031713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over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257B5F-C72C-426B-B96E-41B2E1AF1747}"/>
              </a:ext>
            </a:extLst>
          </p:cNvPr>
          <p:cNvPicPr>
            <a:picLocks noChangeAspect="1"/>
          </p:cNvPicPr>
          <p:nvPr userDrawn="1"/>
        </p:nvPicPr>
        <p:blipFill>
          <a:blip r:embed="rId2"/>
          <a:stretch>
            <a:fillRect/>
          </a:stretch>
        </p:blipFill>
        <p:spPr>
          <a:xfrm>
            <a:off x="0" y="-11111"/>
            <a:ext cx="12192000" cy="6859585"/>
          </a:xfrm>
          <a:prstGeom prst="rect">
            <a:avLst/>
          </a:prstGeom>
        </p:spPr>
      </p:pic>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084" r="36679" b="8253"/>
          <a:stretch/>
        </p:blipFill>
        <p:spPr>
          <a:xfrm>
            <a:off x="4902741" y="1389847"/>
            <a:ext cx="7256834" cy="5468152"/>
          </a:xfrm>
          <a:prstGeom prst="rect">
            <a:avLst/>
          </a:prstGeom>
        </p:spPr>
      </p:pic>
      <p:grpSp>
        <p:nvGrpSpPr>
          <p:cNvPr id="14" name="Group 13">
            <a:extLst>
              <a:ext uri="{FF2B5EF4-FFF2-40B4-BE49-F238E27FC236}">
                <a16:creationId xmlns:a16="http://schemas.microsoft.com/office/drawing/2014/main" id="{6A65409E-927B-405D-84C6-7FF87B09556D}"/>
              </a:ext>
            </a:extLst>
          </p:cNvPr>
          <p:cNvGrpSpPr/>
          <p:nvPr userDrawn="1"/>
        </p:nvGrpSpPr>
        <p:grpSpPr>
          <a:xfrm>
            <a:off x="220727" y="5860473"/>
            <a:ext cx="1749383" cy="780959"/>
            <a:chOff x="6643687" y="5728730"/>
            <a:chExt cx="2357437" cy="1077399"/>
          </a:xfrm>
        </p:grpSpPr>
        <p:pic>
          <p:nvPicPr>
            <p:cNvPr id="15" name="Picture 14" descr="A picture containing drawing&#10;&#10;Description automatically generated">
              <a:extLst>
                <a:ext uri="{FF2B5EF4-FFF2-40B4-BE49-F238E27FC236}">
                  <a16:creationId xmlns:a16="http://schemas.microsoft.com/office/drawing/2014/main" id="{804F4C8B-E903-48C9-85D0-494023E25E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3687" y="5728730"/>
              <a:ext cx="2357437" cy="877403"/>
            </a:xfrm>
            <a:prstGeom prst="rect">
              <a:avLst/>
            </a:prstGeom>
          </p:spPr>
        </p:pic>
        <p:pic>
          <p:nvPicPr>
            <p:cNvPr id="16" name="Picture 15" descr="Logo&#10;&#10;Description automatically generated">
              <a:extLst>
                <a:ext uri="{FF2B5EF4-FFF2-40B4-BE49-F238E27FC236}">
                  <a16:creationId xmlns:a16="http://schemas.microsoft.com/office/drawing/2014/main" id="{00319C51-B202-4BAC-908E-638BCB9B25F5}"/>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81998"/>
            <a:stretch/>
          </p:blipFill>
          <p:spPr>
            <a:xfrm>
              <a:off x="6643687" y="6606132"/>
              <a:ext cx="2357437" cy="199997"/>
            </a:xfrm>
            <a:prstGeom prst="rect">
              <a:avLst/>
            </a:prstGeom>
          </p:spPr>
        </p:pic>
      </p:grpSp>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4000" b="1">
                <a:solidFill>
                  <a:schemeClr val="bg1"/>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2B49EBF-A976-4983-B071-571C854AE1F1}"/>
              </a:ext>
            </a:extLst>
          </p:cNvPr>
          <p:cNvSpPr>
            <a:spLocks noGrp="1"/>
          </p:cNvSpPr>
          <p:nvPr>
            <p:ph type="sldNum" sz="quarter" idx="12"/>
          </p:nvPr>
        </p:nvSpPr>
        <p:spPr>
          <a:xfrm>
            <a:off x="9096975"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pic>
        <p:nvPicPr>
          <p:cNvPr id="4" name="Picture 3">
            <a:extLst>
              <a:ext uri="{FF2B5EF4-FFF2-40B4-BE49-F238E27FC236}">
                <a16:creationId xmlns:a16="http://schemas.microsoft.com/office/drawing/2014/main" id="{813F0F77-36B2-4F95-8E0A-A1351F1B1B08}"/>
              </a:ext>
            </a:extLst>
          </p:cNvPr>
          <p:cNvPicPr>
            <a:picLocks noChangeAspect="1"/>
          </p:cNvPicPr>
          <p:nvPr userDrawn="1"/>
        </p:nvPicPr>
        <p:blipFill rotWithShape="1">
          <a:blip r:embed="rId7"/>
          <a:srcRect r="19521"/>
          <a:stretch/>
        </p:blipFill>
        <p:spPr>
          <a:xfrm>
            <a:off x="9565375" y="264899"/>
            <a:ext cx="2315550" cy="1131281"/>
          </a:xfrm>
          <a:prstGeom prst="rect">
            <a:avLst/>
          </a:prstGeom>
        </p:spPr>
      </p:pic>
    </p:spTree>
    <p:extLst>
      <p:ext uri="{BB962C8B-B14F-4D97-AF65-F5344CB8AC3E}">
        <p14:creationId xmlns:p14="http://schemas.microsoft.com/office/powerpoint/2010/main" val="361306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E45E-8BA2-D38B-8707-EA102F96A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50E2CF-4A48-22AE-8C15-60A9D1BD2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ABDCD-AA70-B6EC-5A84-8C1A796C62E8}"/>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5" name="Footer Placeholder 4">
            <a:extLst>
              <a:ext uri="{FF2B5EF4-FFF2-40B4-BE49-F238E27FC236}">
                <a16:creationId xmlns:a16="http://schemas.microsoft.com/office/drawing/2014/main" id="{4ED58E85-2153-6EB6-BB2C-F744D4B9C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11472C-A741-E847-918A-673884900E52}"/>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3210487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2"/>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10" name="Picture 9">
            <a:extLst>
              <a:ext uri="{FF2B5EF4-FFF2-40B4-BE49-F238E27FC236}">
                <a16:creationId xmlns:a16="http://schemas.microsoft.com/office/drawing/2014/main" id="{A48B2810-16B4-46A8-A034-42D57786C515}"/>
              </a:ext>
            </a:extLst>
          </p:cNvPr>
          <p:cNvPicPr>
            <a:picLocks noChangeAspect="1"/>
          </p:cNvPicPr>
          <p:nvPr userDrawn="1"/>
        </p:nvPicPr>
        <p:blipFill>
          <a:blip r:embed="rId2"/>
          <a:stretch>
            <a:fillRect/>
          </a:stretch>
        </p:blipFill>
        <p:spPr>
          <a:xfrm rot="10800000">
            <a:off x="8500554" y="14807"/>
            <a:ext cx="3671455" cy="1244798"/>
          </a:xfrm>
          <a:prstGeom prst="rect">
            <a:avLst/>
          </a:prstGeom>
        </p:spPr>
      </p:pic>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7DAA16-2FD0-4FA0-B86A-9F125A5832D1}"/>
              </a:ext>
            </a:extLst>
          </p:cNvPr>
          <p:cNvPicPr>
            <a:picLocks noChangeAspect="1"/>
          </p:cNvPicPr>
          <p:nvPr userDrawn="1"/>
        </p:nvPicPr>
        <p:blipFill rotWithShape="1">
          <a:blip r:embed="rId4"/>
          <a:srcRect r="19301"/>
          <a:stretch/>
        </p:blipFill>
        <p:spPr>
          <a:xfrm>
            <a:off x="10913806" y="173558"/>
            <a:ext cx="1125099" cy="548180"/>
          </a:xfrm>
          <a:prstGeom prst="rect">
            <a:avLst/>
          </a:prstGeom>
        </p:spPr>
      </p:pic>
    </p:spTree>
    <p:extLst>
      <p:ext uri="{BB962C8B-B14F-4D97-AF65-F5344CB8AC3E}">
        <p14:creationId xmlns:p14="http://schemas.microsoft.com/office/powerpoint/2010/main" val="364498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8500554" y="-352722"/>
            <a:ext cx="3712849" cy="1612327"/>
            <a:chOff x="8500554" y="-352722"/>
            <a:chExt cx="3712849" cy="1612327"/>
          </a:xfrm>
        </p:grpSpPr>
        <p:pic>
          <p:nvPicPr>
            <p:cNvPr id="10" name="Picture 9">
              <a:extLst>
                <a:ext uri="{FF2B5EF4-FFF2-40B4-BE49-F238E27FC236}">
                  <a16:creationId xmlns:a16="http://schemas.microsoft.com/office/drawing/2014/main" id="{A48B2810-16B4-46A8-A034-42D57786C515}"/>
                </a:ext>
              </a:extLst>
            </p:cNvPr>
            <p:cNvPicPr>
              <a:picLocks noChangeAspect="1"/>
            </p:cNvPicPr>
            <p:nvPr userDrawn="1"/>
          </p:nvPicPr>
          <p:blipFill>
            <a:blip r:embed="rId2"/>
            <a:stretch>
              <a:fillRect/>
            </a:stretch>
          </p:blipFill>
          <p:spPr>
            <a:xfrm rot="10800000">
              <a:off x="8500554" y="14807"/>
              <a:ext cx="3671455" cy="1244798"/>
            </a:xfrm>
            <a:prstGeom prst="rect">
              <a:avLst/>
            </a:prstGeom>
          </p:spPr>
        </p:pic>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a:extLst>
              <a:ext uri="{FF2B5EF4-FFF2-40B4-BE49-F238E27FC236}">
                <a16:creationId xmlns:a16="http://schemas.microsoft.com/office/drawing/2014/main" id="{DE857D8C-95B5-498F-B241-E349E78851CB}"/>
              </a:ext>
            </a:extLst>
          </p:cNvPr>
          <p:cNvPicPr>
            <a:picLocks noChangeAspect="1"/>
          </p:cNvPicPr>
          <p:nvPr userDrawn="1"/>
        </p:nvPicPr>
        <p:blipFill>
          <a:blip r:embed="rId3"/>
          <a:stretch>
            <a:fillRect/>
          </a:stretch>
        </p:blipFill>
        <p:spPr>
          <a:xfrm>
            <a:off x="152400" y="6192997"/>
            <a:ext cx="1180174" cy="573227"/>
          </a:xfrm>
          <a:prstGeom prst="rect">
            <a:avLst/>
          </a:prstGeom>
        </p:spPr>
      </p:pic>
      <p:sp>
        <p:nvSpPr>
          <p:cNvPr id="20" name="Date Placeholder 3">
            <a:extLst>
              <a:ext uri="{FF2B5EF4-FFF2-40B4-BE49-F238E27FC236}">
                <a16:creationId xmlns:a16="http://schemas.microsoft.com/office/drawing/2014/main" id="{F6D2AC2D-80B4-4AD9-B9E1-FAE8328F7741}"/>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pic>
        <p:nvPicPr>
          <p:cNvPr id="13" name="Picture 12">
            <a:extLst>
              <a:ext uri="{FF2B5EF4-FFF2-40B4-BE49-F238E27FC236}">
                <a16:creationId xmlns:a16="http://schemas.microsoft.com/office/drawing/2014/main" id="{F0E1DA07-95A4-47AA-AD19-E0E3BD21E864}"/>
              </a:ext>
            </a:extLst>
          </p:cNvPr>
          <p:cNvPicPr>
            <a:picLocks noChangeAspect="1"/>
          </p:cNvPicPr>
          <p:nvPr userDrawn="1"/>
        </p:nvPicPr>
        <p:blipFill rotWithShape="1">
          <a:blip r:embed="rId4"/>
          <a:srcRect r="19301"/>
          <a:stretch/>
        </p:blipFill>
        <p:spPr>
          <a:xfrm>
            <a:off x="10913806" y="173558"/>
            <a:ext cx="1125099" cy="548180"/>
          </a:xfrm>
          <a:prstGeom prst="rect">
            <a:avLst/>
          </a:prstGeom>
        </p:spPr>
      </p:pic>
    </p:spTree>
    <p:extLst>
      <p:ext uri="{BB962C8B-B14F-4D97-AF65-F5344CB8AC3E}">
        <p14:creationId xmlns:p14="http://schemas.microsoft.com/office/powerpoint/2010/main" val="4049491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2"/>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20" name="Picture 19">
            <a:extLst>
              <a:ext uri="{FF2B5EF4-FFF2-40B4-BE49-F238E27FC236}">
                <a16:creationId xmlns:a16="http://schemas.microsoft.com/office/drawing/2014/main" id="{773A0C99-5F8E-4922-AD29-5B743395277E}"/>
              </a:ext>
            </a:extLst>
          </p:cNvPr>
          <p:cNvPicPr>
            <a:picLocks noChangeAspect="1"/>
          </p:cNvPicPr>
          <p:nvPr userDrawn="1"/>
        </p:nvPicPr>
        <p:blipFill rotWithShape="1">
          <a:blip r:embed="rId4"/>
          <a:srcRect r="19301"/>
          <a:stretch/>
        </p:blipFill>
        <p:spPr>
          <a:xfrm>
            <a:off x="10913806" y="173558"/>
            <a:ext cx="1125099" cy="548180"/>
          </a:xfrm>
          <a:prstGeom prst="rect">
            <a:avLst/>
          </a:prstGeom>
        </p:spPr>
      </p:pic>
    </p:spTree>
    <p:extLst>
      <p:ext uri="{BB962C8B-B14F-4D97-AF65-F5344CB8AC3E}">
        <p14:creationId xmlns:p14="http://schemas.microsoft.com/office/powerpoint/2010/main" val="3623877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2"/>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20" name="Picture 19">
            <a:extLst>
              <a:ext uri="{FF2B5EF4-FFF2-40B4-BE49-F238E27FC236}">
                <a16:creationId xmlns:a16="http://schemas.microsoft.com/office/drawing/2014/main" id="{B4A5D4A8-BCEE-4B75-8157-0F72A6EAE0BA}"/>
              </a:ext>
            </a:extLst>
          </p:cNvPr>
          <p:cNvPicPr>
            <a:picLocks noChangeAspect="1"/>
          </p:cNvPicPr>
          <p:nvPr userDrawn="1"/>
        </p:nvPicPr>
        <p:blipFill rotWithShape="1">
          <a:blip r:embed="rId3"/>
          <a:srcRect r="19301"/>
          <a:stretch/>
        </p:blipFill>
        <p:spPr>
          <a:xfrm>
            <a:off x="10913806" y="173558"/>
            <a:ext cx="1125099" cy="548180"/>
          </a:xfrm>
          <a:prstGeom prst="rect">
            <a:avLst/>
          </a:prstGeom>
        </p:spPr>
      </p:pic>
    </p:spTree>
    <p:extLst>
      <p:ext uri="{BB962C8B-B14F-4D97-AF65-F5344CB8AC3E}">
        <p14:creationId xmlns:p14="http://schemas.microsoft.com/office/powerpoint/2010/main" val="3313852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2"/>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18" name="Picture 17">
            <a:extLst>
              <a:ext uri="{FF2B5EF4-FFF2-40B4-BE49-F238E27FC236}">
                <a16:creationId xmlns:a16="http://schemas.microsoft.com/office/drawing/2014/main" id="{7D32A866-6A06-430D-ACB8-BDD751B58425}"/>
              </a:ext>
            </a:extLst>
          </p:cNvPr>
          <p:cNvPicPr>
            <a:picLocks noChangeAspect="1"/>
          </p:cNvPicPr>
          <p:nvPr userDrawn="1"/>
        </p:nvPicPr>
        <p:blipFill rotWithShape="1">
          <a:blip r:embed="rId4"/>
          <a:srcRect r="19301"/>
          <a:stretch/>
        </p:blipFill>
        <p:spPr>
          <a:xfrm>
            <a:off x="10913806" y="173558"/>
            <a:ext cx="1125099" cy="548180"/>
          </a:xfrm>
          <a:prstGeom prst="rect">
            <a:avLst/>
          </a:prstGeom>
        </p:spPr>
      </p:pic>
    </p:spTree>
    <p:extLst>
      <p:ext uri="{BB962C8B-B14F-4D97-AF65-F5344CB8AC3E}">
        <p14:creationId xmlns:p14="http://schemas.microsoft.com/office/powerpoint/2010/main" val="234010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ing collab, accout H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2"/>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17" name="Picture 16">
            <a:extLst>
              <a:ext uri="{FF2B5EF4-FFF2-40B4-BE49-F238E27FC236}">
                <a16:creationId xmlns:a16="http://schemas.microsoft.com/office/drawing/2014/main" id="{B555E3FD-0A27-4410-9EB2-AAF3B768C0CF}"/>
              </a:ext>
            </a:extLst>
          </p:cNvPr>
          <p:cNvPicPr>
            <a:picLocks noChangeAspect="1"/>
          </p:cNvPicPr>
          <p:nvPr userDrawn="1"/>
        </p:nvPicPr>
        <p:blipFill>
          <a:blip r:embed="rId4"/>
          <a:stretch>
            <a:fillRect/>
          </a:stretch>
        </p:blipFill>
        <p:spPr>
          <a:xfrm>
            <a:off x="6656751" y="58685"/>
            <a:ext cx="5535250" cy="685837"/>
          </a:xfrm>
          <a:prstGeom prst="rect">
            <a:avLst/>
          </a:prstGeom>
        </p:spPr>
      </p:pic>
    </p:spTree>
    <p:extLst>
      <p:ext uri="{BB962C8B-B14F-4D97-AF65-F5344CB8AC3E}">
        <p14:creationId xmlns:p14="http://schemas.microsoft.com/office/powerpoint/2010/main" val="2431906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orkforc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4703FA4-FD11-4255-AE23-D5952A086779}"/>
              </a:ext>
            </a:extLst>
          </p:cNvPr>
          <p:cNvPicPr>
            <a:picLocks noChangeAspect="1"/>
          </p:cNvPicPr>
          <p:nvPr userDrawn="1"/>
        </p:nvPicPr>
        <p:blipFill>
          <a:blip r:embed="rId2"/>
          <a:stretch>
            <a:fillRect/>
          </a:stretch>
        </p:blipFill>
        <p:spPr>
          <a:xfrm>
            <a:off x="6671991" y="111125"/>
            <a:ext cx="5486088" cy="628551"/>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3036008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ms &amp; Engagem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25DF704-9493-4385-B994-28BDF656BC53}"/>
              </a:ext>
            </a:extLst>
          </p:cNvPr>
          <p:cNvPicPr>
            <a:picLocks noChangeAspect="1"/>
          </p:cNvPicPr>
          <p:nvPr userDrawn="1"/>
        </p:nvPicPr>
        <p:blipFill>
          <a:blip r:embed="rId2"/>
          <a:stretch>
            <a:fillRect/>
          </a:stretch>
        </p:blipFill>
        <p:spPr>
          <a:xfrm>
            <a:off x="6692279" y="91425"/>
            <a:ext cx="5464194" cy="637490"/>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1347219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gital &amp; I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C0115FC-6D39-495E-8092-4290A622C9C2}"/>
              </a:ext>
            </a:extLst>
          </p:cNvPr>
          <p:cNvPicPr>
            <a:picLocks noChangeAspect="1"/>
          </p:cNvPicPr>
          <p:nvPr userDrawn="1"/>
        </p:nvPicPr>
        <p:blipFill>
          <a:blip r:embed="rId2"/>
          <a:stretch>
            <a:fillRect/>
          </a:stretch>
        </p:blipFill>
        <p:spPr>
          <a:xfrm>
            <a:off x="6682658" y="92981"/>
            <a:ext cx="5509342" cy="631216"/>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456502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M">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A1A1127-324B-430E-9F8D-548B92F30D55}"/>
              </a:ext>
            </a:extLst>
          </p:cNvPr>
          <p:cNvPicPr>
            <a:picLocks noChangeAspect="1"/>
          </p:cNvPicPr>
          <p:nvPr userDrawn="1"/>
        </p:nvPicPr>
        <p:blipFill>
          <a:blip r:embed="rId2"/>
          <a:stretch>
            <a:fillRect/>
          </a:stretch>
        </p:blipFill>
        <p:spPr>
          <a:xfrm>
            <a:off x="6656751" y="97604"/>
            <a:ext cx="5517116" cy="646918"/>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26098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2C95-0011-AE3F-2137-2E979E021E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A42078-9270-160D-524A-5065836EA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109D22-3FD2-4C7B-07F6-1E38475618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9519F3-2209-730B-7587-D96023879A47}"/>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6" name="Footer Placeholder 5">
            <a:extLst>
              <a:ext uri="{FF2B5EF4-FFF2-40B4-BE49-F238E27FC236}">
                <a16:creationId xmlns:a16="http://schemas.microsoft.com/office/drawing/2014/main" id="{18A8B2EF-4381-F61E-7B9B-9056862B2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C42365-58BF-5BB1-2BD5-85638F950941}"/>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1647043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ce, community and PC">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6E1AEB3-78AA-418E-807F-F7A9E707F332}"/>
              </a:ext>
            </a:extLst>
          </p:cNvPr>
          <p:cNvPicPr>
            <a:picLocks noChangeAspect="1"/>
          </p:cNvPicPr>
          <p:nvPr userDrawn="1"/>
        </p:nvPicPr>
        <p:blipFill>
          <a:blip r:embed="rId2"/>
          <a:stretch>
            <a:fillRect/>
          </a:stretch>
        </p:blipFill>
        <p:spPr>
          <a:xfrm>
            <a:off x="6658608" y="97604"/>
            <a:ext cx="5533392" cy="607997"/>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74308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inical redesig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FEB0736-2348-49BA-AC55-16AF40F11F97}"/>
              </a:ext>
            </a:extLst>
          </p:cNvPr>
          <p:cNvPicPr>
            <a:picLocks noChangeAspect="1"/>
          </p:cNvPicPr>
          <p:nvPr userDrawn="1"/>
        </p:nvPicPr>
        <p:blipFill>
          <a:blip r:embed="rId2"/>
          <a:stretch>
            <a:fillRect/>
          </a:stretch>
        </p:blipFill>
        <p:spPr>
          <a:xfrm>
            <a:off x="6673684" y="93132"/>
            <a:ext cx="5446294" cy="628651"/>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3372758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siness enabling service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D098818-D16C-4161-9E77-BD23C50506E1}"/>
              </a:ext>
            </a:extLst>
          </p:cNvPr>
          <p:cNvPicPr>
            <a:picLocks noChangeAspect="1"/>
          </p:cNvPicPr>
          <p:nvPr userDrawn="1"/>
        </p:nvPicPr>
        <p:blipFill rotWithShape="1">
          <a:blip r:embed="rId2"/>
          <a:srcRect l="1" r="196"/>
          <a:stretch/>
        </p:blipFill>
        <p:spPr>
          <a:xfrm>
            <a:off x="6652697" y="98716"/>
            <a:ext cx="5526603" cy="625497"/>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555340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lexible resourcin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4B179E-5A52-4F91-B887-D7366C847AFC}"/>
              </a:ext>
            </a:extLst>
          </p:cNvPr>
          <p:cNvPicPr>
            <a:picLocks noChangeAspect="1"/>
          </p:cNvPicPr>
          <p:nvPr userDrawn="1"/>
        </p:nvPicPr>
        <p:blipFill>
          <a:blip r:embed="rId2"/>
          <a:stretch>
            <a:fillRect/>
          </a:stretch>
        </p:blipFill>
        <p:spPr>
          <a:xfrm>
            <a:off x="6669451" y="107950"/>
            <a:ext cx="5472926" cy="644589"/>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3"/>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6288451" cy="1325563"/>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642743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A423961-DE85-4AA8-ADB7-CFF43D2415B2}"/>
              </a:ext>
            </a:extLst>
          </p:cNvPr>
          <p:cNvPicPr>
            <a:picLocks noChangeAspect="1"/>
          </p:cNvPicPr>
          <p:nvPr userDrawn="1"/>
        </p:nvPicPr>
        <p:blipFill>
          <a:blip r:embed="rId2"/>
          <a:stretch>
            <a:fillRect/>
          </a:stretch>
        </p:blipFill>
        <p:spPr>
          <a:xfrm>
            <a:off x="6748495" y="3395142"/>
            <a:ext cx="5425600" cy="3451482"/>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2" y="1788641"/>
            <a:ext cx="7419715" cy="2798347"/>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D26E7EAD-B175-434C-91F0-484B2B71B66F}"/>
              </a:ext>
            </a:extLst>
          </p:cNvPr>
          <p:cNvPicPr>
            <a:picLocks noChangeAspect="1"/>
          </p:cNvPicPr>
          <p:nvPr userDrawn="1"/>
        </p:nvPicPr>
        <p:blipFill>
          <a:blip r:embed="rId4"/>
          <a:stretch>
            <a:fillRect/>
          </a:stretch>
        </p:blipFill>
        <p:spPr>
          <a:xfrm>
            <a:off x="0" y="8949"/>
            <a:ext cx="4729184" cy="2052079"/>
          </a:xfrm>
          <a:prstGeom prst="rect">
            <a:avLst/>
          </a:prstGeom>
        </p:spPr>
      </p:pic>
      <p:pic>
        <p:nvPicPr>
          <p:cNvPr id="22" name="Picture 21">
            <a:extLst>
              <a:ext uri="{FF2B5EF4-FFF2-40B4-BE49-F238E27FC236}">
                <a16:creationId xmlns:a16="http://schemas.microsoft.com/office/drawing/2014/main" id="{8BC92359-2128-4B03-B7C9-E887F928A17B}"/>
              </a:ext>
            </a:extLst>
          </p:cNvPr>
          <p:cNvPicPr>
            <a:picLocks noChangeAspect="1"/>
          </p:cNvPicPr>
          <p:nvPr userDrawn="1"/>
        </p:nvPicPr>
        <p:blipFill rotWithShape="1">
          <a:blip r:embed="rId5"/>
          <a:srcRect r="19301"/>
          <a:stretch/>
        </p:blipFill>
        <p:spPr>
          <a:xfrm>
            <a:off x="10913806" y="173558"/>
            <a:ext cx="1125099" cy="548180"/>
          </a:xfrm>
          <a:prstGeom prst="rect">
            <a:avLst/>
          </a:prstGeom>
        </p:spPr>
      </p:pic>
    </p:spTree>
    <p:extLst>
      <p:ext uri="{BB962C8B-B14F-4D97-AF65-F5344CB8AC3E}">
        <p14:creationId xmlns:p14="http://schemas.microsoft.com/office/powerpoint/2010/main" val="3408714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7F2A0F-3CCC-4CEC-931C-EB389A205B52}"/>
              </a:ext>
            </a:extLst>
          </p:cNvPr>
          <p:cNvPicPr>
            <a:picLocks noChangeAspect="1"/>
          </p:cNvPicPr>
          <p:nvPr userDrawn="1"/>
        </p:nvPicPr>
        <p:blipFill>
          <a:blip r:embed="rId2"/>
          <a:stretch>
            <a:fillRect/>
          </a:stretch>
        </p:blipFill>
        <p:spPr>
          <a:xfrm>
            <a:off x="6754148" y="3410268"/>
            <a:ext cx="5425600" cy="3451482"/>
          </a:xfrm>
          <a:prstGeom prst="rect">
            <a:avLst/>
          </a:prstGeom>
        </p:spPr>
      </p:pic>
      <p:pic>
        <p:nvPicPr>
          <p:cNvPr id="21" name="Picture 20">
            <a:extLst>
              <a:ext uri="{FF2B5EF4-FFF2-40B4-BE49-F238E27FC236}">
                <a16:creationId xmlns:a16="http://schemas.microsoft.com/office/drawing/2014/main" id="{5927E76B-F8DB-4E64-8A30-C57EE77DBDE7}"/>
              </a:ext>
            </a:extLst>
          </p:cNvPr>
          <p:cNvPicPr>
            <a:picLocks noChangeAspect="1"/>
          </p:cNvPicPr>
          <p:nvPr userDrawn="1"/>
        </p:nvPicPr>
        <p:blipFill rotWithShape="1">
          <a:blip r:embed="rId3"/>
          <a:srcRect r="46760" b="40299"/>
          <a:stretch/>
        </p:blipFill>
        <p:spPr>
          <a:xfrm>
            <a:off x="9486665" y="3845976"/>
            <a:ext cx="2758395" cy="3012024"/>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2" y="1788641"/>
            <a:ext cx="7419715" cy="2798347"/>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pic>
        <p:nvPicPr>
          <p:cNvPr id="22" name="Picture 21">
            <a:extLst>
              <a:ext uri="{FF2B5EF4-FFF2-40B4-BE49-F238E27FC236}">
                <a16:creationId xmlns:a16="http://schemas.microsoft.com/office/drawing/2014/main" id="{8E2C5ED8-4FE0-495B-A3A9-82CF7D48B43E}"/>
              </a:ext>
            </a:extLst>
          </p:cNvPr>
          <p:cNvPicPr>
            <a:picLocks noChangeAspect="1"/>
          </p:cNvPicPr>
          <p:nvPr userDrawn="1"/>
        </p:nvPicPr>
        <p:blipFill>
          <a:blip r:embed="rId5"/>
          <a:stretch>
            <a:fillRect/>
          </a:stretch>
        </p:blipFill>
        <p:spPr>
          <a:xfrm>
            <a:off x="0" y="8949"/>
            <a:ext cx="4729184" cy="2052079"/>
          </a:xfrm>
          <a:prstGeom prst="rect">
            <a:avLst/>
          </a:prstGeom>
        </p:spPr>
      </p:pic>
      <p:pic>
        <p:nvPicPr>
          <p:cNvPr id="19" name="Picture 18">
            <a:extLst>
              <a:ext uri="{FF2B5EF4-FFF2-40B4-BE49-F238E27FC236}">
                <a16:creationId xmlns:a16="http://schemas.microsoft.com/office/drawing/2014/main" id="{2391E770-9AEA-4197-8D24-0A881F12808D}"/>
              </a:ext>
            </a:extLst>
          </p:cNvPr>
          <p:cNvPicPr>
            <a:picLocks noChangeAspect="1"/>
          </p:cNvPicPr>
          <p:nvPr userDrawn="1"/>
        </p:nvPicPr>
        <p:blipFill rotWithShape="1">
          <a:blip r:embed="rId6"/>
          <a:srcRect r="19301"/>
          <a:stretch/>
        </p:blipFill>
        <p:spPr>
          <a:xfrm>
            <a:off x="10913806" y="173558"/>
            <a:ext cx="1125099" cy="548180"/>
          </a:xfrm>
          <a:prstGeom prst="rect">
            <a:avLst/>
          </a:prstGeom>
        </p:spPr>
      </p:pic>
    </p:spTree>
    <p:extLst>
      <p:ext uri="{BB962C8B-B14F-4D97-AF65-F5344CB8AC3E}">
        <p14:creationId xmlns:p14="http://schemas.microsoft.com/office/powerpoint/2010/main" val="2947073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236237B-84DB-49BD-8C13-927BEAED6576}"/>
              </a:ext>
            </a:extLst>
          </p:cNvPr>
          <p:cNvPicPr>
            <a:picLocks noChangeAspect="1"/>
          </p:cNvPicPr>
          <p:nvPr userDrawn="1"/>
        </p:nvPicPr>
        <p:blipFill>
          <a:blip r:embed="rId2"/>
          <a:stretch>
            <a:fillRect/>
          </a:stretch>
        </p:blipFill>
        <p:spPr>
          <a:xfrm>
            <a:off x="6754144" y="3410268"/>
            <a:ext cx="5425600" cy="3451482"/>
          </a:xfrm>
          <a:prstGeom prst="rect">
            <a:avLst/>
          </a:prstGeom>
        </p:spPr>
      </p:pic>
      <p:pic>
        <p:nvPicPr>
          <p:cNvPr id="21" name="Picture 20">
            <a:extLst>
              <a:ext uri="{FF2B5EF4-FFF2-40B4-BE49-F238E27FC236}">
                <a16:creationId xmlns:a16="http://schemas.microsoft.com/office/drawing/2014/main" id="{602F28A3-EEEA-42FD-9659-3475E66D8200}"/>
              </a:ext>
            </a:extLst>
          </p:cNvPr>
          <p:cNvPicPr>
            <a:picLocks noChangeAspect="1"/>
          </p:cNvPicPr>
          <p:nvPr userDrawn="1"/>
        </p:nvPicPr>
        <p:blipFill rotWithShape="1">
          <a:blip r:embed="rId3"/>
          <a:srcRect r="45782" b="39621"/>
          <a:stretch/>
        </p:blipFill>
        <p:spPr>
          <a:xfrm>
            <a:off x="9472374" y="3856097"/>
            <a:ext cx="2714625" cy="3001903"/>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2" y="1788640"/>
            <a:ext cx="7419715" cy="2798347"/>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pic>
        <p:nvPicPr>
          <p:cNvPr id="22" name="Picture 21">
            <a:extLst>
              <a:ext uri="{FF2B5EF4-FFF2-40B4-BE49-F238E27FC236}">
                <a16:creationId xmlns:a16="http://schemas.microsoft.com/office/drawing/2014/main" id="{EE1496DF-9B16-4183-B256-B01B8F6E54A8}"/>
              </a:ext>
            </a:extLst>
          </p:cNvPr>
          <p:cNvPicPr>
            <a:picLocks noChangeAspect="1"/>
          </p:cNvPicPr>
          <p:nvPr userDrawn="1"/>
        </p:nvPicPr>
        <p:blipFill>
          <a:blip r:embed="rId5"/>
          <a:stretch>
            <a:fillRect/>
          </a:stretch>
        </p:blipFill>
        <p:spPr>
          <a:xfrm>
            <a:off x="0" y="8949"/>
            <a:ext cx="4729184" cy="2052079"/>
          </a:xfrm>
          <a:prstGeom prst="rect">
            <a:avLst/>
          </a:prstGeom>
        </p:spPr>
      </p:pic>
      <p:pic>
        <p:nvPicPr>
          <p:cNvPr id="23" name="Picture 22">
            <a:extLst>
              <a:ext uri="{FF2B5EF4-FFF2-40B4-BE49-F238E27FC236}">
                <a16:creationId xmlns:a16="http://schemas.microsoft.com/office/drawing/2014/main" id="{2F7828D1-2EA2-4C94-83BD-06CEEA37B896}"/>
              </a:ext>
            </a:extLst>
          </p:cNvPr>
          <p:cNvPicPr>
            <a:picLocks noChangeAspect="1"/>
          </p:cNvPicPr>
          <p:nvPr userDrawn="1"/>
        </p:nvPicPr>
        <p:blipFill rotWithShape="1">
          <a:blip r:embed="rId6"/>
          <a:srcRect r="19301"/>
          <a:stretch/>
        </p:blipFill>
        <p:spPr>
          <a:xfrm>
            <a:off x="10913806" y="173558"/>
            <a:ext cx="1125099" cy="548180"/>
          </a:xfrm>
          <a:prstGeom prst="rect">
            <a:avLst/>
          </a:prstGeom>
        </p:spPr>
      </p:pic>
    </p:spTree>
    <p:extLst>
      <p:ext uri="{BB962C8B-B14F-4D97-AF65-F5344CB8AC3E}">
        <p14:creationId xmlns:p14="http://schemas.microsoft.com/office/powerpoint/2010/main" val="3332846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62AC4D7-2E94-479D-80D7-F50F32D6F45D}"/>
              </a:ext>
            </a:extLst>
          </p:cNvPr>
          <p:cNvPicPr>
            <a:picLocks noChangeAspect="1"/>
          </p:cNvPicPr>
          <p:nvPr userDrawn="1"/>
        </p:nvPicPr>
        <p:blipFill>
          <a:blip r:embed="rId2"/>
          <a:stretch>
            <a:fillRect/>
          </a:stretch>
        </p:blipFill>
        <p:spPr>
          <a:xfrm>
            <a:off x="6739154" y="3410268"/>
            <a:ext cx="5425600" cy="3451482"/>
          </a:xfrm>
          <a:prstGeom prst="rect">
            <a:avLst/>
          </a:prstGeom>
        </p:spPr>
      </p:pic>
      <p:pic>
        <p:nvPicPr>
          <p:cNvPr id="21" name="Picture 20">
            <a:extLst>
              <a:ext uri="{FF2B5EF4-FFF2-40B4-BE49-F238E27FC236}">
                <a16:creationId xmlns:a16="http://schemas.microsoft.com/office/drawing/2014/main" id="{6A7945DE-BD7C-4D86-8ED6-138CD2CBCFC2}"/>
              </a:ext>
            </a:extLst>
          </p:cNvPr>
          <p:cNvPicPr>
            <a:picLocks noChangeAspect="1"/>
          </p:cNvPicPr>
          <p:nvPr userDrawn="1"/>
        </p:nvPicPr>
        <p:blipFill rotWithShape="1">
          <a:blip r:embed="rId3"/>
          <a:srcRect r="44381" b="38552"/>
          <a:stretch/>
        </p:blipFill>
        <p:spPr>
          <a:xfrm>
            <a:off x="9441510" y="3851038"/>
            <a:ext cx="2711453" cy="2995585"/>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2" y="1788640"/>
            <a:ext cx="7419715" cy="2798347"/>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pic>
        <p:nvPicPr>
          <p:cNvPr id="22" name="Picture 21">
            <a:extLst>
              <a:ext uri="{FF2B5EF4-FFF2-40B4-BE49-F238E27FC236}">
                <a16:creationId xmlns:a16="http://schemas.microsoft.com/office/drawing/2014/main" id="{6A545FDD-81EF-4BCE-82D3-D11314AC4755}"/>
              </a:ext>
            </a:extLst>
          </p:cNvPr>
          <p:cNvPicPr>
            <a:picLocks noChangeAspect="1"/>
          </p:cNvPicPr>
          <p:nvPr userDrawn="1"/>
        </p:nvPicPr>
        <p:blipFill>
          <a:blip r:embed="rId5"/>
          <a:stretch>
            <a:fillRect/>
          </a:stretch>
        </p:blipFill>
        <p:spPr>
          <a:xfrm>
            <a:off x="0" y="8949"/>
            <a:ext cx="4729184" cy="2052079"/>
          </a:xfrm>
          <a:prstGeom prst="rect">
            <a:avLst/>
          </a:prstGeom>
        </p:spPr>
      </p:pic>
      <p:pic>
        <p:nvPicPr>
          <p:cNvPr id="23" name="Picture 22">
            <a:extLst>
              <a:ext uri="{FF2B5EF4-FFF2-40B4-BE49-F238E27FC236}">
                <a16:creationId xmlns:a16="http://schemas.microsoft.com/office/drawing/2014/main" id="{0CC053D4-1A92-4C06-BE43-6C703D3EFF5E}"/>
              </a:ext>
            </a:extLst>
          </p:cNvPr>
          <p:cNvPicPr>
            <a:picLocks noChangeAspect="1"/>
          </p:cNvPicPr>
          <p:nvPr userDrawn="1"/>
        </p:nvPicPr>
        <p:blipFill rotWithShape="1">
          <a:blip r:embed="rId6"/>
          <a:srcRect r="19301"/>
          <a:stretch/>
        </p:blipFill>
        <p:spPr>
          <a:xfrm>
            <a:off x="10913806" y="173558"/>
            <a:ext cx="1125099" cy="548180"/>
          </a:xfrm>
          <a:prstGeom prst="rect">
            <a:avLst/>
          </a:prstGeom>
        </p:spPr>
      </p:pic>
    </p:spTree>
    <p:extLst>
      <p:ext uri="{BB962C8B-B14F-4D97-AF65-F5344CB8AC3E}">
        <p14:creationId xmlns:p14="http://schemas.microsoft.com/office/powerpoint/2010/main" val="924352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0A631E-5B68-4263-8E6B-7CC5B9BA2F82}"/>
              </a:ext>
            </a:extLst>
          </p:cNvPr>
          <p:cNvPicPr>
            <a:picLocks noChangeAspect="1"/>
          </p:cNvPicPr>
          <p:nvPr userDrawn="1"/>
        </p:nvPicPr>
        <p:blipFill>
          <a:blip r:embed="rId2"/>
          <a:stretch>
            <a:fillRect/>
          </a:stretch>
        </p:blipFill>
        <p:spPr>
          <a:xfrm>
            <a:off x="6739150" y="3410268"/>
            <a:ext cx="5425600" cy="3451482"/>
          </a:xfrm>
          <a:prstGeom prst="rect">
            <a:avLst/>
          </a:prstGeom>
        </p:spPr>
      </p:pic>
      <p:pic>
        <p:nvPicPr>
          <p:cNvPr id="21" name="Picture 20">
            <a:extLst>
              <a:ext uri="{FF2B5EF4-FFF2-40B4-BE49-F238E27FC236}">
                <a16:creationId xmlns:a16="http://schemas.microsoft.com/office/drawing/2014/main" id="{A42944A4-051C-4254-B12D-FEE6D2F43C53}"/>
              </a:ext>
            </a:extLst>
          </p:cNvPr>
          <p:cNvPicPr>
            <a:picLocks noChangeAspect="1"/>
          </p:cNvPicPr>
          <p:nvPr userDrawn="1"/>
        </p:nvPicPr>
        <p:blipFill rotWithShape="1">
          <a:blip r:embed="rId3"/>
          <a:srcRect t="-1" r="47496" b="43714"/>
          <a:stretch/>
        </p:blipFill>
        <p:spPr>
          <a:xfrm>
            <a:off x="9428806" y="3835589"/>
            <a:ext cx="2743199" cy="3022411"/>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2" y="1788641"/>
            <a:ext cx="7419715" cy="2798347"/>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pic>
        <p:nvPicPr>
          <p:cNvPr id="22" name="Picture 21">
            <a:extLst>
              <a:ext uri="{FF2B5EF4-FFF2-40B4-BE49-F238E27FC236}">
                <a16:creationId xmlns:a16="http://schemas.microsoft.com/office/drawing/2014/main" id="{C0A2499F-7AA9-493E-8FB1-BBF06F87567C}"/>
              </a:ext>
            </a:extLst>
          </p:cNvPr>
          <p:cNvPicPr>
            <a:picLocks noChangeAspect="1"/>
          </p:cNvPicPr>
          <p:nvPr userDrawn="1"/>
        </p:nvPicPr>
        <p:blipFill>
          <a:blip r:embed="rId5"/>
          <a:stretch>
            <a:fillRect/>
          </a:stretch>
        </p:blipFill>
        <p:spPr>
          <a:xfrm>
            <a:off x="0" y="8949"/>
            <a:ext cx="4729184" cy="2052079"/>
          </a:xfrm>
          <a:prstGeom prst="rect">
            <a:avLst/>
          </a:prstGeom>
        </p:spPr>
      </p:pic>
      <p:pic>
        <p:nvPicPr>
          <p:cNvPr id="23" name="Picture 22">
            <a:extLst>
              <a:ext uri="{FF2B5EF4-FFF2-40B4-BE49-F238E27FC236}">
                <a16:creationId xmlns:a16="http://schemas.microsoft.com/office/drawing/2014/main" id="{7AAFB793-99C2-44C0-9A05-F04C6055E10A}"/>
              </a:ext>
            </a:extLst>
          </p:cNvPr>
          <p:cNvPicPr>
            <a:picLocks noChangeAspect="1"/>
          </p:cNvPicPr>
          <p:nvPr userDrawn="1"/>
        </p:nvPicPr>
        <p:blipFill rotWithShape="1">
          <a:blip r:embed="rId6"/>
          <a:srcRect r="19301"/>
          <a:stretch/>
        </p:blipFill>
        <p:spPr>
          <a:xfrm>
            <a:off x="10913806" y="173558"/>
            <a:ext cx="1125099" cy="548180"/>
          </a:xfrm>
          <a:prstGeom prst="rect">
            <a:avLst/>
          </a:prstGeom>
        </p:spPr>
      </p:pic>
    </p:spTree>
    <p:extLst>
      <p:ext uri="{BB962C8B-B14F-4D97-AF65-F5344CB8AC3E}">
        <p14:creationId xmlns:p14="http://schemas.microsoft.com/office/powerpoint/2010/main" val="434335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36C4F5D-AF70-45BF-B0D4-12D7A3FD5B9C}"/>
              </a:ext>
            </a:extLst>
          </p:cNvPr>
          <p:cNvPicPr>
            <a:picLocks noChangeAspect="1"/>
          </p:cNvPicPr>
          <p:nvPr userDrawn="1"/>
        </p:nvPicPr>
        <p:blipFill>
          <a:blip r:embed="rId2"/>
          <a:stretch>
            <a:fillRect/>
          </a:stretch>
        </p:blipFill>
        <p:spPr>
          <a:xfrm>
            <a:off x="6739154" y="3410268"/>
            <a:ext cx="5425600" cy="3451482"/>
          </a:xfrm>
          <a:prstGeom prst="rect">
            <a:avLst/>
          </a:prstGeom>
        </p:spPr>
      </p:pic>
      <p:pic>
        <p:nvPicPr>
          <p:cNvPr id="21" name="Picture 20">
            <a:extLst>
              <a:ext uri="{FF2B5EF4-FFF2-40B4-BE49-F238E27FC236}">
                <a16:creationId xmlns:a16="http://schemas.microsoft.com/office/drawing/2014/main" id="{70AC6692-5B4A-461A-AAD7-B5892BF26037}"/>
              </a:ext>
            </a:extLst>
          </p:cNvPr>
          <p:cNvPicPr>
            <a:picLocks noChangeAspect="1"/>
          </p:cNvPicPr>
          <p:nvPr userDrawn="1"/>
        </p:nvPicPr>
        <p:blipFill rotWithShape="1">
          <a:blip r:embed="rId3"/>
          <a:srcRect r="46910" b="41845"/>
          <a:stretch/>
        </p:blipFill>
        <p:spPr>
          <a:xfrm>
            <a:off x="9390711" y="3812681"/>
            <a:ext cx="2781299" cy="3046643"/>
          </a:xfrm>
          <a:prstGeom prst="rect">
            <a:avLst/>
          </a:prstGeom>
        </p:spPr>
      </p:pic>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4"/>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2" y="1788637"/>
            <a:ext cx="7419715" cy="2798347"/>
          </a:xfrm>
        </p:spPr>
        <p:txBody>
          <a:bodyPr>
            <a:normAutofit/>
          </a:bodyPr>
          <a:lstStyle>
            <a:lvl1pPr>
              <a:defRPr sz="3200" b="1">
                <a:solidFill>
                  <a:srgbClr val="0078BA"/>
                </a:solidFill>
                <a:latin typeface="+mn-lt"/>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14/08/2025</a:t>
            </a:fld>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22" name="Picture 21">
            <a:extLst>
              <a:ext uri="{FF2B5EF4-FFF2-40B4-BE49-F238E27FC236}">
                <a16:creationId xmlns:a16="http://schemas.microsoft.com/office/drawing/2014/main" id="{3C829B80-9D2D-4B07-AE9F-5F931D3DA7F2}"/>
              </a:ext>
            </a:extLst>
          </p:cNvPr>
          <p:cNvPicPr>
            <a:picLocks noChangeAspect="1"/>
          </p:cNvPicPr>
          <p:nvPr userDrawn="1"/>
        </p:nvPicPr>
        <p:blipFill>
          <a:blip r:embed="rId5"/>
          <a:stretch>
            <a:fillRect/>
          </a:stretch>
        </p:blipFill>
        <p:spPr>
          <a:xfrm>
            <a:off x="0" y="8949"/>
            <a:ext cx="4729184" cy="2052079"/>
          </a:xfrm>
          <a:prstGeom prst="rect">
            <a:avLst/>
          </a:prstGeom>
        </p:spPr>
      </p:pic>
      <p:pic>
        <p:nvPicPr>
          <p:cNvPr id="23" name="Picture 22">
            <a:extLst>
              <a:ext uri="{FF2B5EF4-FFF2-40B4-BE49-F238E27FC236}">
                <a16:creationId xmlns:a16="http://schemas.microsoft.com/office/drawing/2014/main" id="{5928FB8B-0BE6-4BED-BDA1-F264726100A5}"/>
              </a:ext>
            </a:extLst>
          </p:cNvPr>
          <p:cNvPicPr>
            <a:picLocks noChangeAspect="1"/>
          </p:cNvPicPr>
          <p:nvPr userDrawn="1"/>
        </p:nvPicPr>
        <p:blipFill rotWithShape="1">
          <a:blip r:embed="rId6"/>
          <a:srcRect r="19301"/>
          <a:stretch/>
        </p:blipFill>
        <p:spPr>
          <a:xfrm>
            <a:off x="10913806" y="173558"/>
            <a:ext cx="1125099" cy="548180"/>
          </a:xfrm>
          <a:prstGeom prst="rect">
            <a:avLst/>
          </a:prstGeom>
        </p:spPr>
      </p:pic>
    </p:spTree>
    <p:extLst>
      <p:ext uri="{BB962C8B-B14F-4D97-AF65-F5344CB8AC3E}">
        <p14:creationId xmlns:p14="http://schemas.microsoft.com/office/powerpoint/2010/main" val="237283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74F0-5E6E-B7D4-8713-8298072F86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412494-D524-9012-109C-940EA66B9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BA88B-5F94-CF94-1791-929306B206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4DB73D-594B-7A69-3730-E56667FE9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47C76-5161-856D-721E-222E875B17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C844CD-A070-1A74-4D4A-27F7E9DE7EE9}"/>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8" name="Footer Placeholder 7">
            <a:extLst>
              <a:ext uri="{FF2B5EF4-FFF2-40B4-BE49-F238E27FC236}">
                <a16:creationId xmlns:a16="http://schemas.microsoft.com/office/drawing/2014/main" id="{F4F484E5-49A5-B218-04CA-543D2110A1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E58FA7-699F-0806-2C5A-786750D15F02}"/>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2899267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BDE3241-3325-45A6-B193-34DA03F23614}"/>
              </a:ext>
            </a:extLst>
          </p:cNvPr>
          <p:cNvPicPr>
            <a:picLocks noChangeAspect="1"/>
          </p:cNvPicPr>
          <p:nvPr userDrawn="1"/>
        </p:nvPicPr>
        <p:blipFill>
          <a:blip r:embed="rId2"/>
          <a:stretch>
            <a:fillRect/>
          </a:stretch>
        </p:blipFill>
        <p:spPr>
          <a:xfrm>
            <a:off x="0" y="-11111"/>
            <a:ext cx="12192000" cy="6859585"/>
          </a:xfrm>
          <a:prstGeom prst="rect">
            <a:avLst/>
          </a:prstGeom>
        </p:spPr>
      </p:pic>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3" y="674557"/>
            <a:ext cx="5364868" cy="2263515"/>
          </a:xfrm>
        </p:spPr>
        <p:txBody>
          <a:bodyPr>
            <a:normAutofit/>
          </a:bodyPr>
          <a:lstStyle>
            <a:lvl1pPr>
              <a:defRPr sz="3200" b="1">
                <a:solidFill>
                  <a:schemeClr val="bg1"/>
                </a:solidFill>
                <a:latin typeface="+mn-lt"/>
              </a:defRPr>
            </a:lvl1pPr>
          </a:lstStyle>
          <a:p>
            <a:r>
              <a:rPr lang="en-US"/>
              <a:t>Click to edit Master title style</a:t>
            </a:r>
            <a:endParaRPr lang="en-GB"/>
          </a:p>
        </p:txBody>
      </p:sp>
      <p:pic>
        <p:nvPicPr>
          <p:cNvPr id="23" name="Picture 22">
            <a:extLst>
              <a:ext uri="{FF2B5EF4-FFF2-40B4-BE49-F238E27FC236}">
                <a16:creationId xmlns:a16="http://schemas.microsoft.com/office/drawing/2014/main" id="{FD9C78D9-D1C1-41A0-87CC-5DD265914C84}"/>
              </a:ext>
            </a:extLst>
          </p:cNvPr>
          <p:cNvPicPr>
            <a:picLocks noChangeAspect="1"/>
          </p:cNvPicPr>
          <p:nvPr userDrawn="1"/>
        </p:nvPicPr>
        <p:blipFill>
          <a:blip r:embed="rId3"/>
          <a:stretch>
            <a:fillRect/>
          </a:stretch>
        </p:blipFill>
        <p:spPr>
          <a:xfrm>
            <a:off x="314325" y="5118898"/>
            <a:ext cx="2714625" cy="1641195"/>
          </a:xfrm>
          <a:prstGeom prst="rect">
            <a:avLst/>
          </a:prstGeom>
        </p:spPr>
      </p:pic>
      <p:grpSp>
        <p:nvGrpSpPr>
          <p:cNvPr id="24" name="Group 23">
            <a:extLst>
              <a:ext uri="{FF2B5EF4-FFF2-40B4-BE49-F238E27FC236}">
                <a16:creationId xmlns:a16="http://schemas.microsoft.com/office/drawing/2014/main" id="{9DD075AC-30C9-4F2D-BB13-B315258787C6}"/>
              </a:ext>
            </a:extLst>
          </p:cNvPr>
          <p:cNvGrpSpPr/>
          <p:nvPr userDrawn="1"/>
        </p:nvGrpSpPr>
        <p:grpSpPr>
          <a:xfrm>
            <a:off x="5821392" y="1396180"/>
            <a:ext cx="6373470" cy="4300799"/>
            <a:chOff x="2298067" y="1648420"/>
            <a:chExt cx="6774493" cy="4571408"/>
          </a:xfrm>
        </p:grpSpPr>
        <p:pic>
          <p:nvPicPr>
            <p:cNvPr id="25" name="Picture 24">
              <a:extLst>
                <a:ext uri="{FF2B5EF4-FFF2-40B4-BE49-F238E27FC236}">
                  <a16:creationId xmlns:a16="http://schemas.microsoft.com/office/drawing/2014/main" id="{F205F6A7-D4F3-4BAC-A9AB-DF20A7182DC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4" t="26503" r="36625"/>
            <a:stretch/>
          </p:blipFill>
          <p:spPr>
            <a:xfrm>
              <a:off x="2298067" y="1648420"/>
              <a:ext cx="6774493" cy="4571408"/>
            </a:xfrm>
            <a:prstGeom prst="rect">
              <a:avLst/>
            </a:prstGeom>
          </p:spPr>
        </p:pic>
        <p:sp>
          <p:nvSpPr>
            <p:cNvPr id="26" name="Oval 25">
              <a:extLst>
                <a:ext uri="{FF2B5EF4-FFF2-40B4-BE49-F238E27FC236}">
                  <a16:creationId xmlns:a16="http://schemas.microsoft.com/office/drawing/2014/main" id="{4BF1D706-E0CA-4017-B87B-3EB164E183E1}"/>
                </a:ext>
              </a:extLst>
            </p:cNvPr>
            <p:cNvSpPr/>
            <p:nvPr userDrawn="1"/>
          </p:nvSpPr>
          <p:spPr>
            <a:xfrm>
              <a:off x="6920389" y="2281239"/>
              <a:ext cx="288131" cy="288131"/>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9198175-A752-46A3-B621-3CC0174CD122}"/>
              </a:ext>
            </a:extLst>
          </p:cNvPr>
          <p:cNvGrpSpPr/>
          <p:nvPr userDrawn="1"/>
        </p:nvGrpSpPr>
        <p:grpSpPr>
          <a:xfrm>
            <a:off x="9605383" y="5696980"/>
            <a:ext cx="2357437" cy="1077399"/>
            <a:chOff x="6643687" y="5728730"/>
            <a:chExt cx="2357437" cy="1077399"/>
          </a:xfrm>
        </p:grpSpPr>
        <p:pic>
          <p:nvPicPr>
            <p:cNvPr id="28" name="Picture 27" descr="A picture containing drawing&#10;&#10;Description automatically generated">
              <a:extLst>
                <a:ext uri="{FF2B5EF4-FFF2-40B4-BE49-F238E27FC236}">
                  <a16:creationId xmlns:a16="http://schemas.microsoft.com/office/drawing/2014/main" id="{4F989331-D3FA-4491-A55F-09ED47E038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3687" y="5728730"/>
              <a:ext cx="2357437" cy="877403"/>
            </a:xfrm>
            <a:prstGeom prst="rect">
              <a:avLst/>
            </a:prstGeom>
          </p:spPr>
        </p:pic>
        <p:pic>
          <p:nvPicPr>
            <p:cNvPr id="29" name="Picture 28" descr="Logo&#10;&#10;Description automatically generated">
              <a:extLst>
                <a:ext uri="{FF2B5EF4-FFF2-40B4-BE49-F238E27FC236}">
                  <a16:creationId xmlns:a16="http://schemas.microsoft.com/office/drawing/2014/main" id="{890DB71F-0800-4D3E-A609-93B62485E44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81998"/>
            <a:stretch/>
          </p:blipFill>
          <p:spPr>
            <a:xfrm>
              <a:off x="6643687" y="6606132"/>
              <a:ext cx="2357437" cy="199997"/>
            </a:xfrm>
            <a:prstGeom prst="rect">
              <a:avLst/>
            </a:prstGeom>
          </p:spPr>
        </p:pic>
      </p:grpSp>
      <p:pic>
        <p:nvPicPr>
          <p:cNvPr id="14" name="Picture 13">
            <a:extLst>
              <a:ext uri="{FF2B5EF4-FFF2-40B4-BE49-F238E27FC236}">
                <a16:creationId xmlns:a16="http://schemas.microsoft.com/office/drawing/2014/main" id="{994C05AE-B757-4A53-9E33-4EDFB7FFE935}"/>
              </a:ext>
            </a:extLst>
          </p:cNvPr>
          <p:cNvPicPr>
            <a:picLocks noChangeAspect="1"/>
          </p:cNvPicPr>
          <p:nvPr userDrawn="1"/>
        </p:nvPicPr>
        <p:blipFill rotWithShape="1">
          <a:blip r:embed="rId8"/>
          <a:srcRect r="19521"/>
          <a:stretch/>
        </p:blipFill>
        <p:spPr>
          <a:xfrm>
            <a:off x="9565375" y="264899"/>
            <a:ext cx="2315550" cy="1131281"/>
          </a:xfrm>
          <a:prstGeom prst="rect">
            <a:avLst/>
          </a:prstGeom>
        </p:spPr>
      </p:pic>
    </p:spTree>
    <p:extLst>
      <p:ext uri="{BB962C8B-B14F-4D97-AF65-F5344CB8AC3E}">
        <p14:creationId xmlns:p14="http://schemas.microsoft.com/office/powerpoint/2010/main" val="4130403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89671-E56F-4A80-BD25-F0B2A36D69EE}"/>
              </a:ext>
            </a:extLst>
          </p:cNvPr>
          <p:cNvSpPr>
            <a:spLocks noGrp="1"/>
          </p:cNvSpPr>
          <p:nvPr>
            <p:ph type="dt" sz="half" idx="10"/>
          </p:nvPr>
        </p:nvSpPr>
        <p:spPr/>
        <p:txBody>
          <a:bodyPr/>
          <a:lstStyle/>
          <a:p>
            <a:fld id="{31CC9D3D-B2DD-47CE-AD8E-A78C2A725F5D}" type="datetimeFigureOut">
              <a:rPr lang="en-GB" smtClean="0"/>
              <a:t>14/08/2025</a:t>
            </a:fld>
            <a:endParaRPr lang="en-GB"/>
          </a:p>
        </p:txBody>
      </p:sp>
      <p:sp>
        <p:nvSpPr>
          <p:cNvPr id="3" name="Footer Placeholder 2">
            <a:extLst>
              <a:ext uri="{FF2B5EF4-FFF2-40B4-BE49-F238E27FC236}">
                <a16:creationId xmlns:a16="http://schemas.microsoft.com/office/drawing/2014/main" id="{33CAD7B9-8799-4C30-AE69-34BCFB4EA6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3F2847-DB7E-457F-A9AD-2F7EDA8C887B}"/>
              </a:ext>
            </a:extLst>
          </p:cNvPr>
          <p:cNvSpPr>
            <a:spLocks noGrp="1"/>
          </p:cNvSpPr>
          <p:nvPr>
            <p:ph type="sldNum" sz="quarter" idx="12"/>
          </p:nvPr>
        </p:nvSpPr>
        <p:spPr/>
        <p:txBody>
          <a:bodyPr/>
          <a:lstStyle/>
          <a:p>
            <a:fld id="{7B2D7F04-67D3-47AA-9F4F-C1FD4EB10A39}" type="slidenum">
              <a:rPr lang="en-GB" smtClean="0"/>
              <a:t>‹#›</a:t>
            </a:fld>
            <a:endParaRPr lang="en-GB"/>
          </a:p>
        </p:txBody>
      </p:sp>
    </p:spTree>
    <p:extLst>
      <p:ext uri="{BB962C8B-B14F-4D97-AF65-F5344CB8AC3E}">
        <p14:creationId xmlns:p14="http://schemas.microsoft.com/office/powerpoint/2010/main" val="842949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A1B879-3C24-73C3-4F03-C5D89C24D5B4}"/>
              </a:ext>
            </a:extLst>
          </p:cNvPr>
          <p:cNvSpPr/>
          <p:nvPr userDrawn="1"/>
        </p:nvSpPr>
        <p:spPr>
          <a:xfrm>
            <a:off x="0" y="0"/>
            <a:ext cx="12192000" cy="6858000"/>
          </a:xfrm>
          <a:prstGeom prst="rect">
            <a:avLst/>
          </a:prstGeom>
          <a:gradFill>
            <a:gsLst>
              <a:gs pos="0">
                <a:srgbClr val="95C11F"/>
              </a:gs>
              <a:gs pos="100000">
                <a:srgbClr val="3AAA3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F59CAC0A-785B-1C76-3FD9-3E9EC91E3A6B}"/>
              </a:ext>
            </a:extLst>
          </p:cNvPr>
          <p:cNvSpPr/>
          <p:nvPr userDrawn="1"/>
        </p:nvSpPr>
        <p:spPr>
          <a:xfrm>
            <a:off x="512807" y="531341"/>
            <a:ext cx="11145794" cy="578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Content Placeholder 2">
            <a:extLst>
              <a:ext uri="{FF2B5EF4-FFF2-40B4-BE49-F238E27FC236}">
                <a16:creationId xmlns:a16="http://schemas.microsoft.com/office/drawing/2014/main" id="{8ECD84E4-6ACD-46CB-96E9-50ADD805320B}"/>
              </a:ext>
            </a:extLst>
          </p:cNvPr>
          <p:cNvSpPr>
            <a:spLocks noGrp="1"/>
          </p:cNvSpPr>
          <p:nvPr>
            <p:ph idx="1"/>
          </p:nvPr>
        </p:nvSpPr>
        <p:spPr>
          <a:xfrm>
            <a:off x="6344625" y="1776972"/>
            <a:ext cx="4952999" cy="4351338"/>
          </a:xfrm>
        </p:spPr>
        <p:txBody>
          <a:bodyPr/>
          <a:lstStyle>
            <a:lvl1pPr>
              <a:defRPr>
                <a:solidFill>
                  <a:srgbClr val="0E2F47"/>
                </a:solidFill>
              </a:defRPr>
            </a:lvl1pPr>
            <a:lvl2pPr>
              <a:defRPr>
                <a:solidFill>
                  <a:srgbClr val="0E2F47"/>
                </a:solidFill>
              </a:defRPr>
            </a:lvl2pPr>
            <a:lvl3pPr>
              <a:defRPr>
                <a:solidFill>
                  <a:srgbClr val="0E2F47"/>
                </a:solidFill>
              </a:defRPr>
            </a:lvl3pPr>
            <a:lvl4pPr>
              <a:defRPr>
                <a:solidFill>
                  <a:srgbClr val="0E2F47"/>
                </a:solidFill>
              </a:defRPr>
            </a:lvl4pPr>
            <a:lvl5pPr>
              <a:defRPr>
                <a:solidFill>
                  <a:srgbClr val="0E2F47"/>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96507CAF-5091-177E-238E-A96ADE0DA999}"/>
              </a:ext>
            </a:extLst>
          </p:cNvPr>
          <p:cNvPicPr>
            <a:picLocks noChangeAspect="1"/>
          </p:cNvPicPr>
          <p:nvPr userDrawn="1"/>
        </p:nvPicPr>
        <p:blipFill>
          <a:blip r:embed="rId2"/>
          <a:stretch>
            <a:fillRect/>
          </a:stretch>
        </p:blipFill>
        <p:spPr>
          <a:xfrm>
            <a:off x="8290405" y="4900858"/>
            <a:ext cx="3388788" cy="1698381"/>
          </a:xfrm>
          <a:prstGeom prst="rect">
            <a:avLst/>
          </a:prstGeom>
        </p:spPr>
      </p:pic>
      <p:sp>
        <p:nvSpPr>
          <p:cNvPr id="18" name="Rectangle 17">
            <a:extLst>
              <a:ext uri="{FF2B5EF4-FFF2-40B4-BE49-F238E27FC236}">
                <a16:creationId xmlns:a16="http://schemas.microsoft.com/office/drawing/2014/main" id="{0C08296D-5FA1-7915-54A0-D12BA1834172}"/>
              </a:ext>
            </a:extLst>
          </p:cNvPr>
          <p:cNvSpPr/>
          <p:nvPr userDrawn="1"/>
        </p:nvSpPr>
        <p:spPr>
          <a:xfrm>
            <a:off x="505900" y="531341"/>
            <a:ext cx="5590101" cy="57953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itle 1">
            <a:extLst>
              <a:ext uri="{FF2B5EF4-FFF2-40B4-BE49-F238E27FC236}">
                <a16:creationId xmlns:a16="http://schemas.microsoft.com/office/drawing/2014/main" id="{B052CEBA-ACB1-6CFF-B217-80D2E0CA2F02}"/>
              </a:ext>
            </a:extLst>
          </p:cNvPr>
          <p:cNvSpPr>
            <a:spLocks noGrp="1"/>
          </p:cNvSpPr>
          <p:nvPr>
            <p:ph type="title" hasCustomPrompt="1"/>
          </p:nvPr>
        </p:nvSpPr>
        <p:spPr>
          <a:xfrm>
            <a:off x="6344627" y="843115"/>
            <a:ext cx="4952999" cy="915678"/>
          </a:xfrm>
        </p:spPr>
        <p:txBody>
          <a:bodyPr>
            <a:normAutofit/>
          </a:bodyPr>
          <a:lstStyle>
            <a:lvl1pPr>
              <a:defRPr sz="3600">
                <a:solidFill>
                  <a:srgbClr val="0E2F47"/>
                </a:solidFill>
                <a:latin typeface="+mn-lt"/>
              </a:defRPr>
            </a:lvl1pPr>
          </a:lstStyle>
          <a:p>
            <a:r>
              <a:rPr lang="en-GB" dirty="0"/>
              <a:t>Click to edit title</a:t>
            </a:r>
            <a:endParaRPr lang="en-US" dirty="0"/>
          </a:p>
        </p:txBody>
      </p:sp>
      <p:cxnSp>
        <p:nvCxnSpPr>
          <p:cNvPr id="2" name="Straight Connector 1">
            <a:extLst>
              <a:ext uri="{FF2B5EF4-FFF2-40B4-BE49-F238E27FC236}">
                <a16:creationId xmlns:a16="http://schemas.microsoft.com/office/drawing/2014/main" id="{EBDCC0F5-C279-C596-1F96-B93FA8ADA7E2}"/>
              </a:ext>
            </a:extLst>
          </p:cNvPr>
          <p:cNvCxnSpPr>
            <a:cxnSpLocks/>
          </p:cNvCxnSpPr>
          <p:nvPr userDrawn="1"/>
        </p:nvCxnSpPr>
        <p:spPr>
          <a:xfrm>
            <a:off x="6344626" y="1648354"/>
            <a:ext cx="5009175" cy="0"/>
          </a:xfrm>
          <a:prstGeom prst="line">
            <a:avLst/>
          </a:prstGeom>
          <a:ln w="25400">
            <a:gradFill>
              <a:gsLst>
                <a:gs pos="0">
                  <a:srgbClr val="95C11F"/>
                </a:gs>
                <a:gs pos="100000">
                  <a:srgbClr val="3AAA35"/>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70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5897-2ACB-78F5-761D-058C7E0460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AE6466-0B44-7597-21E1-C43670F891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C06036-DBE1-5922-BA9D-EEDACC1DE4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5EB634-6D7A-2012-7B45-E74C522ECF4F}"/>
              </a:ext>
            </a:extLst>
          </p:cNvPr>
          <p:cNvSpPr>
            <a:spLocks noGrp="1"/>
          </p:cNvSpPr>
          <p:nvPr>
            <p:ph type="dt" sz="half" idx="10"/>
          </p:nvPr>
        </p:nvSpPr>
        <p:spPr/>
        <p:txBody>
          <a:bodyPr/>
          <a:lstStyle/>
          <a:p>
            <a:fld id="{22CE0E27-995C-4730-9BAD-7CBF880DD01A}" type="datetimeFigureOut">
              <a:rPr lang="en-GB" smtClean="0"/>
              <a:t>14/08/2025</a:t>
            </a:fld>
            <a:endParaRPr lang="en-GB"/>
          </a:p>
        </p:txBody>
      </p:sp>
      <p:sp>
        <p:nvSpPr>
          <p:cNvPr id="6" name="Footer Placeholder 5">
            <a:extLst>
              <a:ext uri="{FF2B5EF4-FFF2-40B4-BE49-F238E27FC236}">
                <a16:creationId xmlns:a16="http://schemas.microsoft.com/office/drawing/2014/main" id="{DDE55277-4E10-E761-2A7D-7E214A4161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BF6EE9-6F20-53D5-B24E-52BBFD5D59B2}"/>
              </a:ext>
            </a:extLst>
          </p:cNvPr>
          <p:cNvSpPr>
            <a:spLocks noGrp="1"/>
          </p:cNvSpPr>
          <p:nvPr>
            <p:ph type="sldNum" sz="quarter" idx="12"/>
          </p:nvPr>
        </p:nvSpPr>
        <p:spPr/>
        <p:txBody>
          <a:bodyPr/>
          <a:lstStyle/>
          <a:p>
            <a:fld id="{12D51686-259F-4797-975B-8B4086FBA35C}" type="slidenum">
              <a:rPr lang="en-GB" smtClean="0"/>
              <a:t>‹#›</a:t>
            </a:fld>
            <a:endParaRPr lang="en-GB"/>
          </a:p>
        </p:txBody>
      </p:sp>
    </p:spTree>
    <p:extLst>
      <p:ext uri="{BB962C8B-B14F-4D97-AF65-F5344CB8AC3E}">
        <p14:creationId xmlns:p14="http://schemas.microsoft.com/office/powerpoint/2010/main" val="3943805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147564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99490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8759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3248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60022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11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3730-C9E1-1361-A256-D15DECED15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FD69B-30BA-D907-AFDD-7359B90C70F5}"/>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4" name="Footer Placeholder 3">
            <a:extLst>
              <a:ext uri="{FF2B5EF4-FFF2-40B4-BE49-F238E27FC236}">
                <a16:creationId xmlns:a16="http://schemas.microsoft.com/office/drawing/2014/main" id="{0DD9F5FE-551E-9D45-3CA7-A776A2C288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3E2FA0-CB9F-8D66-A027-11A45F0E3B39}"/>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2084858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97630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89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55879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42708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302670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50766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shape like a diamond or </a:t>
            </a:r>
            <a:r>
              <a:rPr lang="en-GB" dirty="0" err="1"/>
              <a:t>xmas</a:t>
            </a:r>
            <a:r>
              <a:rPr lang="en-GB" dirty="0"/>
              <a:t> tree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8903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12933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640024"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8" y="1568495"/>
            <a:ext cx="3756193" cy="529246"/>
          </a:xfrm>
          <a:prstGeom prst="homePlate">
            <a:avLst>
              <a:gd name="adj" fmla="val 37104"/>
            </a:avLst>
          </a:prstGeom>
          <a:solidFill>
            <a:srgbClr val="00943B"/>
          </a:solidFill>
          <a:ln>
            <a:noFill/>
          </a:ln>
        </p:spPr>
        <p:txBody>
          <a:bodyPr lIns="72000" rIns="72000" anchor="ctr"/>
          <a:lstStyle>
            <a:lvl1pPr marL="0" indent="0" algn="ctr">
              <a:spcBef>
                <a:spcPts val="0"/>
              </a:spcBef>
              <a:buNone/>
              <a:defRPr sz="1477" b="1" u="none">
                <a:solidFill>
                  <a:schemeClr val="bg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579968" y="2193261"/>
            <a:ext cx="3458288" cy="3562081"/>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756193" cy="529246"/>
          </a:xfrm>
          <a:prstGeom prst="chevron">
            <a:avLst>
              <a:gd name="adj" fmla="val 37296"/>
            </a:avLst>
          </a:prstGeom>
          <a:solidFill>
            <a:srgbClr val="00943B"/>
          </a:solidFill>
          <a:ln>
            <a:noFill/>
          </a:ln>
        </p:spPr>
        <p:txBody>
          <a:bodyPr lIns="72000" rIns="72000" anchor="ctr"/>
          <a:lstStyle>
            <a:lvl1pPr marL="0" indent="0" algn="ctr">
              <a:spcBef>
                <a:spcPts val="0"/>
              </a:spcBef>
              <a:buNone/>
              <a:defRPr sz="1477" b="1" u="none">
                <a:solidFill>
                  <a:schemeClr val="bg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rgbClr val="00943B"/>
          </a:solidFill>
          <a:ln>
            <a:noFill/>
          </a:ln>
        </p:spPr>
        <p:txBody>
          <a:bodyPr lIns="72000" rIns="72000" anchor="ctr"/>
          <a:lstStyle>
            <a:lvl1pPr marL="0" indent="0" algn="ctr">
              <a:spcBef>
                <a:spcPts val="0"/>
              </a:spcBef>
              <a:buNone/>
              <a:defRPr sz="1477" b="1" u="none">
                <a:solidFill>
                  <a:schemeClr val="bg1"/>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4199783" y="2193261"/>
            <a:ext cx="3458288" cy="3562081"/>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1"/>
            <a:ext cx="3458288" cy="3562081"/>
          </a:xfrm>
          <a:prstGeom prst="rect">
            <a:avLst/>
          </a:prstGeom>
        </p:spPr>
        <p:txBody>
          <a:bodyPr/>
          <a:lstStyle>
            <a:lvl1pPr marL="0" indent="0">
              <a:buFont typeface="Arial" panose="020B0604020202020204" pitchFamily="34" charset="0"/>
              <a:buNone/>
              <a:defRPr sz="1292" b="1"/>
            </a:lvl1pPr>
            <a:lvl2pPr marL="332651" indent="-169989">
              <a:buFont typeface="Arial" panose="020B0604020202020204" pitchFamily="34" charset="0"/>
              <a:buChar char="•"/>
              <a:defRPr sz="1292"/>
            </a:lvl2pPr>
            <a:lvl3pPr marL="665301" indent="-256449">
              <a:buFont typeface="Courier New" panose="02070309020205020404" pitchFamily="49" charset="0"/>
              <a:buChar char="o"/>
              <a:defRPr sz="1292"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312406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22655-2CEF-6CB9-0368-7309CECA779C}"/>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3" name="Footer Placeholder 2">
            <a:extLst>
              <a:ext uri="{FF2B5EF4-FFF2-40B4-BE49-F238E27FC236}">
                <a16:creationId xmlns:a16="http://schemas.microsoft.com/office/drawing/2014/main" id="{2E3A0775-BF15-F2DF-230D-129080D2BF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E07D60-57D9-A9E0-4FE8-5C48B5190885}"/>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18694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8D5F-7A49-73B0-9EA6-A794EE8FB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5C900A-3F9F-7F34-8056-9D0D6C6D0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7A4B9F-EBDE-1B09-ECCD-F63B0F29F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3AE0D-D032-F9B9-1D22-F188540D8797}"/>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6" name="Footer Placeholder 5">
            <a:extLst>
              <a:ext uri="{FF2B5EF4-FFF2-40B4-BE49-F238E27FC236}">
                <a16:creationId xmlns:a16="http://schemas.microsoft.com/office/drawing/2014/main" id="{E0EA3317-11D8-C5F0-5961-85ED5143ED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2FE67B-8587-021D-B3C3-C9AB4B3F8515}"/>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6275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53F8-098E-47CF-32A8-FB386347F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F95404-1CFD-5602-F0D2-0A128156F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E1641D-CA1A-B1F0-883C-4D555705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E982E-FF8F-7BC2-53D7-12A0D23C95AD}"/>
              </a:ext>
            </a:extLst>
          </p:cNvPr>
          <p:cNvSpPr>
            <a:spLocks noGrp="1"/>
          </p:cNvSpPr>
          <p:nvPr>
            <p:ph type="dt" sz="half" idx="10"/>
          </p:nvPr>
        </p:nvSpPr>
        <p:spPr/>
        <p:txBody>
          <a:bodyPr/>
          <a:lstStyle/>
          <a:p>
            <a:fld id="{A2044B68-94DC-4D16-8D5C-F84BC1483B41}" type="datetimeFigureOut">
              <a:rPr lang="en-GB" smtClean="0"/>
              <a:t>14/08/2025</a:t>
            </a:fld>
            <a:endParaRPr lang="en-GB"/>
          </a:p>
        </p:txBody>
      </p:sp>
      <p:sp>
        <p:nvSpPr>
          <p:cNvPr id="6" name="Footer Placeholder 5">
            <a:extLst>
              <a:ext uri="{FF2B5EF4-FFF2-40B4-BE49-F238E27FC236}">
                <a16:creationId xmlns:a16="http://schemas.microsoft.com/office/drawing/2014/main" id="{D2617767-3C64-CCB5-9BA5-B82F540E84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7C2AFD-4BE9-D78F-DCEC-3963302B855B}"/>
              </a:ext>
            </a:extLst>
          </p:cNvPr>
          <p:cNvSpPr>
            <a:spLocks noGrp="1"/>
          </p:cNvSpPr>
          <p:nvPr>
            <p:ph type="sldNum" sz="quarter" idx="12"/>
          </p:nvPr>
        </p:nvSpPr>
        <p:spPr/>
        <p:txBody>
          <a:bodyPr/>
          <a:lstStyle/>
          <a:p>
            <a:fld id="{2FD8F149-73B9-4C25-9985-DC1642C47C0D}" type="slidenum">
              <a:rPr lang="en-GB" smtClean="0"/>
              <a:t>‹#›</a:t>
            </a:fld>
            <a:endParaRPr lang="en-GB"/>
          </a:p>
        </p:txBody>
      </p:sp>
    </p:spTree>
    <p:extLst>
      <p:ext uri="{BB962C8B-B14F-4D97-AF65-F5344CB8AC3E}">
        <p14:creationId xmlns:p14="http://schemas.microsoft.com/office/powerpoint/2010/main" val="271020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1.xml"/><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theme" Target="../theme/theme3.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8295C-B9F4-05AB-048A-F60F56BC2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FBD7A6-9B67-BC26-3DD5-012367E69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1D99E-374D-DE84-EA71-53C94902B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44B68-94DC-4D16-8D5C-F84BC1483B41}" type="datetimeFigureOut">
              <a:rPr lang="en-GB" smtClean="0"/>
              <a:t>14/08/2025</a:t>
            </a:fld>
            <a:endParaRPr lang="en-GB"/>
          </a:p>
        </p:txBody>
      </p:sp>
      <p:sp>
        <p:nvSpPr>
          <p:cNvPr id="5" name="Footer Placeholder 4">
            <a:extLst>
              <a:ext uri="{FF2B5EF4-FFF2-40B4-BE49-F238E27FC236}">
                <a16:creationId xmlns:a16="http://schemas.microsoft.com/office/drawing/2014/main" id="{5A43A0E4-157C-84EB-E6F5-5CA316D8B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886055-B7A5-F982-8224-1590E24A8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8F149-73B9-4C25-9985-DC1642C47C0D}" type="slidenum">
              <a:rPr lang="en-GB" smtClean="0"/>
              <a:t>‹#›</a:t>
            </a:fld>
            <a:endParaRPr lang="en-GB"/>
          </a:p>
        </p:txBody>
      </p:sp>
    </p:spTree>
    <p:extLst>
      <p:ext uri="{BB962C8B-B14F-4D97-AF65-F5344CB8AC3E}">
        <p14:creationId xmlns:p14="http://schemas.microsoft.com/office/powerpoint/2010/main" val="166008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7"/>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18" imgW="360" imgH="360" progId="TCLayout.ActiveDocument.1">
                  <p:embed/>
                </p:oleObj>
              </mc:Choice>
              <mc:Fallback>
                <p:oleObj name="think-cell Slide" r:id="rId18" imgW="360" imgH="360" progId="TCLayout.ActiveDocument.1">
                  <p:embed/>
                  <p:pic>
                    <p:nvPicPr>
                      <p:cNvPr id="16" name="Object 15"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579987" y="163513"/>
            <a:ext cx="9863869"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579967" y="1509714"/>
            <a:ext cx="11032067"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20636">
              <a:spcBef>
                <a:spcPct val="0"/>
              </a:spcBef>
            </a:pPr>
            <a:endParaRPr lang="en-GB" sz="831">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1007621" y="6333441"/>
            <a:ext cx="7043895" cy="365125"/>
          </a:xfrm>
          <a:prstGeom prst="rect">
            <a:avLst/>
          </a:prstGeom>
        </p:spPr>
        <p:txBody>
          <a:bodyPr vert="horz" lIns="84406" tIns="42203" rIns="84406" bIns="42203"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US" sz="1108"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358541" y="6372538"/>
            <a:ext cx="796753" cy="262829"/>
          </a:xfrm>
          <a:prstGeom prst="rect">
            <a:avLst/>
          </a:prstGeom>
          <a:noFill/>
        </p:spPr>
        <p:txBody>
          <a:bodyPr wrap="square" rtlCol="0">
            <a:spAutoFit/>
          </a:bodyPr>
          <a:lstStyle/>
          <a:p>
            <a:pPr algn="l" fontAlgn="auto"/>
            <a:fld id="{34F92BC6-D7C3-584B-87F2-0B845776A5AD}" type="slidenum">
              <a:rPr lang="en-US" sz="1108" smtClean="0">
                <a:solidFill>
                  <a:srgbClr val="768692">
                    <a:lumMod val="60000"/>
                    <a:lumOff val="40000"/>
                  </a:srgbClr>
                </a:solidFill>
                <a:cs typeface="Arial" panose="020B0604020202020204" pitchFamily="34" charset="0"/>
              </a:rPr>
              <a:pPr algn="l" fontAlgn="auto"/>
              <a:t>‹#›</a:t>
            </a:fld>
            <a:r>
              <a:rPr lang="en-US" sz="1108">
                <a:solidFill>
                  <a:srgbClr val="768692">
                    <a:lumMod val="60000"/>
                    <a:lumOff val="40000"/>
                  </a:srgbClr>
                </a:solidFill>
                <a:cs typeface="Arial" panose="020B0604020202020204" pitchFamily="34" charset="0"/>
              </a:rPr>
              <a:t> </a:t>
            </a:r>
            <a:r>
              <a:rPr lang="en-US" sz="1108">
                <a:solidFill>
                  <a:srgbClr val="768692"/>
                </a:solidFill>
                <a:cs typeface="Arial" panose="020B0604020202020204" pitchFamily="34" charset="0"/>
              </a:rPr>
              <a:t>  </a:t>
            </a:r>
            <a:r>
              <a:rPr lang="en-US" sz="1108">
                <a:solidFill>
                  <a:srgbClr val="005EB8"/>
                </a:solidFill>
                <a:cs typeface="Arial" panose="020B0604020202020204" pitchFamily="34" charset="0"/>
              </a:rPr>
              <a:t>|</a:t>
            </a:r>
            <a:endParaRPr lang="en-US" sz="1108">
              <a:solidFill>
                <a:srgbClr val="768692"/>
              </a:solidFill>
              <a:cs typeface="Arial" panose="020B0604020202020204" pitchFamily="34" charset="0"/>
            </a:endParaRPr>
          </a:p>
        </p:txBody>
      </p:sp>
      <p:pic>
        <p:nvPicPr>
          <p:cNvPr id="3" name="Picture 2" descr="A picture containing clipart&#10;&#10;Description generated with very high confidence">
            <a:extLst>
              <a:ext uri="{FF2B5EF4-FFF2-40B4-BE49-F238E27FC236}">
                <a16:creationId xmlns:a16="http://schemas.microsoft.com/office/drawing/2014/main" id="{6528FD15-AE6C-485C-BCDD-4F6AFA93173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310844" y="357861"/>
            <a:ext cx="1309657" cy="443157"/>
          </a:xfrm>
          <a:prstGeom prst="rect">
            <a:avLst/>
          </a:prstGeom>
        </p:spPr>
      </p:pic>
      <p:sp>
        <p:nvSpPr>
          <p:cNvPr id="4" name="Rectangle 3">
            <a:extLst>
              <a:ext uri="{FF2B5EF4-FFF2-40B4-BE49-F238E27FC236}">
                <a16:creationId xmlns:a16="http://schemas.microsoft.com/office/drawing/2014/main" id="{2CD58B5C-5F0C-4554-85D8-AC304F033AEF}"/>
              </a:ext>
            </a:extLst>
          </p:cNvPr>
          <p:cNvSpPr/>
          <p:nvPr userDrawn="1"/>
        </p:nvSpPr>
        <p:spPr bwMode="auto">
          <a:xfrm>
            <a:off x="11950074" y="302932"/>
            <a:ext cx="84276"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84406" tIns="84406" rIns="84406" bIns="84406" numCol="1" rtlCol="0" anchor="t" anchorCtr="0" compatLnSpc="1">
            <a:prstTxWarp prst="textNoShape">
              <a:avLst/>
            </a:prstTxWarp>
            <a:noAutofit/>
          </a:bodyPr>
          <a:lstStyle/>
          <a:p>
            <a:pPr marL="0" marR="0" indent="0" algn="ctr" defTabSz="820636" rtl="0" eaLnBrk="1" fontAlgn="base" latinLnBrk="0" hangingPunct="1"/>
            <a:endParaRPr kumimoji="0" lang="en-GB" sz="1292"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1163228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820636" rtl="0" eaLnBrk="1" fontAlgn="base" hangingPunct="1">
        <a:spcBef>
          <a:spcPct val="0"/>
        </a:spcBef>
        <a:spcAft>
          <a:spcPct val="0"/>
        </a:spcAft>
        <a:defRPr sz="2215" b="1">
          <a:solidFill>
            <a:schemeClr val="tx2"/>
          </a:solidFill>
          <a:latin typeface="+mj-lt"/>
          <a:ea typeface="+mj-ea"/>
          <a:cs typeface="+mj-cs"/>
        </a:defRPr>
      </a:lvl1pPr>
      <a:lvl2pPr algn="l" defTabSz="820636" rtl="0" eaLnBrk="1" fontAlgn="base" hangingPunct="1">
        <a:spcBef>
          <a:spcPct val="0"/>
        </a:spcBef>
        <a:spcAft>
          <a:spcPct val="0"/>
        </a:spcAft>
        <a:defRPr sz="2215" b="1">
          <a:solidFill>
            <a:schemeClr val="tx2"/>
          </a:solidFill>
          <a:latin typeface="Trebuchet MS" pitchFamily="34" charset="0"/>
          <a:cs typeface="Arial" charset="0"/>
        </a:defRPr>
      </a:lvl2pPr>
      <a:lvl3pPr algn="l" defTabSz="820636" rtl="0" eaLnBrk="1" fontAlgn="base" hangingPunct="1">
        <a:spcBef>
          <a:spcPct val="0"/>
        </a:spcBef>
        <a:spcAft>
          <a:spcPct val="0"/>
        </a:spcAft>
        <a:defRPr sz="2215" b="1">
          <a:solidFill>
            <a:schemeClr val="tx2"/>
          </a:solidFill>
          <a:latin typeface="Trebuchet MS" pitchFamily="34" charset="0"/>
          <a:cs typeface="Arial" charset="0"/>
        </a:defRPr>
      </a:lvl3pPr>
      <a:lvl4pPr algn="l" defTabSz="820636" rtl="0" eaLnBrk="1" fontAlgn="base" hangingPunct="1">
        <a:spcBef>
          <a:spcPct val="0"/>
        </a:spcBef>
        <a:spcAft>
          <a:spcPct val="0"/>
        </a:spcAft>
        <a:defRPr sz="2215" b="1">
          <a:solidFill>
            <a:schemeClr val="tx2"/>
          </a:solidFill>
          <a:latin typeface="Trebuchet MS" pitchFamily="34" charset="0"/>
          <a:cs typeface="Arial" charset="0"/>
        </a:defRPr>
      </a:lvl4pPr>
      <a:lvl5pPr algn="l" defTabSz="820636" rtl="0" eaLnBrk="1" fontAlgn="base" hangingPunct="1">
        <a:spcBef>
          <a:spcPct val="0"/>
        </a:spcBef>
        <a:spcAft>
          <a:spcPct val="0"/>
        </a:spcAft>
        <a:defRPr sz="2215" b="1">
          <a:solidFill>
            <a:schemeClr val="tx2"/>
          </a:solidFill>
          <a:latin typeface="Trebuchet MS" pitchFamily="34" charset="0"/>
          <a:cs typeface="Arial" charset="0"/>
        </a:defRPr>
      </a:lvl5pPr>
      <a:lvl6pPr marL="422041" algn="l" defTabSz="820636" rtl="0" eaLnBrk="1" fontAlgn="base" hangingPunct="1">
        <a:spcBef>
          <a:spcPct val="0"/>
        </a:spcBef>
        <a:spcAft>
          <a:spcPct val="0"/>
        </a:spcAft>
        <a:defRPr sz="2215" b="1">
          <a:solidFill>
            <a:schemeClr val="tx2"/>
          </a:solidFill>
          <a:latin typeface="Trebuchet MS" pitchFamily="34" charset="0"/>
          <a:cs typeface="Arial" charset="0"/>
        </a:defRPr>
      </a:lvl6pPr>
      <a:lvl7pPr marL="844083" algn="l" defTabSz="820636" rtl="0" eaLnBrk="1" fontAlgn="base" hangingPunct="1">
        <a:spcBef>
          <a:spcPct val="0"/>
        </a:spcBef>
        <a:spcAft>
          <a:spcPct val="0"/>
        </a:spcAft>
        <a:defRPr sz="2215" b="1">
          <a:solidFill>
            <a:schemeClr val="tx2"/>
          </a:solidFill>
          <a:latin typeface="Trebuchet MS" pitchFamily="34" charset="0"/>
          <a:cs typeface="Arial" charset="0"/>
        </a:defRPr>
      </a:lvl7pPr>
      <a:lvl8pPr marL="1266124" algn="l" defTabSz="820636" rtl="0" eaLnBrk="1" fontAlgn="base" hangingPunct="1">
        <a:spcBef>
          <a:spcPct val="0"/>
        </a:spcBef>
        <a:spcAft>
          <a:spcPct val="0"/>
        </a:spcAft>
        <a:defRPr sz="2215" b="1">
          <a:solidFill>
            <a:schemeClr val="tx2"/>
          </a:solidFill>
          <a:latin typeface="Trebuchet MS" pitchFamily="34" charset="0"/>
          <a:cs typeface="Arial" charset="0"/>
        </a:defRPr>
      </a:lvl8pPr>
      <a:lvl9pPr marL="1688165" algn="l" defTabSz="820636" rtl="0" eaLnBrk="1" fontAlgn="base" hangingPunct="1">
        <a:spcBef>
          <a:spcPct val="0"/>
        </a:spcBef>
        <a:spcAft>
          <a:spcPct val="0"/>
        </a:spcAft>
        <a:defRPr sz="2215" b="1">
          <a:solidFill>
            <a:schemeClr val="tx2"/>
          </a:solidFill>
          <a:latin typeface="Trebuchet MS" pitchFamily="34" charset="0"/>
          <a:cs typeface="Arial" charset="0"/>
        </a:defRPr>
      </a:lvl9pPr>
    </p:titleStyle>
    <p:bodyStyle>
      <a:lvl1pPr algn="l" defTabSz="820636" rtl="0" eaLnBrk="1" fontAlgn="base" hangingPunct="1">
        <a:spcBef>
          <a:spcPct val="20000"/>
        </a:spcBef>
        <a:spcAft>
          <a:spcPct val="0"/>
        </a:spcAft>
        <a:defRPr sz="1477" b="1">
          <a:solidFill>
            <a:schemeClr val="tx1"/>
          </a:solidFill>
          <a:latin typeface="+mn-lt"/>
          <a:ea typeface="+mn-ea"/>
          <a:cs typeface="+mn-cs"/>
        </a:defRPr>
      </a:lvl1pPr>
      <a:lvl2pPr marL="410318" indent="-205159" algn="l" defTabSz="820636" rtl="0" eaLnBrk="1" fontAlgn="base" hangingPunct="1">
        <a:spcBef>
          <a:spcPct val="20000"/>
        </a:spcBef>
        <a:spcAft>
          <a:spcPct val="0"/>
        </a:spcAft>
        <a:buClrTx/>
        <a:buChar char="•"/>
        <a:defRPr sz="1477">
          <a:solidFill>
            <a:schemeClr val="tx1"/>
          </a:solidFill>
          <a:latin typeface="+mn-lt"/>
          <a:cs typeface="+mn-cs"/>
        </a:defRPr>
      </a:lvl2pPr>
      <a:lvl3pPr marL="820636" indent="-205159" algn="l" defTabSz="820636" rtl="0" eaLnBrk="1" fontAlgn="base" hangingPunct="1">
        <a:spcBef>
          <a:spcPct val="20000"/>
        </a:spcBef>
        <a:spcAft>
          <a:spcPct val="0"/>
        </a:spcAft>
        <a:buClrTx/>
        <a:buFont typeface="Arial" panose="020B0604020202020204" pitchFamily="34" charset="0"/>
        <a:buChar char="•"/>
        <a:defRPr sz="1477">
          <a:solidFill>
            <a:schemeClr val="tx1"/>
          </a:solidFill>
          <a:latin typeface="+mn-lt"/>
          <a:cs typeface="+mn-cs"/>
        </a:defRPr>
      </a:lvl3pPr>
      <a:lvl4pPr marL="1235351" indent="-209556" algn="l" defTabSz="820636" rtl="0" eaLnBrk="1" fontAlgn="base" hangingPunct="1">
        <a:spcBef>
          <a:spcPct val="20000"/>
        </a:spcBef>
        <a:spcAft>
          <a:spcPct val="0"/>
        </a:spcAft>
        <a:buClrTx/>
        <a:buFont typeface="Trebuchet MS" pitchFamily="34" charset="0"/>
        <a:buChar char="–"/>
        <a:defRPr sz="1477">
          <a:solidFill>
            <a:schemeClr val="tx1"/>
          </a:solidFill>
          <a:latin typeface="+mn-lt"/>
          <a:cs typeface="+mn-cs"/>
        </a:defRPr>
      </a:lvl4pPr>
      <a:lvl5pPr marL="1844966" indent="-203694" algn="l" defTabSz="820636" rtl="0" eaLnBrk="1" fontAlgn="base" hangingPunct="1">
        <a:spcBef>
          <a:spcPct val="20000"/>
        </a:spcBef>
        <a:spcAft>
          <a:spcPct val="0"/>
        </a:spcAft>
        <a:buClrTx/>
        <a:buFont typeface="Trebuchet MS" pitchFamily="34" charset="0"/>
        <a:buChar char="–"/>
        <a:defRPr sz="1477">
          <a:solidFill>
            <a:schemeClr val="tx1"/>
          </a:solidFill>
          <a:latin typeface="+mn-lt"/>
          <a:cs typeface="+mn-cs"/>
        </a:defRPr>
      </a:lvl5pPr>
      <a:lvl6pPr marL="2267007"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6pPr>
      <a:lvl7pPr marL="2689048"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7pPr>
      <a:lvl8pPr marL="3111090"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8pPr>
      <a:lvl9pPr marL="3533131" indent="-203694" algn="l" defTabSz="820636" rtl="0" eaLnBrk="1" fontAlgn="base" hangingPunct="1">
        <a:spcBef>
          <a:spcPct val="20000"/>
        </a:spcBef>
        <a:spcAft>
          <a:spcPct val="0"/>
        </a:spcAft>
        <a:buClr>
          <a:schemeClr val="tx2"/>
        </a:buClr>
        <a:buFont typeface="Trebuchet MS" pitchFamily="34" charset="0"/>
        <a:buChar char="–"/>
        <a:defRPr sz="1477">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7AF2B-65DC-434E-9365-02D9A429B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4ACE0-FD52-4F1E-9F24-9C375277F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0B834-196E-40CE-9E5D-77739EDAD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C9D3D-B2DD-47CE-AD8E-A78C2A725F5D}" type="datetimeFigureOut">
              <a:rPr lang="en-GB" smtClean="0"/>
              <a:t>14/08/2025</a:t>
            </a:fld>
            <a:endParaRPr lang="en-GB"/>
          </a:p>
        </p:txBody>
      </p:sp>
      <p:sp>
        <p:nvSpPr>
          <p:cNvPr id="5" name="Footer Placeholder 4">
            <a:extLst>
              <a:ext uri="{FF2B5EF4-FFF2-40B4-BE49-F238E27FC236}">
                <a16:creationId xmlns:a16="http://schemas.microsoft.com/office/drawing/2014/main" id="{B300C216-F7FD-4C9A-8C59-70CB6BE9B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709553-C677-4840-AA19-85D71CEF2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D7F04-67D3-47AA-9F4F-C1FD4EB10A39}" type="slidenum">
              <a:rPr lang="en-GB" smtClean="0"/>
              <a:t>‹#›</a:t>
            </a:fld>
            <a:endParaRPr lang="en-GB"/>
          </a:p>
        </p:txBody>
      </p:sp>
    </p:spTree>
    <p:extLst>
      <p:ext uri="{BB962C8B-B14F-4D97-AF65-F5344CB8AC3E}">
        <p14:creationId xmlns:p14="http://schemas.microsoft.com/office/powerpoint/2010/main" val="1253948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long-read/a-climate-adaptation-framework-for-nhs-organisations-in-engla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ndrew.Urquhart@snee.nhs.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neeics.org.uk/resources/flipbooks/green-pl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news-room/fact-sheets/detail/climate-change-and-heal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90.png"/><Relationship Id="rId5" Type="http://schemas.openxmlformats.org/officeDocument/2006/relationships/customXml" Target="../ink/ink1.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29F7-7FDD-400C-4A68-994533606639}"/>
              </a:ext>
            </a:extLst>
          </p:cNvPr>
          <p:cNvSpPr>
            <a:spLocks noGrp="1"/>
          </p:cNvSpPr>
          <p:nvPr>
            <p:ph type="ctrTitle"/>
          </p:nvPr>
        </p:nvSpPr>
        <p:spPr>
          <a:xfrm>
            <a:off x="1246909" y="1122362"/>
            <a:ext cx="9144000" cy="2387600"/>
          </a:xfrm>
        </p:spPr>
        <p:txBody>
          <a:bodyPr/>
          <a:lstStyle/>
          <a:p>
            <a:endParaRPr lang="en-GB" dirty="0"/>
          </a:p>
        </p:txBody>
      </p:sp>
      <p:sp>
        <p:nvSpPr>
          <p:cNvPr id="3" name="Subtitle 2">
            <a:extLst>
              <a:ext uri="{FF2B5EF4-FFF2-40B4-BE49-F238E27FC236}">
                <a16:creationId xmlns:a16="http://schemas.microsoft.com/office/drawing/2014/main" id="{15FACB60-F963-9FC4-918D-A74696BDDDB2}"/>
              </a:ext>
            </a:extLst>
          </p:cNvPr>
          <p:cNvSpPr>
            <a:spLocks noGrp="1"/>
          </p:cNvSpPr>
          <p:nvPr>
            <p:ph type="subTitle" idx="1"/>
          </p:nvPr>
        </p:nvSpPr>
        <p:spPr>
          <a:xfrm>
            <a:off x="10390909" y="200025"/>
            <a:ext cx="1788235" cy="5730512"/>
          </a:xfrm>
        </p:spPr>
        <p:txBody>
          <a:bodyPr>
            <a:noAutofit/>
          </a:bodyPr>
          <a:lstStyle/>
          <a:p>
            <a:r>
              <a:rPr lang="en-GB" sz="1800" b="1" dirty="0">
                <a:latin typeface="Arial" panose="020B0604020202020204" pitchFamily="34" charset="0"/>
                <a:cs typeface="Arial" panose="020B0604020202020204" pitchFamily="34" charset="0"/>
              </a:rPr>
              <a:t>Andrew Urquhart</a:t>
            </a:r>
          </a:p>
          <a:p>
            <a:r>
              <a:rPr lang="en-GB" sz="1800" dirty="0">
                <a:latin typeface="Arial" panose="020B0604020202020204" pitchFamily="34" charset="0"/>
                <a:cs typeface="Arial" panose="020B0604020202020204" pitchFamily="34" charset="0"/>
              </a:rPr>
              <a:t>Sustainability Lead</a:t>
            </a:r>
          </a:p>
          <a:p>
            <a:r>
              <a:rPr lang="en-GB" sz="1800" dirty="0">
                <a:latin typeface="Arial" panose="020B0604020202020204" pitchFamily="34" charset="0"/>
                <a:cs typeface="Arial" panose="020B0604020202020204" pitchFamily="34" charset="0"/>
              </a:rPr>
              <a:t>SNEE Integrated Care Board</a:t>
            </a:r>
          </a:p>
          <a:p>
            <a:r>
              <a:rPr lang="en-GB" sz="1800" dirty="0">
                <a:latin typeface="Arial" panose="020B0604020202020204" pitchFamily="34" charset="0"/>
                <a:cs typeface="Arial" panose="020B0604020202020204" pitchFamily="34" charset="0"/>
              </a:rPr>
              <a:t>and</a:t>
            </a:r>
          </a:p>
          <a:p>
            <a:r>
              <a:rPr lang="en-GB" sz="1800" dirty="0">
                <a:latin typeface="Arial" panose="020B0604020202020204" pitchFamily="34" charset="0"/>
                <a:cs typeface="Arial" panose="020B0604020202020204" pitchFamily="34" charset="0"/>
              </a:rPr>
              <a:t>Essex Climate Anchors Working Group Chair</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Essex Healthcare Climate Adaptation Workshop</a:t>
            </a:r>
          </a:p>
          <a:p>
            <a:r>
              <a:rPr lang="en-GB" sz="1800" dirty="0">
                <a:latin typeface="Arial" panose="020B0604020202020204" pitchFamily="34" charset="0"/>
                <a:cs typeface="Arial" panose="020B0604020202020204" pitchFamily="34" charset="0"/>
              </a:rPr>
              <a:t>15</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July 25</a:t>
            </a:r>
          </a:p>
        </p:txBody>
      </p:sp>
      <p:pic>
        <p:nvPicPr>
          <p:cNvPr id="5" name="Picture 4">
            <a:extLst>
              <a:ext uri="{FF2B5EF4-FFF2-40B4-BE49-F238E27FC236}">
                <a16:creationId xmlns:a16="http://schemas.microsoft.com/office/drawing/2014/main" id="{E7D3EEDE-6D33-65CC-1F2E-01C9AA103DFD}"/>
              </a:ext>
            </a:extLst>
          </p:cNvPr>
          <p:cNvPicPr>
            <a:picLocks noChangeAspect="1"/>
          </p:cNvPicPr>
          <p:nvPr/>
        </p:nvPicPr>
        <p:blipFill>
          <a:blip r:embed="rId3"/>
          <a:stretch>
            <a:fillRect/>
          </a:stretch>
        </p:blipFill>
        <p:spPr>
          <a:xfrm>
            <a:off x="180109" y="200025"/>
            <a:ext cx="10210800" cy="6619875"/>
          </a:xfrm>
          <a:prstGeom prst="rect">
            <a:avLst/>
          </a:prstGeom>
        </p:spPr>
      </p:pic>
    </p:spTree>
    <p:extLst>
      <p:ext uri="{BB962C8B-B14F-4D97-AF65-F5344CB8AC3E}">
        <p14:creationId xmlns:p14="http://schemas.microsoft.com/office/powerpoint/2010/main" val="244738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5D5EAB0-8E57-89D9-0524-6FF2BC7B42F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EFACAEF-AB72-515F-45C3-1BE7FFFF1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8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B5A1A6-54B6-0E62-8429-73422FD1365A}"/>
              </a:ext>
            </a:extLst>
          </p:cNvPr>
          <p:cNvSpPr>
            <a:spLocks noGrp="1"/>
          </p:cNvSpPr>
          <p:nvPr>
            <p:ph type="title"/>
          </p:nvPr>
        </p:nvSpPr>
        <p:spPr>
          <a:xfrm>
            <a:off x="8704346" y="-196769"/>
            <a:ext cx="3405673" cy="7054769"/>
          </a:xfrm>
        </p:spPr>
        <p:txBody>
          <a:bodyPr vert="horz" lIns="91440" tIns="45720" rIns="91440" bIns="45720" rtlCol="0" anchor="ctr">
            <a:noAutofit/>
          </a:bodyPr>
          <a:lstStyle/>
          <a:p>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r>
              <a:rPr lang="en-GB" sz="2400" b="1" i="1" dirty="0">
                <a:solidFill>
                  <a:srgbClr val="FFFFFF"/>
                </a:solidFill>
              </a:rPr>
              <a:t>ICB’s risk appetite for this risk is SUBSTANTIAL therefore at the current risk rating the ICB is to TOLERATE the risk</a:t>
            </a:r>
            <a:br>
              <a:rPr lang="en-GB" sz="2400" b="1" i="1" dirty="0">
                <a:solidFill>
                  <a:srgbClr val="FFFFFF"/>
                </a:solidFill>
              </a:rPr>
            </a:br>
            <a:br>
              <a:rPr lang="en-GB" sz="2400" b="1" i="1" dirty="0">
                <a:solidFill>
                  <a:srgbClr val="FFFFFF"/>
                </a:solidFill>
              </a:rPr>
            </a:br>
            <a:r>
              <a:rPr lang="en-GB" sz="2400" b="1" i="1" dirty="0">
                <a:solidFill>
                  <a:srgbClr val="FFFFFF"/>
                </a:solidFill>
              </a:rPr>
              <a:t>Current Aggregated Assurance Rating: LIMITED</a:t>
            </a:r>
            <a:br>
              <a:rPr lang="en-GB" sz="2400" b="1" i="1" dirty="0">
                <a:solidFill>
                  <a:srgbClr val="FFFFFF"/>
                </a:solidFill>
              </a:rPr>
            </a:br>
            <a:br>
              <a:rPr lang="en-GB" sz="2400" b="1" i="1" dirty="0">
                <a:solidFill>
                  <a:srgbClr val="FFFFFF"/>
                </a:solidFill>
              </a:rPr>
            </a:br>
            <a:r>
              <a:rPr lang="en-GB" sz="2400" b="1" i="1" dirty="0">
                <a:solidFill>
                  <a:srgbClr val="FFFFFF"/>
                </a:solidFill>
              </a:rPr>
              <a:t>Either some of the Assurances noted on the current BAF demonstrate that the Controls in place are not effectively managing the Risk and action is required to address and / or there are gaps in assurance. </a:t>
            </a:r>
            <a:br>
              <a:rPr lang="en-GB" sz="3200" b="1" i="1" dirty="0">
                <a:solidFill>
                  <a:srgbClr val="FFFFFF"/>
                </a:solidFill>
              </a:rPr>
            </a:br>
            <a:br>
              <a:rPr lang="en-GB" sz="32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200" i="1" dirty="0">
                <a:solidFill>
                  <a:srgbClr val="FFFFFF"/>
                </a:solidFill>
              </a:rPr>
            </a:br>
            <a:br>
              <a:rPr lang="en-GB" sz="2400" i="1" dirty="0">
                <a:solidFill>
                  <a:srgbClr val="FFFFFF"/>
                </a:solidFill>
              </a:rPr>
            </a:br>
            <a:br>
              <a:rPr lang="en-GB" sz="2800" i="1" dirty="0">
                <a:solidFill>
                  <a:srgbClr val="FFFFFF"/>
                </a:solidFill>
              </a:rPr>
            </a:br>
            <a:br>
              <a:rPr lang="en-US" sz="2800" i="1" dirty="0">
                <a:solidFill>
                  <a:srgbClr val="FFFFFF"/>
                </a:solidFill>
              </a:rPr>
            </a:br>
            <a:br>
              <a:rPr lang="en-US" sz="2800" i="1" dirty="0">
                <a:solidFill>
                  <a:srgbClr val="FFFFFF"/>
                </a:solidFill>
              </a:rPr>
            </a:br>
            <a:endParaRPr lang="en-US" sz="2800" i="1" dirty="0">
              <a:solidFill>
                <a:srgbClr val="FFFFFF"/>
              </a:solidFill>
            </a:endParaRPr>
          </a:p>
        </p:txBody>
      </p:sp>
      <p:sp>
        <p:nvSpPr>
          <p:cNvPr id="12" name="Rounded Rectangle 9">
            <a:extLst>
              <a:ext uri="{FF2B5EF4-FFF2-40B4-BE49-F238E27FC236}">
                <a16:creationId xmlns:a16="http://schemas.microsoft.com/office/drawing/2014/main" id="{5B0AD209-52E2-ECD7-A5FB-8B399EC52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779C235-7F7B-E908-E158-7410C1D5D5BE}"/>
              </a:ext>
            </a:extLst>
          </p:cNvPr>
          <p:cNvSpPr>
            <a:spLocks noGrp="1"/>
          </p:cNvSpPr>
          <p:nvPr>
            <p:ph idx="1"/>
          </p:nvPr>
        </p:nvSpPr>
        <p:spPr>
          <a:xfrm>
            <a:off x="493353" y="581356"/>
            <a:ext cx="8129015" cy="572414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GB" sz="4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0" indent="0">
              <a:buNone/>
            </a:pPr>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pPr marL="0" indent="0">
              <a:buNone/>
            </a:pPr>
            <a:endParaRPr lang="en-GB" sz="5000" dirty="0">
              <a:solidFill>
                <a:schemeClr val="accent6">
                  <a:lumMod val="75000"/>
                </a:schemeClr>
              </a:solidFill>
            </a:endParaRPr>
          </a:p>
        </p:txBody>
      </p:sp>
      <p:pic>
        <p:nvPicPr>
          <p:cNvPr id="6" name="Picture 5">
            <a:extLst>
              <a:ext uri="{FF2B5EF4-FFF2-40B4-BE49-F238E27FC236}">
                <a16:creationId xmlns:a16="http://schemas.microsoft.com/office/drawing/2014/main" id="{E43691FB-0F08-6E07-8D95-F9175A0164E4}"/>
              </a:ext>
            </a:extLst>
          </p:cNvPr>
          <p:cNvPicPr>
            <a:picLocks noChangeAspect="1"/>
          </p:cNvPicPr>
          <p:nvPr/>
        </p:nvPicPr>
        <p:blipFill>
          <a:blip r:embed="rId3"/>
          <a:stretch>
            <a:fillRect/>
          </a:stretch>
        </p:blipFill>
        <p:spPr>
          <a:xfrm>
            <a:off x="1235018" y="484632"/>
            <a:ext cx="6260070" cy="5724144"/>
          </a:xfrm>
          <a:prstGeom prst="rect">
            <a:avLst/>
          </a:prstGeom>
        </p:spPr>
      </p:pic>
    </p:spTree>
    <p:extLst>
      <p:ext uri="{BB962C8B-B14F-4D97-AF65-F5344CB8AC3E}">
        <p14:creationId xmlns:p14="http://schemas.microsoft.com/office/powerpoint/2010/main" val="268687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8CD4B82-810D-6F79-8AB8-2586BC44510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3C3257C-B61C-263E-DAC9-99494DB5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8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D34D91-84A5-31C8-C8F4-E9A071166CAD}"/>
              </a:ext>
            </a:extLst>
          </p:cNvPr>
          <p:cNvSpPr>
            <a:spLocks noGrp="1"/>
          </p:cNvSpPr>
          <p:nvPr>
            <p:ph type="title"/>
          </p:nvPr>
        </p:nvSpPr>
        <p:spPr>
          <a:xfrm>
            <a:off x="8704346" y="-196769"/>
            <a:ext cx="3405673" cy="7054769"/>
          </a:xfrm>
        </p:spPr>
        <p:txBody>
          <a:bodyPr vert="horz" lIns="91440" tIns="45720" rIns="91440" bIns="45720" rtlCol="0" anchor="ctr">
            <a:noAutofit/>
          </a:bodyPr>
          <a:lstStyle/>
          <a:p>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1050" dirty="0"/>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r>
              <a:rPr lang="en-GB" sz="2400" b="1" i="1" dirty="0">
                <a:solidFill>
                  <a:srgbClr val="FFFFFF"/>
                </a:solidFill>
              </a:rPr>
              <a:t>Gaps…</a:t>
            </a:r>
            <a:br>
              <a:rPr lang="en-GB" sz="2400" b="1" i="1" dirty="0">
                <a:solidFill>
                  <a:srgbClr val="FFFFFF"/>
                </a:solidFill>
              </a:rPr>
            </a:br>
            <a:br>
              <a:rPr lang="en-GB" sz="2400" b="1" i="1" dirty="0">
                <a:solidFill>
                  <a:srgbClr val="FFFFFF"/>
                </a:solidFill>
              </a:rPr>
            </a:br>
            <a:r>
              <a:rPr lang="en-GB" sz="2400" b="1" i="1" dirty="0">
                <a:solidFill>
                  <a:srgbClr val="FFFFFF"/>
                </a:solidFill>
              </a:rPr>
              <a:t>Trust Green Plan governance &amp; adaption leads – are they linked in &amp; attending steering groups?</a:t>
            </a:r>
            <a:br>
              <a:rPr lang="en-GB" sz="2400" b="1" i="1" dirty="0">
                <a:solidFill>
                  <a:srgbClr val="FFFFFF"/>
                </a:solidFill>
              </a:rPr>
            </a:br>
            <a:br>
              <a:rPr lang="en-GB" sz="2400" b="1" i="1" dirty="0">
                <a:solidFill>
                  <a:srgbClr val="FFFFFF"/>
                </a:solidFill>
              </a:rPr>
            </a:br>
            <a:r>
              <a:rPr lang="en-GB" sz="2400" b="1" i="1" dirty="0">
                <a:solidFill>
                  <a:srgbClr val="FFFFFF"/>
                </a:solidFill>
              </a:rPr>
              <a:t>Green Plan S18 Standard contract &amp; quarterly returns are useful too ‘high level’</a:t>
            </a:r>
            <a:br>
              <a:rPr lang="en-GB" sz="2400" b="1" i="1" dirty="0">
                <a:solidFill>
                  <a:srgbClr val="FFFFFF"/>
                </a:solidFill>
              </a:rPr>
            </a:br>
            <a:br>
              <a:rPr lang="en-GB" sz="2400" b="1" i="1" dirty="0">
                <a:solidFill>
                  <a:srgbClr val="FFFFFF"/>
                </a:solidFill>
              </a:rPr>
            </a:br>
            <a:r>
              <a:rPr lang="en-GB" sz="2400" b="1" i="1" dirty="0">
                <a:solidFill>
                  <a:srgbClr val="FFFFFF"/>
                </a:solidFill>
              </a:rPr>
              <a:t>PCN Estates infrastructure strategies &amp; awareness</a:t>
            </a:r>
            <a:br>
              <a:rPr lang="en-GB" sz="2400" b="1" i="1" dirty="0">
                <a:solidFill>
                  <a:srgbClr val="FFFFFF"/>
                </a:solidFill>
              </a:rPr>
            </a:br>
            <a:br>
              <a:rPr lang="en-GB" sz="2400" b="1" i="1" dirty="0">
                <a:solidFill>
                  <a:srgbClr val="FFFFFF"/>
                </a:solidFill>
              </a:rPr>
            </a:br>
            <a:r>
              <a:rPr lang="en-GB" sz="2400" b="1" i="1" dirty="0">
                <a:solidFill>
                  <a:srgbClr val="FFFFFF"/>
                </a:solidFill>
              </a:rPr>
              <a:t>Digital What Good looks Like  sustainability pillar </a:t>
            </a: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200" i="1" dirty="0">
                <a:solidFill>
                  <a:srgbClr val="FFFFFF"/>
                </a:solidFill>
              </a:rPr>
            </a:br>
            <a:br>
              <a:rPr lang="en-GB" sz="2400" i="1" dirty="0">
                <a:solidFill>
                  <a:srgbClr val="FFFFFF"/>
                </a:solidFill>
              </a:rPr>
            </a:br>
            <a:br>
              <a:rPr lang="en-GB" sz="2800" i="1" dirty="0">
                <a:solidFill>
                  <a:srgbClr val="FFFFFF"/>
                </a:solidFill>
              </a:rPr>
            </a:br>
            <a:br>
              <a:rPr lang="en-US" sz="2800" i="1" dirty="0">
                <a:solidFill>
                  <a:srgbClr val="FFFFFF"/>
                </a:solidFill>
              </a:rPr>
            </a:br>
            <a:br>
              <a:rPr lang="en-US" sz="2800" i="1" dirty="0">
                <a:solidFill>
                  <a:srgbClr val="FFFFFF"/>
                </a:solidFill>
              </a:rPr>
            </a:br>
            <a:endParaRPr lang="en-US" sz="2800" i="1" dirty="0">
              <a:solidFill>
                <a:srgbClr val="FFFFFF"/>
              </a:solidFill>
            </a:endParaRPr>
          </a:p>
        </p:txBody>
      </p:sp>
      <p:sp>
        <p:nvSpPr>
          <p:cNvPr id="12" name="Rounded Rectangle 9">
            <a:extLst>
              <a:ext uri="{FF2B5EF4-FFF2-40B4-BE49-F238E27FC236}">
                <a16:creationId xmlns:a16="http://schemas.microsoft.com/office/drawing/2014/main" id="{9F026BB0-3F9E-E35D-4927-4AF7B308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39EC211-10C7-16C2-9C10-5849EAC46DC0}"/>
              </a:ext>
            </a:extLst>
          </p:cNvPr>
          <p:cNvSpPr>
            <a:spLocks noGrp="1"/>
          </p:cNvSpPr>
          <p:nvPr>
            <p:ph idx="1"/>
          </p:nvPr>
        </p:nvSpPr>
        <p:spPr>
          <a:xfrm>
            <a:off x="493353" y="581356"/>
            <a:ext cx="8129015" cy="5724144"/>
          </a:xfrm>
        </p:spPr>
        <p:txBody>
          <a:bodyPr>
            <a:normAutofit lnSpcReduction="10000"/>
          </a:bodyPr>
          <a:lstStyle/>
          <a:p>
            <a:pPr marL="0" lvl="0" indent="0">
              <a:buNone/>
              <a:defRPr/>
            </a:pPr>
            <a:r>
              <a:rPr lang="en-GB" sz="5000" b="1" dirty="0">
                <a:solidFill>
                  <a:schemeClr val="accent6">
                    <a:lumMod val="75000"/>
                  </a:schemeClr>
                </a:solidFill>
              </a:rPr>
              <a:t>BAF Control &amp; assurances</a:t>
            </a:r>
          </a:p>
          <a:p>
            <a:r>
              <a:rPr lang="en-GB" sz="2600" b="1" dirty="0">
                <a:solidFill>
                  <a:schemeClr val="accent6">
                    <a:lumMod val="75000"/>
                  </a:schemeClr>
                </a:solidFill>
              </a:rPr>
              <a:t>Controls;</a:t>
            </a:r>
            <a:r>
              <a:rPr lang="en-GB" sz="2600" dirty="0">
                <a:solidFill>
                  <a:schemeClr val="accent6">
                    <a:lumMod val="75000"/>
                  </a:schemeClr>
                </a:solidFill>
              </a:rPr>
              <a:t> 1. ICB Green Plan. 2. Trusts Green Plan returns &amp; governance. 3. Multi-agency planning  by LRFs.   4. Primary care PCNs awareness &amp; adoption. 5. Trust S18 SC annual report returns received.   6. Surface water flooding plan. 7. Air Quality system wide work. 7. SIA Launch (commissioning). 8. Standard NHS T&amp;Cs (procurement). 9. Mandatory net zero training (workforce). </a:t>
            </a:r>
          </a:p>
          <a:p>
            <a:r>
              <a:rPr lang="en-GB" sz="2600" b="1" dirty="0">
                <a:solidFill>
                  <a:schemeClr val="accent6">
                    <a:lumMod val="75000"/>
                  </a:schemeClr>
                </a:solidFill>
              </a:rPr>
              <a:t>Assurances; 1. </a:t>
            </a:r>
            <a:r>
              <a:rPr lang="en-GB" sz="2600" dirty="0">
                <a:solidFill>
                  <a:schemeClr val="accent6">
                    <a:lumMod val="75000"/>
                  </a:schemeClr>
                </a:solidFill>
              </a:rPr>
              <a:t>ICS Board oversight &amp; approval. 2. LRF Executive Boards. 3. Debriefs held after incidents. 4. ICB 5. Sustainability Steering Group. 6. Trust steering groups and Estates teams now commenced integrating approaches following ICB BAF driving system (requires further integration)</a:t>
            </a: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pPr marL="0" indent="0">
              <a:buNone/>
            </a:pPr>
            <a:endParaRPr lang="en-GB" sz="5000" dirty="0">
              <a:solidFill>
                <a:schemeClr val="accent6">
                  <a:lumMod val="75000"/>
                </a:schemeClr>
              </a:solidFill>
            </a:endParaRPr>
          </a:p>
        </p:txBody>
      </p:sp>
    </p:spTree>
    <p:extLst>
      <p:ext uri="{BB962C8B-B14F-4D97-AF65-F5344CB8AC3E}">
        <p14:creationId xmlns:p14="http://schemas.microsoft.com/office/powerpoint/2010/main" val="93648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1B565CC-A3CA-EA53-3C90-8BDC169950F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4E3B0D-2766-B9AB-1D85-684FC5C1F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8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84A665-A34F-9F24-390D-98F2F4451FE7}"/>
              </a:ext>
            </a:extLst>
          </p:cNvPr>
          <p:cNvSpPr>
            <a:spLocks noGrp="1"/>
          </p:cNvSpPr>
          <p:nvPr>
            <p:ph type="title"/>
          </p:nvPr>
        </p:nvSpPr>
        <p:spPr>
          <a:xfrm>
            <a:off x="8704346" y="-196769"/>
            <a:ext cx="3405673" cy="7054769"/>
          </a:xfrm>
        </p:spPr>
        <p:txBody>
          <a:bodyPr vert="horz" lIns="91440" tIns="45720" rIns="91440" bIns="45720" rtlCol="0" anchor="ctr">
            <a:noAutofit/>
          </a:bodyPr>
          <a:lstStyle/>
          <a:p>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r>
              <a:rPr lang="en-GB" sz="1800" dirty="0">
                <a:solidFill>
                  <a:schemeClr val="bg1"/>
                </a:solidFill>
                <a:hlinkClick r:id="rId3">
                  <a:extLst>
                    <a:ext uri="{A12FA001-AC4F-418D-AE19-62706E023703}">
                      <ahyp:hlinkClr xmlns:ahyp="http://schemas.microsoft.com/office/drawing/2018/hyperlinkcolor" val="tx"/>
                    </a:ext>
                  </a:extLst>
                </a:hlinkClick>
              </a:rPr>
              <a:t>NHS England » A climate adaptation framework for NHS organisations in England</a:t>
            </a:r>
            <a:br>
              <a:rPr lang="en-GB" sz="1050" dirty="0"/>
            </a:br>
            <a:br>
              <a:rPr lang="en-GB" sz="2400" b="1" i="1" dirty="0">
                <a:solidFill>
                  <a:srgbClr val="FFFFFF"/>
                </a:solidFill>
              </a:rPr>
            </a:br>
            <a:r>
              <a:rPr lang="en-GB" sz="2400" b="1" i="1" dirty="0">
                <a:solidFill>
                  <a:srgbClr val="FFFFFF"/>
                </a:solidFill>
              </a:rPr>
              <a:t>‘Effective leadership, governance arrangements, inclusive planning approaches and collaboration across teams and services are all key to successful adaptation’.</a:t>
            </a:r>
            <a:br>
              <a:rPr lang="en-GB" sz="2400" b="1" i="1" dirty="0">
                <a:solidFill>
                  <a:srgbClr val="FFFFFF"/>
                </a:solidFill>
              </a:rPr>
            </a:br>
            <a:br>
              <a:rPr lang="en-GB" sz="2400" b="1" i="1" dirty="0">
                <a:solidFill>
                  <a:srgbClr val="FFFFFF"/>
                </a:solidFill>
              </a:rPr>
            </a:br>
            <a:r>
              <a:rPr lang="en-GB" sz="2400" b="1" i="1" dirty="0">
                <a:solidFill>
                  <a:srgbClr val="FFFFFF"/>
                </a:solidFill>
              </a:rPr>
              <a:t>‘No organisation can adapt alone; by working together we can do more to achieve shared adaptation outcomes’.</a:t>
            </a: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200" i="1" dirty="0">
                <a:solidFill>
                  <a:srgbClr val="FFFFFF"/>
                </a:solidFill>
              </a:rPr>
            </a:br>
            <a:br>
              <a:rPr lang="en-GB" sz="2400" i="1" dirty="0">
                <a:solidFill>
                  <a:srgbClr val="FFFFFF"/>
                </a:solidFill>
              </a:rPr>
            </a:br>
            <a:br>
              <a:rPr lang="en-GB" sz="2800" i="1" dirty="0">
                <a:solidFill>
                  <a:srgbClr val="FFFFFF"/>
                </a:solidFill>
              </a:rPr>
            </a:br>
            <a:br>
              <a:rPr lang="en-US" sz="2800" i="1" dirty="0">
                <a:solidFill>
                  <a:srgbClr val="FFFFFF"/>
                </a:solidFill>
              </a:rPr>
            </a:br>
            <a:br>
              <a:rPr lang="en-US" sz="2800" i="1" dirty="0">
                <a:solidFill>
                  <a:srgbClr val="FFFFFF"/>
                </a:solidFill>
              </a:rPr>
            </a:br>
            <a:endParaRPr lang="en-US" sz="2800" i="1" dirty="0">
              <a:solidFill>
                <a:srgbClr val="FFFFFF"/>
              </a:solidFill>
            </a:endParaRPr>
          </a:p>
        </p:txBody>
      </p:sp>
      <p:sp>
        <p:nvSpPr>
          <p:cNvPr id="12" name="Rounded Rectangle 9">
            <a:extLst>
              <a:ext uri="{FF2B5EF4-FFF2-40B4-BE49-F238E27FC236}">
                <a16:creationId xmlns:a16="http://schemas.microsoft.com/office/drawing/2014/main" id="{612E85A6-E8B2-717F-2B91-3ADA37D6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3E0B3B7-56FA-6F33-287E-D69290419D98}"/>
              </a:ext>
            </a:extLst>
          </p:cNvPr>
          <p:cNvSpPr>
            <a:spLocks noGrp="1"/>
          </p:cNvSpPr>
          <p:nvPr>
            <p:ph idx="1"/>
          </p:nvPr>
        </p:nvSpPr>
        <p:spPr>
          <a:xfrm>
            <a:off x="493353" y="484632"/>
            <a:ext cx="8129015" cy="5820868"/>
          </a:xfrm>
        </p:spPr>
        <p:txBody>
          <a:bodyPr>
            <a:normAutofit fontScale="77500" lnSpcReduction="20000"/>
          </a:bodyPr>
          <a:lstStyle/>
          <a:p>
            <a:pPr marL="0" lvl="0" indent="0">
              <a:buNone/>
              <a:defRPr/>
            </a:pPr>
            <a:r>
              <a:rPr lang="en-GB" sz="5000" b="1" dirty="0">
                <a:solidFill>
                  <a:schemeClr val="accent6">
                    <a:lumMod val="75000"/>
                  </a:schemeClr>
                </a:solidFill>
              </a:rPr>
              <a:t>What have we learnt &amp; done ?</a:t>
            </a:r>
          </a:p>
          <a:p>
            <a:pPr>
              <a:defRPr/>
            </a:pPr>
            <a:r>
              <a:rPr lang="en-GB" sz="3100" dirty="0">
                <a:solidFill>
                  <a:schemeClr val="accent6">
                    <a:lumMod val="75000"/>
                  </a:schemeClr>
                </a:solidFill>
              </a:rPr>
              <a:t>This takes time and is iterative</a:t>
            </a:r>
          </a:p>
          <a:p>
            <a:pPr>
              <a:defRPr/>
            </a:pPr>
            <a:r>
              <a:rPr lang="en-GB" sz="3100" dirty="0">
                <a:solidFill>
                  <a:schemeClr val="accent6">
                    <a:lumMod val="75000"/>
                  </a:schemeClr>
                </a:solidFill>
              </a:rPr>
              <a:t>Discussed and listened to our Trusts who wanted the ICB to support by leading</a:t>
            </a:r>
          </a:p>
          <a:p>
            <a:pPr>
              <a:defRPr/>
            </a:pPr>
            <a:r>
              <a:rPr lang="en-GB" sz="3100" dirty="0">
                <a:solidFill>
                  <a:schemeClr val="accent6">
                    <a:lumMod val="75000"/>
                  </a:schemeClr>
                </a:solidFill>
              </a:rPr>
              <a:t>Used BAF as an engagement tool </a:t>
            </a:r>
          </a:p>
          <a:p>
            <a:pPr>
              <a:defRPr/>
            </a:pPr>
            <a:r>
              <a:rPr lang="en-GB" sz="3100" dirty="0">
                <a:solidFill>
                  <a:schemeClr val="accent6">
                    <a:lumMod val="75000"/>
                  </a:schemeClr>
                </a:solidFill>
              </a:rPr>
              <a:t>Given the work ‘teeth’ &amp; focus</a:t>
            </a:r>
          </a:p>
          <a:p>
            <a:pPr>
              <a:defRPr/>
            </a:pPr>
            <a:r>
              <a:rPr lang="en-GB" sz="3100" dirty="0">
                <a:solidFill>
                  <a:schemeClr val="accent6">
                    <a:lumMod val="75000"/>
                  </a:schemeClr>
                </a:solidFill>
              </a:rPr>
              <a:t>Estates, Digital, EPRR, S18 standard contract reviews, Primary Care Resilience Forum, PH discussions</a:t>
            </a:r>
          </a:p>
          <a:p>
            <a:pPr>
              <a:defRPr/>
            </a:pPr>
            <a:r>
              <a:rPr lang="en-GB" sz="3100" dirty="0">
                <a:solidFill>
                  <a:schemeClr val="accent6">
                    <a:lumMod val="75000"/>
                  </a:schemeClr>
                </a:solidFill>
              </a:rPr>
              <a:t>Started to cross reference with existing policies, impact assessments &amp; processes (SIA, primary care business cases)</a:t>
            </a:r>
          </a:p>
          <a:p>
            <a:pPr>
              <a:defRPr/>
            </a:pPr>
            <a:r>
              <a:rPr lang="en-GB" sz="3100" dirty="0">
                <a:solidFill>
                  <a:schemeClr val="accent6">
                    <a:lumMod val="75000"/>
                  </a:schemeClr>
                </a:solidFill>
              </a:rPr>
              <a:t>Identified gaps in assurance</a:t>
            </a:r>
          </a:p>
          <a:p>
            <a:pPr>
              <a:defRPr/>
            </a:pPr>
            <a:r>
              <a:rPr lang="en-GB" sz="3100" dirty="0">
                <a:solidFill>
                  <a:schemeClr val="accent6">
                    <a:lumMod val="75000"/>
                  </a:schemeClr>
                </a:solidFill>
              </a:rPr>
              <a:t>Started to address gaps in assurances esp. around primary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1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Created a platform for next stage development alongside the adaptation framework</a:t>
            </a:r>
          </a:p>
          <a:p>
            <a:pPr>
              <a:defRPr/>
            </a:pPr>
            <a:r>
              <a:rPr lang="en-GB" sz="3100" dirty="0">
                <a:solidFill>
                  <a:schemeClr val="accent6">
                    <a:lumMod val="75000"/>
                  </a:schemeClr>
                </a:solidFill>
              </a:rPr>
              <a:t>Used the weather as discussion point,(How British)!</a:t>
            </a: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pPr marL="0" indent="0">
              <a:buNone/>
            </a:pPr>
            <a:endParaRPr lang="en-GB" sz="5000" dirty="0">
              <a:solidFill>
                <a:schemeClr val="accent6">
                  <a:lumMod val="75000"/>
                </a:schemeClr>
              </a:solidFill>
            </a:endParaRPr>
          </a:p>
        </p:txBody>
      </p:sp>
    </p:spTree>
    <p:extLst>
      <p:ext uri="{BB962C8B-B14F-4D97-AF65-F5344CB8AC3E}">
        <p14:creationId xmlns:p14="http://schemas.microsoft.com/office/powerpoint/2010/main" val="3142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F5AA40E-991A-9317-5C30-650245AB01B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D2DD3C1-4AC8-2C03-F8C5-288F7F0E2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8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5E034C-1F27-0EED-0001-F0CE9D0BB2C1}"/>
              </a:ext>
            </a:extLst>
          </p:cNvPr>
          <p:cNvSpPr>
            <a:spLocks noGrp="1"/>
          </p:cNvSpPr>
          <p:nvPr>
            <p:ph type="title"/>
          </p:nvPr>
        </p:nvSpPr>
        <p:spPr>
          <a:xfrm>
            <a:off x="8704346" y="-196769"/>
            <a:ext cx="3405673" cy="7054769"/>
          </a:xfrm>
        </p:spPr>
        <p:txBody>
          <a:bodyPr vert="horz" lIns="91440" tIns="45720" rIns="91440" bIns="45720" rtlCol="0" anchor="ctr">
            <a:noAutofit/>
          </a:bodyPr>
          <a:lstStyle/>
          <a:p>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200" i="1" dirty="0">
                <a:solidFill>
                  <a:srgbClr val="FFFFFF"/>
                </a:solidFill>
              </a:rPr>
            </a:br>
            <a:br>
              <a:rPr lang="en-GB" sz="2400" i="1" dirty="0">
                <a:solidFill>
                  <a:srgbClr val="FFFFFF"/>
                </a:solidFill>
              </a:rPr>
            </a:br>
            <a:br>
              <a:rPr lang="en-GB" sz="2800" i="1" dirty="0">
                <a:solidFill>
                  <a:srgbClr val="FFFFFF"/>
                </a:solidFill>
              </a:rPr>
            </a:br>
            <a:br>
              <a:rPr lang="en-US" sz="2800" i="1" dirty="0">
                <a:solidFill>
                  <a:srgbClr val="FFFFFF"/>
                </a:solidFill>
              </a:rPr>
            </a:br>
            <a:br>
              <a:rPr lang="en-US" sz="2800" i="1" dirty="0">
                <a:solidFill>
                  <a:srgbClr val="FFFFFF"/>
                </a:solidFill>
              </a:rPr>
            </a:br>
            <a:endParaRPr lang="en-US" sz="2800" i="1" dirty="0">
              <a:solidFill>
                <a:srgbClr val="FFFFFF"/>
              </a:solidFill>
            </a:endParaRPr>
          </a:p>
        </p:txBody>
      </p:sp>
      <p:sp>
        <p:nvSpPr>
          <p:cNvPr id="12" name="Rounded Rectangle 9">
            <a:extLst>
              <a:ext uri="{FF2B5EF4-FFF2-40B4-BE49-F238E27FC236}">
                <a16:creationId xmlns:a16="http://schemas.microsoft.com/office/drawing/2014/main" id="{9106C11C-0454-A58A-B9E6-03F98179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05C153A-8AB9-E491-694A-B97B73A04723}"/>
              </a:ext>
            </a:extLst>
          </p:cNvPr>
          <p:cNvSpPr>
            <a:spLocks noGrp="1"/>
          </p:cNvSpPr>
          <p:nvPr>
            <p:ph idx="1"/>
          </p:nvPr>
        </p:nvSpPr>
        <p:spPr>
          <a:xfrm>
            <a:off x="493353" y="581356"/>
            <a:ext cx="8129015" cy="5724144"/>
          </a:xfrm>
        </p:spPr>
        <p:txBody>
          <a:bodyPr>
            <a:normAutofit/>
          </a:bodyPr>
          <a:lstStyle/>
          <a:p>
            <a:pPr marL="0" lvl="0" indent="0">
              <a:buNone/>
              <a:defRPr/>
            </a:pPr>
            <a:r>
              <a:rPr lang="en-GB" sz="5000" b="1" dirty="0">
                <a:solidFill>
                  <a:schemeClr val="accent6">
                    <a:lumMod val="75000"/>
                  </a:schemeClr>
                </a:solidFill>
              </a:rPr>
              <a:t>Further information &amp; Appendices</a:t>
            </a:r>
          </a:p>
          <a:p>
            <a:pPr>
              <a:defRPr/>
            </a:pPr>
            <a:endParaRPr lang="en-GB" sz="3000" dirty="0">
              <a:solidFill>
                <a:schemeClr val="accent6">
                  <a:lumMod val="75000"/>
                </a:schemeClr>
              </a:solidFill>
            </a:endParaRPr>
          </a:p>
          <a:p>
            <a:pPr>
              <a:defRPr/>
            </a:pPr>
            <a:r>
              <a:rPr lang="en-GB" sz="3000" dirty="0">
                <a:solidFill>
                  <a:schemeClr val="accent6">
                    <a:lumMod val="75000"/>
                  </a:schemeClr>
                </a:solidFill>
                <a:hlinkClick r:id="rId3"/>
              </a:rPr>
              <a:t>Andrew.Urquhart@snee.nhs.uk</a:t>
            </a:r>
            <a:endParaRPr lang="en-GB" sz="3000" dirty="0">
              <a:solidFill>
                <a:schemeClr val="accent6">
                  <a:lumMod val="75000"/>
                </a:schemeClr>
              </a:solidFill>
            </a:endParaRPr>
          </a:p>
          <a:p>
            <a:pPr>
              <a:defRPr/>
            </a:pPr>
            <a:endParaRPr lang="en-GB" sz="3000" dirty="0">
              <a:solidFill>
                <a:schemeClr val="accent6">
                  <a:lumMod val="75000"/>
                </a:schemeClr>
              </a:solidFill>
            </a:endParaRPr>
          </a:p>
          <a:p>
            <a:pPr>
              <a:defRPr/>
            </a:pPr>
            <a:r>
              <a:rPr lang="en-GB" sz="3200" dirty="0">
                <a:hlinkClick r:id="rId4"/>
              </a:rPr>
              <a:t>NHS SNEEICS - Green Plan</a:t>
            </a:r>
            <a:endParaRPr lang="en-GB" sz="3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pPr marL="0" indent="0">
              <a:buNone/>
            </a:pPr>
            <a:endParaRPr lang="en-GB" sz="5000" dirty="0">
              <a:solidFill>
                <a:schemeClr val="accent6">
                  <a:lumMod val="75000"/>
                </a:schemeClr>
              </a:solidFill>
            </a:endParaRPr>
          </a:p>
        </p:txBody>
      </p:sp>
    </p:spTree>
    <p:extLst>
      <p:ext uri="{BB962C8B-B14F-4D97-AF65-F5344CB8AC3E}">
        <p14:creationId xmlns:p14="http://schemas.microsoft.com/office/powerpoint/2010/main" val="27837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A54B-7DAF-84A1-0BC4-55A097EFEAE1}"/>
              </a:ext>
            </a:extLst>
          </p:cNvPr>
          <p:cNvSpPr>
            <a:spLocks noGrp="1"/>
          </p:cNvSpPr>
          <p:nvPr>
            <p:ph type="title"/>
          </p:nvPr>
        </p:nvSpPr>
        <p:spPr>
          <a:xfrm>
            <a:off x="838200" y="0"/>
            <a:ext cx="10515600" cy="900546"/>
          </a:xfrm>
        </p:spPr>
        <p:txBody>
          <a:bodyPr>
            <a:normAutofit/>
          </a:bodyPr>
          <a:lstStyle/>
          <a:p>
            <a:r>
              <a:rPr lang="en-GB" b="1" dirty="0">
                <a:solidFill>
                  <a:schemeClr val="accent6">
                    <a:lumMod val="75000"/>
                  </a:schemeClr>
                </a:solidFill>
              </a:rPr>
              <a:t>World Economic Forum 2025 Global Risks</a:t>
            </a:r>
          </a:p>
        </p:txBody>
      </p:sp>
      <p:pic>
        <p:nvPicPr>
          <p:cNvPr id="7" name="Content Placeholder 6">
            <a:extLst>
              <a:ext uri="{FF2B5EF4-FFF2-40B4-BE49-F238E27FC236}">
                <a16:creationId xmlns:a16="http://schemas.microsoft.com/office/drawing/2014/main" id="{17AFB2F3-F0C3-F339-7CAA-FC4AA885A783}"/>
              </a:ext>
            </a:extLst>
          </p:cNvPr>
          <p:cNvPicPr>
            <a:picLocks noGrp="1" noChangeAspect="1"/>
          </p:cNvPicPr>
          <p:nvPr>
            <p:ph idx="1"/>
          </p:nvPr>
        </p:nvPicPr>
        <p:blipFill>
          <a:blip r:embed="rId3"/>
          <a:stretch>
            <a:fillRect/>
          </a:stretch>
        </p:blipFill>
        <p:spPr>
          <a:xfrm>
            <a:off x="1153886" y="832764"/>
            <a:ext cx="9938521" cy="5928079"/>
          </a:xfrm>
        </p:spPr>
      </p:pic>
    </p:spTree>
    <p:extLst>
      <p:ext uri="{BB962C8B-B14F-4D97-AF65-F5344CB8AC3E}">
        <p14:creationId xmlns:p14="http://schemas.microsoft.com/office/powerpoint/2010/main" val="232560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8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CCCB2-EF1C-797E-B2B4-DACFF6B5A1EF}"/>
              </a:ext>
            </a:extLst>
          </p:cNvPr>
          <p:cNvSpPr>
            <a:spLocks noGrp="1"/>
          </p:cNvSpPr>
          <p:nvPr>
            <p:ph type="title"/>
          </p:nvPr>
        </p:nvSpPr>
        <p:spPr>
          <a:xfrm>
            <a:off x="9660123" y="-196770"/>
            <a:ext cx="2451011" cy="7054769"/>
          </a:xfrm>
        </p:spPr>
        <p:txBody>
          <a:bodyPr vert="horz" lIns="91440" tIns="45720" rIns="91440" bIns="45720" rtlCol="0" anchor="ctr">
            <a:noAutofit/>
          </a:bodyPr>
          <a:lstStyle/>
          <a:p>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r>
              <a:rPr lang="en-GB" sz="3200" b="1" i="1" dirty="0">
                <a:solidFill>
                  <a:srgbClr val="FFFFFF"/>
                </a:solidFill>
              </a:rPr>
              <a:t>These factors are built into revised ICB BAF</a:t>
            </a: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br>
              <a:rPr lang="en-GB" sz="3200" b="1" i="1" dirty="0">
                <a:solidFill>
                  <a:srgbClr val="FFFFFF"/>
                </a:solidFill>
              </a:rPr>
            </a:br>
            <a:r>
              <a:rPr lang="en-GB" sz="3200" b="1" i="1" dirty="0">
                <a:solidFill>
                  <a:srgbClr val="FFFFFF"/>
                </a:solidFill>
              </a:rPr>
              <a:t>Source </a:t>
            </a:r>
            <a:br>
              <a:rPr lang="en-GB" sz="3200" b="1" i="1" dirty="0">
                <a:solidFill>
                  <a:srgbClr val="FFFFFF"/>
                </a:solidFill>
              </a:rPr>
            </a:br>
            <a:r>
              <a:rPr lang="en-GB" sz="1200" dirty="0">
                <a:hlinkClick r:id="rId3"/>
              </a:rPr>
              <a:t>Climate change (who.int)</a:t>
            </a:r>
            <a:br>
              <a:rPr lang="en-GB" sz="3200" b="1" i="1" dirty="0">
                <a:solidFill>
                  <a:srgbClr val="FFFFFF"/>
                </a:solidFill>
              </a:rPr>
            </a:br>
            <a:br>
              <a:rPr lang="en-GB" sz="32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400" b="1" i="1" dirty="0">
                <a:solidFill>
                  <a:srgbClr val="FFFFFF"/>
                </a:solidFill>
              </a:rPr>
            </a:br>
            <a:br>
              <a:rPr lang="en-GB" sz="2200" i="1" dirty="0">
                <a:solidFill>
                  <a:srgbClr val="FFFFFF"/>
                </a:solidFill>
              </a:rPr>
            </a:br>
            <a:br>
              <a:rPr lang="en-GB" sz="2400" i="1" dirty="0">
                <a:solidFill>
                  <a:srgbClr val="FFFFFF"/>
                </a:solidFill>
              </a:rPr>
            </a:br>
            <a:br>
              <a:rPr lang="en-GB" sz="2800" i="1" dirty="0">
                <a:solidFill>
                  <a:srgbClr val="FFFFFF"/>
                </a:solidFill>
              </a:rPr>
            </a:br>
            <a:br>
              <a:rPr lang="en-US" sz="2800" i="1" dirty="0">
                <a:solidFill>
                  <a:srgbClr val="FFFFFF"/>
                </a:solidFill>
              </a:rPr>
            </a:br>
            <a:br>
              <a:rPr lang="en-US" sz="2800" i="1" dirty="0">
                <a:solidFill>
                  <a:srgbClr val="FFFFFF"/>
                </a:solidFill>
              </a:rPr>
            </a:br>
            <a:endParaRPr lang="en-US" sz="2800" i="1"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844C2AA2-E76A-2131-5B09-2187A7710264}"/>
              </a:ext>
            </a:extLst>
          </p:cNvPr>
          <p:cNvSpPr>
            <a:spLocks noGrp="1"/>
          </p:cNvSpPr>
          <p:nvPr>
            <p:ph idx="1"/>
          </p:nvPr>
        </p:nvSpPr>
        <p:spPr>
          <a:xfrm>
            <a:off x="493353" y="581356"/>
            <a:ext cx="8129015" cy="572414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0" indent="0">
              <a:buNone/>
            </a:pPr>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endParaRPr lang="en-GB" sz="5000" dirty="0">
              <a:solidFill>
                <a:schemeClr val="accent6">
                  <a:lumMod val="75000"/>
                </a:schemeClr>
              </a:solidFill>
            </a:endParaRPr>
          </a:p>
          <a:p>
            <a:pPr marL="0" indent="0">
              <a:buNone/>
            </a:pPr>
            <a:endParaRPr lang="en-GB" sz="5000" dirty="0">
              <a:solidFill>
                <a:schemeClr val="accent6">
                  <a:lumMod val="75000"/>
                </a:schemeClr>
              </a:solidFill>
            </a:endParaRPr>
          </a:p>
        </p:txBody>
      </p:sp>
      <p:pic>
        <p:nvPicPr>
          <p:cNvPr id="3" name="Picture 2">
            <a:extLst>
              <a:ext uri="{FF2B5EF4-FFF2-40B4-BE49-F238E27FC236}">
                <a16:creationId xmlns:a16="http://schemas.microsoft.com/office/drawing/2014/main" id="{BCBC0929-0F34-3DDA-FFC5-12D7B57FD34D}"/>
              </a:ext>
            </a:extLst>
          </p:cNvPr>
          <p:cNvPicPr>
            <a:picLocks noChangeAspect="1"/>
          </p:cNvPicPr>
          <p:nvPr/>
        </p:nvPicPr>
        <p:blipFill>
          <a:blip r:embed="rId4"/>
          <a:stretch>
            <a:fillRect/>
          </a:stretch>
        </p:blipFill>
        <p:spPr>
          <a:xfrm>
            <a:off x="80866" y="172640"/>
            <a:ext cx="9498391" cy="6541575"/>
          </a:xfrm>
          <a:prstGeom prst="rect">
            <a:avLst/>
          </a:prstGeom>
        </p:spPr>
      </p:pic>
    </p:spTree>
    <p:extLst>
      <p:ext uri="{BB962C8B-B14F-4D97-AF65-F5344CB8AC3E}">
        <p14:creationId xmlns:p14="http://schemas.microsoft.com/office/powerpoint/2010/main" val="380186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0CAAA8-8AD7-D648-81C6-BF65AD535055}"/>
              </a:ext>
            </a:extLst>
          </p:cNvPr>
          <p:cNvPicPr>
            <a:picLocks noChangeAspect="1"/>
          </p:cNvPicPr>
          <p:nvPr/>
        </p:nvPicPr>
        <p:blipFill>
          <a:blip r:embed="rId3"/>
          <a:stretch>
            <a:fillRect/>
          </a:stretch>
        </p:blipFill>
        <p:spPr>
          <a:xfrm>
            <a:off x="0" y="31617"/>
            <a:ext cx="6122276" cy="3577540"/>
          </a:xfrm>
          <a:prstGeom prst="rect">
            <a:avLst/>
          </a:prstGeom>
        </p:spPr>
      </p:pic>
      <p:pic>
        <p:nvPicPr>
          <p:cNvPr id="8" name="Picture 7">
            <a:extLst>
              <a:ext uri="{FF2B5EF4-FFF2-40B4-BE49-F238E27FC236}">
                <a16:creationId xmlns:a16="http://schemas.microsoft.com/office/drawing/2014/main" id="{7E89B38C-37C0-0B80-F44B-7E8B92422DD3}"/>
              </a:ext>
            </a:extLst>
          </p:cNvPr>
          <p:cNvPicPr>
            <a:picLocks noChangeAspect="1"/>
          </p:cNvPicPr>
          <p:nvPr/>
        </p:nvPicPr>
        <p:blipFill>
          <a:blip r:embed="rId4"/>
          <a:stretch>
            <a:fillRect/>
          </a:stretch>
        </p:blipFill>
        <p:spPr>
          <a:xfrm>
            <a:off x="48567" y="3609157"/>
            <a:ext cx="12037923" cy="3249699"/>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CDDD120-AB4A-99D1-DC68-9F716FDCBB79}"/>
                  </a:ext>
                </a:extLst>
              </p14:cNvPr>
              <p14:cNvContentPartPr/>
              <p14:nvPr/>
            </p14:nvContentPartPr>
            <p14:xfrm>
              <a:off x="2662472" y="5418500"/>
              <a:ext cx="9480960" cy="737640"/>
            </p14:xfrm>
          </p:contentPart>
        </mc:Choice>
        <mc:Fallback xmlns="">
          <p:pic>
            <p:nvPicPr>
              <p:cNvPr id="9" name="Ink 8">
                <a:extLst>
                  <a:ext uri="{FF2B5EF4-FFF2-40B4-BE49-F238E27FC236}">
                    <a16:creationId xmlns:a16="http://schemas.microsoft.com/office/drawing/2014/main" id="{CCDDD120-AB4A-99D1-DC68-9F716FDCBB79}"/>
                  </a:ext>
                </a:extLst>
              </p:cNvPr>
              <p:cNvPicPr/>
              <p:nvPr/>
            </p:nvPicPr>
            <p:blipFill>
              <a:blip r:embed="rId6"/>
              <a:stretch>
                <a:fillRect/>
              </a:stretch>
            </p:blipFill>
            <p:spPr>
              <a:xfrm>
                <a:off x="2653472" y="5409504"/>
                <a:ext cx="9498600" cy="755271"/>
              </a:xfrm>
              <a:prstGeom prst="rect">
                <a:avLst/>
              </a:prstGeom>
            </p:spPr>
          </p:pic>
        </mc:Fallback>
      </mc:AlternateContent>
      <p:pic>
        <p:nvPicPr>
          <p:cNvPr id="6" name="Picture 5">
            <a:extLst>
              <a:ext uri="{FF2B5EF4-FFF2-40B4-BE49-F238E27FC236}">
                <a16:creationId xmlns:a16="http://schemas.microsoft.com/office/drawing/2014/main" id="{B9281C0A-2630-6D07-F218-9F4B0A83E777}"/>
              </a:ext>
            </a:extLst>
          </p:cNvPr>
          <p:cNvPicPr>
            <a:picLocks noChangeAspect="1"/>
          </p:cNvPicPr>
          <p:nvPr/>
        </p:nvPicPr>
        <p:blipFill>
          <a:blip r:embed="rId7"/>
          <a:stretch>
            <a:fillRect/>
          </a:stretch>
        </p:blipFill>
        <p:spPr>
          <a:xfrm>
            <a:off x="5425440" y="0"/>
            <a:ext cx="2788920" cy="3595926"/>
          </a:xfrm>
          <a:prstGeom prst="rect">
            <a:avLst/>
          </a:prstGeom>
        </p:spPr>
      </p:pic>
      <p:sp>
        <p:nvSpPr>
          <p:cNvPr id="12" name="TextBox 11">
            <a:extLst>
              <a:ext uri="{FF2B5EF4-FFF2-40B4-BE49-F238E27FC236}">
                <a16:creationId xmlns:a16="http://schemas.microsoft.com/office/drawing/2014/main" id="{CA4190A8-7B3D-0425-E66E-4D686944711C}"/>
              </a:ext>
            </a:extLst>
          </p:cNvPr>
          <p:cNvSpPr txBox="1"/>
          <p:nvPr/>
        </p:nvSpPr>
        <p:spPr>
          <a:xfrm>
            <a:off x="8363912" y="459135"/>
            <a:ext cx="3477568" cy="2677656"/>
          </a:xfrm>
          <a:prstGeom prst="rect">
            <a:avLst/>
          </a:prstGeom>
          <a:noFill/>
        </p:spPr>
        <p:txBody>
          <a:bodyPr wrap="square">
            <a:spAutoFit/>
          </a:bodyPr>
          <a:lstStyle/>
          <a:p>
            <a:pPr algn="ctr"/>
            <a:r>
              <a:rPr lang="en-GB" sz="2400" dirty="0">
                <a:solidFill>
                  <a:srgbClr val="002060"/>
                </a:solidFill>
              </a:rPr>
              <a:t>Many initiatives prioritize immediate and near- term climate risk reduction which reduces the opportunity for transformational adaptation </a:t>
            </a:r>
          </a:p>
        </p:txBody>
      </p:sp>
    </p:spTree>
    <p:extLst>
      <p:ext uri="{BB962C8B-B14F-4D97-AF65-F5344CB8AC3E}">
        <p14:creationId xmlns:p14="http://schemas.microsoft.com/office/powerpoint/2010/main" val="57503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F49-B5A4-97C7-C6E9-40C9133B9B09}"/>
              </a:ext>
            </a:extLst>
          </p:cNvPr>
          <p:cNvSpPr>
            <a:spLocks noGrp="1"/>
          </p:cNvSpPr>
          <p:nvPr>
            <p:ph type="title"/>
          </p:nvPr>
        </p:nvSpPr>
        <p:spPr>
          <a:xfrm>
            <a:off x="7238776" y="473555"/>
            <a:ext cx="4713514" cy="797626"/>
          </a:xfrm>
        </p:spPr>
        <p:txBody>
          <a:bodyPr vert="horz" lIns="91440" tIns="45720" rIns="91440" bIns="45720" rtlCol="0" anchor="b">
            <a:noAutofit/>
          </a:bodyPr>
          <a:lstStyle/>
          <a:p>
            <a:pPr algn="ctr"/>
            <a:r>
              <a:rPr lang="en-US" sz="4800" dirty="0">
                <a:solidFill>
                  <a:schemeClr val="accent6">
                    <a:lumMod val="75000"/>
                  </a:schemeClr>
                </a:solidFill>
              </a:rPr>
              <a:t>We need to adapt</a:t>
            </a:r>
          </a:p>
        </p:txBody>
      </p:sp>
      <p:pic>
        <p:nvPicPr>
          <p:cNvPr id="5" name="Picture 4">
            <a:extLst>
              <a:ext uri="{FF2B5EF4-FFF2-40B4-BE49-F238E27FC236}">
                <a16:creationId xmlns:a16="http://schemas.microsoft.com/office/drawing/2014/main" id="{703F74F3-240A-5094-448E-24F4CB74DC7C}"/>
              </a:ext>
            </a:extLst>
          </p:cNvPr>
          <p:cNvPicPr>
            <a:picLocks noChangeAspect="1"/>
          </p:cNvPicPr>
          <p:nvPr/>
        </p:nvPicPr>
        <p:blipFill rotWithShape="1">
          <a:blip r:embed="rId3"/>
          <a:srcRect l="8965" r="10214"/>
          <a:stretch/>
        </p:blipFill>
        <p:spPr>
          <a:xfrm>
            <a:off x="20" y="10"/>
            <a:ext cx="7390243" cy="6857990"/>
          </a:xfrm>
          <a:prstGeom prst="rect">
            <a:avLst/>
          </a:prstGeom>
        </p:spPr>
      </p:pic>
      <p:sp>
        <p:nvSpPr>
          <p:cNvPr id="10" name="Rectangle 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216CCF5-C69F-6545-1550-7E6F2C4C1547}"/>
              </a:ext>
            </a:extLst>
          </p:cNvPr>
          <p:cNvSpPr txBox="1"/>
          <p:nvPr/>
        </p:nvSpPr>
        <p:spPr>
          <a:xfrm>
            <a:off x="7434028" y="1271181"/>
            <a:ext cx="4518262" cy="557075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Arial"/>
                <a:ea typeface="+mn-ea"/>
                <a:cs typeface="+mn-cs"/>
              </a:rPr>
              <a:t>Adaptation in health and social care: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mn-cs"/>
              </a:rPr>
              <a:t>involves adapting to the current and </a:t>
            </a:r>
            <a:r>
              <a:rPr kumimoji="0" lang="en-GB" sz="1800" b="0" i="0" u="sng" strike="noStrike" kern="1200" cap="none" spc="0" normalizeH="0" baseline="0" noProof="0" dirty="0">
                <a:ln>
                  <a:noFill/>
                </a:ln>
                <a:solidFill>
                  <a:schemeClr val="accent6">
                    <a:lumMod val="75000"/>
                  </a:schemeClr>
                </a:solidFill>
                <a:effectLst/>
                <a:uLnTx/>
                <a:uFillTx/>
                <a:latin typeface="Arial"/>
                <a:ea typeface="+mn-ea"/>
                <a:cs typeface="+mn-cs"/>
              </a:rPr>
              <a:t>future effects </a:t>
            </a: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mn-cs"/>
              </a:rPr>
              <a:t>of climate change.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mn-cs"/>
              </a:rPr>
              <a:t>aims to </a:t>
            </a:r>
            <a:r>
              <a:rPr kumimoji="0" lang="en-GB" sz="1800" b="0" i="0" u="sng" strike="noStrike" kern="1200" cap="none" spc="0" normalizeH="0" baseline="0" noProof="0" dirty="0">
                <a:ln>
                  <a:noFill/>
                </a:ln>
                <a:solidFill>
                  <a:schemeClr val="accent6">
                    <a:lumMod val="75000"/>
                  </a:schemeClr>
                </a:solidFill>
                <a:effectLst/>
                <a:uLnTx/>
                <a:uFillTx/>
                <a:latin typeface="Arial"/>
                <a:ea typeface="+mn-ea"/>
                <a:cs typeface="+mn-cs"/>
              </a:rPr>
              <a:t>reduce mortality and morbidity </a:t>
            </a: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mn-cs"/>
              </a:rPr>
              <a:t>associated with climate change, while </a:t>
            </a:r>
            <a:r>
              <a:rPr kumimoji="0" lang="en-GB" sz="1800" b="0" i="0" u="sng" strike="noStrike" kern="1200" cap="none" spc="0" normalizeH="0" baseline="0" noProof="0" dirty="0">
                <a:ln>
                  <a:noFill/>
                </a:ln>
                <a:solidFill>
                  <a:schemeClr val="accent6">
                    <a:lumMod val="75000"/>
                  </a:schemeClr>
                </a:solidFill>
                <a:effectLst/>
                <a:uLnTx/>
                <a:uFillTx/>
                <a:latin typeface="Arial"/>
                <a:ea typeface="+mn-ea"/>
                <a:cs typeface="+mn-cs"/>
              </a:rPr>
              <a:t>ensuring resilience </a:t>
            </a: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mn-cs"/>
              </a:rPr>
              <a:t>and service continuity.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mn-cs"/>
              </a:rPr>
              <a:t>are actions or processes that strengthen the sector’s capacity to provide a quality care while the climate changes.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a:ea typeface="+mn-ea"/>
                <a:cs typeface="Arial"/>
              </a:rPr>
              <a:t>Adaptation is not: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schemeClr val="accent6">
                    <a:lumMod val="75000"/>
                  </a:schemeClr>
                </a:solidFill>
                <a:effectLst/>
                <a:uLnTx/>
                <a:uFillTx/>
                <a:latin typeface="Arial"/>
                <a:ea typeface="+mn-ea"/>
                <a:cs typeface="Arial"/>
              </a:rPr>
              <a:t>just emergency response</a:t>
            </a: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Arial"/>
              </a:rPr>
              <a:t>, preparedness and planning.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Arial"/>
              </a:rPr>
              <a:t>solely focused on investment and updating infrastructure.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accent6">
                    <a:lumMod val="75000"/>
                  </a:schemeClr>
                </a:solidFill>
                <a:effectLst/>
                <a:uLnTx/>
                <a:uFillTx/>
                <a:latin typeface="Arial"/>
                <a:ea typeface="+mn-ea"/>
                <a:cs typeface="Arial"/>
              </a:rPr>
              <a:t>enough without mitigation activities!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52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e2959e-348b-4832-90e0-37183d0d83f6" xsi:nil="true"/>
    <lcf76f155ced4ddcb4097134ff3c332f xmlns="b9c66fa0-f228-490e-9dee-5e68d14237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265BBE5FBB90468435D3CBD4C45EE3" ma:contentTypeVersion="12" ma:contentTypeDescription="Create a new document." ma:contentTypeScope="" ma:versionID="87901254bdb839e0dd532b2ef053898f">
  <xsd:schema xmlns:xsd="http://www.w3.org/2001/XMLSchema" xmlns:xs="http://www.w3.org/2001/XMLSchema" xmlns:p="http://schemas.microsoft.com/office/2006/metadata/properties" xmlns:ns2="b9c66fa0-f228-490e-9dee-5e68d14237f3" xmlns:ns3="14e2959e-348b-4832-90e0-37183d0d83f6" targetNamespace="http://schemas.microsoft.com/office/2006/metadata/properties" ma:root="true" ma:fieldsID="c625ed6f4a76519828a0a4e00a0fe14d" ns2:_="" ns3:_="">
    <xsd:import namespace="b9c66fa0-f228-490e-9dee-5e68d14237f3"/>
    <xsd:import namespace="14e2959e-348b-4832-90e0-37183d0d83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66fa0-f228-490e-9dee-5e68d1423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d6e3770-24e9-436a-bfbb-e2969bf955d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2959e-348b-4832-90e0-37183d0d83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0ddbd5b-87b7-406f-b414-48f0ca010ab2}" ma:internalName="TaxCatchAll" ma:showField="CatchAllData" ma:web="14e2959e-348b-4832-90e0-37183d0d83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89D1AA-AC28-4E3F-B1EB-BFEB60E8D609}">
  <ds:schemaRefs>
    <ds:schemaRef ds:uri="http://schemas.microsoft.com/office/2006/metadata/properties"/>
    <ds:schemaRef ds:uri="http://schemas.microsoft.com/office/infopath/2007/PartnerControls"/>
    <ds:schemaRef ds:uri="14e2959e-348b-4832-90e0-37183d0d83f6"/>
    <ds:schemaRef ds:uri="b9c66fa0-f228-490e-9dee-5e68d14237f3"/>
  </ds:schemaRefs>
</ds:datastoreItem>
</file>

<file path=customXml/itemProps2.xml><?xml version="1.0" encoding="utf-8"?>
<ds:datastoreItem xmlns:ds="http://schemas.openxmlformats.org/officeDocument/2006/customXml" ds:itemID="{53001B98-8424-49EE-B05E-ECCA481DB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66fa0-f228-490e-9dee-5e68d14237f3"/>
    <ds:schemaRef ds:uri="14e2959e-348b-4832-90e0-37183d0d83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1E352-4245-406F-86C7-AC96D4B5DC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2320</TotalTime>
  <Words>1501</Words>
  <Application>Microsoft Macintosh PowerPoint</Application>
  <PresentationFormat>Widescreen</PresentationFormat>
  <Paragraphs>133</Paragraphs>
  <Slides>9</Slides>
  <Notes>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Calibri Light</vt:lpstr>
      <vt:lpstr>Courier New</vt:lpstr>
      <vt:lpstr>Trebuchet MS</vt:lpstr>
      <vt:lpstr>Office Theme</vt:lpstr>
      <vt:lpstr>NHS_England_Nov15</vt:lpstr>
      <vt:lpstr>1_Office Theme</vt:lpstr>
      <vt:lpstr>think-cell Slide</vt:lpstr>
      <vt:lpstr>PowerPoint Presentation</vt:lpstr>
      <vt:lpstr>         ICB’s risk appetite for this risk is SUBSTANTIAL therefore at the current risk rating the ICB is to TOLERATE the risk  Current Aggregated Assurance Rating: LIMITED  Either some of the Assurances noted on the current BAF demonstrate that the Controls in place are not effectively managing the Risk and action is required to address and / or there are gaps in assurance.            </vt:lpstr>
      <vt:lpstr>            Gaps…  Trust Green Plan governance &amp; adaption leads – are they linked in &amp; attending steering groups?  Green Plan S18 Standard contract &amp; quarterly returns are useful too ‘high level’  PCN Estates infrastructure strategies &amp; awareness  Digital What Good looks Like  sustainability pillar             </vt:lpstr>
      <vt:lpstr>       NHS England » A climate adaptation framework for NHS organisations in England  ‘Effective leadership, governance arrangements, inclusive planning approaches and collaboration across teams and services are all key to successful adaptation’.  ‘No organisation can adapt alone; by working together we can do more to achieve shared adaptation outcomes’.         </vt:lpstr>
      <vt:lpstr>                </vt:lpstr>
      <vt:lpstr>World Economic Forum 2025 Global Risks</vt:lpstr>
      <vt:lpstr>       These factors are built into revised ICB BAF      Source  Climate change (who.int)           </vt:lpstr>
      <vt:lpstr>PowerPoint Presentation</vt:lpstr>
      <vt:lpstr>We need to adapt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Urquhart, Andrew (WSCCG)</dc:creator>
  <cp:lastModifiedBy>Louise Elstow</cp:lastModifiedBy>
  <cp:revision>51</cp:revision>
  <dcterms:created xsi:type="dcterms:W3CDTF">2022-06-30T14:42:20Z</dcterms:created>
  <dcterms:modified xsi:type="dcterms:W3CDTF">2025-08-14T10:55:13Z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0x0101007C265BBE5FBB90468435D3CBD4C45EE3</vt:lpwstr>
  </property>
  <property fmtid="{D5CDD505-2E9C-101B-9397-08002B2CF9AE}" pid="3" name="MediaServiceImageTags">
    <vt:lpwstr/>
  </property>
</Properties>
</file>