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13"/>
  </p:notesMasterIdLst>
  <p:handoutMasterIdLst>
    <p:handoutMasterId r:id="rId14"/>
  </p:handoutMasterIdLst>
  <p:sldIdLst>
    <p:sldId id="1923" r:id="rId5"/>
    <p:sldId id="1946" r:id="rId6"/>
    <p:sldId id="1951" r:id="rId7"/>
    <p:sldId id="2145707296" r:id="rId8"/>
    <p:sldId id="2145707299" r:id="rId9"/>
    <p:sldId id="2145707297" r:id="rId10"/>
    <p:sldId id="2145707298" r:id="rId11"/>
    <p:sldId id="2145707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F6F8F8"/>
    <a:srgbClr val="80D2CC"/>
    <a:srgbClr val="99DBD6"/>
    <a:srgbClr val="99DDEB"/>
    <a:srgbClr val="80D4E7"/>
    <a:srgbClr val="005EB8"/>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0ADFD-E8EB-4BB3-BE90-46EF27CE6600}" v="236" dt="2025-07-14T17:37:25.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36" autoAdjust="0"/>
    <p:restoredTop sz="89102" autoAdjust="0"/>
  </p:normalViewPr>
  <p:slideViewPr>
    <p:cSldViewPr snapToGrid="0">
      <p:cViewPr varScale="1">
        <p:scale>
          <a:sx n="94" d="100"/>
          <a:sy n="94" d="100"/>
        </p:scale>
        <p:origin x="208" y="320"/>
      </p:cViewPr>
      <p:guideLst/>
    </p:cSldViewPr>
  </p:slideViewPr>
  <p:outlineViewPr>
    <p:cViewPr>
      <p:scale>
        <a:sx n="33" d="100"/>
        <a:sy n="33" d="100"/>
      </p:scale>
      <p:origin x="0" y="-6974"/>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C9C69-F085-4974-B3DE-BE05904B9720}" type="doc">
      <dgm:prSet loTypeId="urn:microsoft.com/office/officeart/2011/layout/CircleProcess" loCatId="process" qsTypeId="urn:microsoft.com/office/officeart/2005/8/quickstyle/simple1" qsCatId="simple" csTypeId="urn:microsoft.com/office/officeart/2005/8/colors/accent2_1" csCatId="accent2" phldr="1"/>
      <dgm:spPr/>
      <dgm:t>
        <a:bodyPr/>
        <a:lstStyle/>
        <a:p>
          <a:endParaRPr lang="en-GB"/>
        </a:p>
      </dgm:t>
    </dgm:pt>
    <dgm:pt modelId="{1259DA3A-6502-474B-B019-0638632BBB26}">
      <dgm:prSet phldrT="[Text]" custT="1"/>
      <dgm:spPr/>
      <dgm:t>
        <a:bodyPr/>
        <a:lstStyle/>
        <a:p>
          <a:r>
            <a:rPr lang="en-GB" sz="1000" dirty="0"/>
            <a:t>Understanding the Challenge</a:t>
          </a:r>
        </a:p>
      </dgm:t>
    </dgm:pt>
    <dgm:pt modelId="{2E6266E1-58CA-44C2-A4E9-0BC292A3613D}" type="parTrans" cxnId="{FED72A16-DBF7-4CEC-B482-9B04157F1C07}">
      <dgm:prSet/>
      <dgm:spPr/>
      <dgm:t>
        <a:bodyPr/>
        <a:lstStyle/>
        <a:p>
          <a:endParaRPr lang="en-GB"/>
        </a:p>
      </dgm:t>
    </dgm:pt>
    <dgm:pt modelId="{EF5C23CE-5562-497B-9CF2-75705E86FAB9}" type="sibTrans" cxnId="{FED72A16-DBF7-4CEC-B482-9B04157F1C07}">
      <dgm:prSet/>
      <dgm:spPr/>
      <dgm:t>
        <a:bodyPr/>
        <a:lstStyle/>
        <a:p>
          <a:endParaRPr lang="en-GB"/>
        </a:p>
      </dgm:t>
    </dgm:pt>
    <dgm:pt modelId="{5831792B-4B45-4385-992A-7B10DC066A01}">
      <dgm:prSet phldrT="[Text]" custT="1"/>
      <dgm:spPr/>
      <dgm:t>
        <a:bodyPr/>
        <a:lstStyle/>
        <a:p>
          <a:r>
            <a:rPr lang="en-GB" sz="1000" dirty="0"/>
            <a:t>Organisational culture &amp; resources</a:t>
          </a:r>
        </a:p>
      </dgm:t>
    </dgm:pt>
    <dgm:pt modelId="{080F9A16-7493-4FFB-BDF3-DE7824A23829}" type="parTrans" cxnId="{C476C1BD-A5D3-428C-804C-7CB2644F2A50}">
      <dgm:prSet/>
      <dgm:spPr/>
      <dgm:t>
        <a:bodyPr/>
        <a:lstStyle/>
        <a:p>
          <a:endParaRPr lang="en-GB"/>
        </a:p>
      </dgm:t>
    </dgm:pt>
    <dgm:pt modelId="{173A1A56-F732-4F23-BC6D-01B661161F30}" type="sibTrans" cxnId="{C476C1BD-A5D3-428C-804C-7CB2644F2A50}">
      <dgm:prSet/>
      <dgm:spPr/>
      <dgm:t>
        <a:bodyPr/>
        <a:lstStyle/>
        <a:p>
          <a:endParaRPr lang="en-GB"/>
        </a:p>
      </dgm:t>
    </dgm:pt>
    <dgm:pt modelId="{C21C922F-31A5-47A9-9020-ACD4164EA5A1}">
      <dgm:prSet phldrT="[Text]" custT="1"/>
      <dgm:spPr/>
      <dgm:t>
        <a:bodyPr/>
        <a:lstStyle/>
        <a:p>
          <a:r>
            <a:rPr lang="en-GB" sz="1000" dirty="0"/>
            <a:t>Working together </a:t>
          </a:r>
        </a:p>
      </dgm:t>
    </dgm:pt>
    <dgm:pt modelId="{988E3E0A-34E4-44EE-B25C-86807D16671C}" type="parTrans" cxnId="{745F000C-AE52-4F28-B7AC-3EB2CF0A871A}">
      <dgm:prSet/>
      <dgm:spPr/>
      <dgm:t>
        <a:bodyPr/>
        <a:lstStyle/>
        <a:p>
          <a:endParaRPr lang="en-GB"/>
        </a:p>
      </dgm:t>
    </dgm:pt>
    <dgm:pt modelId="{94C8EA72-5872-4635-9A01-A569BF6CADD0}" type="sibTrans" cxnId="{745F000C-AE52-4F28-B7AC-3EB2CF0A871A}">
      <dgm:prSet/>
      <dgm:spPr/>
      <dgm:t>
        <a:bodyPr/>
        <a:lstStyle/>
        <a:p>
          <a:endParaRPr lang="en-GB"/>
        </a:p>
      </dgm:t>
    </dgm:pt>
    <dgm:pt modelId="{85043D83-FC27-46B5-8723-F5D724023892}">
      <dgm:prSet custT="1"/>
      <dgm:spPr/>
      <dgm:t>
        <a:bodyPr/>
        <a:lstStyle/>
        <a:p>
          <a:r>
            <a:rPr lang="en-GB" sz="1000" dirty="0"/>
            <a:t>Planning &amp; implementation</a:t>
          </a:r>
        </a:p>
      </dgm:t>
    </dgm:pt>
    <dgm:pt modelId="{B6AAAC59-E90E-4306-AAF0-0C111D73F1D9}" type="parTrans" cxnId="{D444D921-75D8-49DD-B1E8-1C308E1C1631}">
      <dgm:prSet/>
      <dgm:spPr/>
      <dgm:t>
        <a:bodyPr/>
        <a:lstStyle/>
        <a:p>
          <a:endParaRPr lang="en-GB"/>
        </a:p>
      </dgm:t>
    </dgm:pt>
    <dgm:pt modelId="{17A11DF4-2E0E-4FD8-9AC4-1E5AEA1EBB8A}" type="sibTrans" cxnId="{D444D921-75D8-49DD-B1E8-1C308E1C1631}">
      <dgm:prSet/>
      <dgm:spPr/>
      <dgm:t>
        <a:bodyPr/>
        <a:lstStyle/>
        <a:p>
          <a:endParaRPr lang="en-GB"/>
        </a:p>
      </dgm:t>
    </dgm:pt>
    <dgm:pt modelId="{D95C66EC-AEAB-4201-9663-BACF1C839F53}" type="pres">
      <dgm:prSet presAssocID="{AB0C9C69-F085-4974-B3DE-BE05904B9720}" presName="Name0" presStyleCnt="0">
        <dgm:presLayoutVars>
          <dgm:chMax val="11"/>
          <dgm:chPref val="11"/>
          <dgm:dir/>
          <dgm:resizeHandles/>
        </dgm:presLayoutVars>
      </dgm:prSet>
      <dgm:spPr/>
    </dgm:pt>
    <dgm:pt modelId="{22424F3D-FDE8-4C6F-A03F-10BE10CD8E21}" type="pres">
      <dgm:prSet presAssocID="{C21C922F-31A5-47A9-9020-ACD4164EA5A1}" presName="Accent4" presStyleCnt="0"/>
      <dgm:spPr/>
    </dgm:pt>
    <dgm:pt modelId="{E335723E-298F-4C36-BEA5-D125A3D3D11E}" type="pres">
      <dgm:prSet presAssocID="{C21C922F-31A5-47A9-9020-ACD4164EA5A1}" presName="Accent" presStyleLbl="node1" presStyleIdx="0" presStyleCnt="4"/>
      <dgm:spPr/>
    </dgm:pt>
    <dgm:pt modelId="{28A6174E-B0FD-4A7E-9A48-313B96BF378F}" type="pres">
      <dgm:prSet presAssocID="{C21C922F-31A5-47A9-9020-ACD4164EA5A1}" presName="ParentBackground4" presStyleCnt="0"/>
      <dgm:spPr/>
    </dgm:pt>
    <dgm:pt modelId="{3658C529-BC1E-4EBD-BF34-DC3CD2ED8B4E}" type="pres">
      <dgm:prSet presAssocID="{C21C922F-31A5-47A9-9020-ACD4164EA5A1}" presName="ParentBackground" presStyleLbl="fgAcc1" presStyleIdx="0" presStyleCnt="4"/>
      <dgm:spPr/>
    </dgm:pt>
    <dgm:pt modelId="{EF36849F-B42D-436C-9546-3AA6893830F1}" type="pres">
      <dgm:prSet presAssocID="{C21C922F-31A5-47A9-9020-ACD4164EA5A1}" presName="Parent4" presStyleLbl="revTx" presStyleIdx="0" presStyleCnt="0">
        <dgm:presLayoutVars>
          <dgm:chMax val="1"/>
          <dgm:chPref val="1"/>
          <dgm:bulletEnabled val="1"/>
        </dgm:presLayoutVars>
      </dgm:prSet>
      <dgm:spPr/>
    </dgm:pt>
    <dgm:pt modelId="{5110B5FE-9CB9-4536-922B-F5C526AF2649}" type="pres">
      <dgm:prSet presAssocID="{85043D83-FC27-46B5-8723-F5D724023892}" presName="Accent3" presStyleCnt="0"/>
      <dgm:spPr/>
    </dgm:pt>
    <dgm:pt modelId="{995F5886-C7AF-464E-80DA-E4AC3DF69458}" type="pres">
      <dgm:prSet presAssocID="{85043D83-FC27-46B5-8723-F5D724023892}" presName="Accent" presStyleLbl="node1" presStyleIdx="1" presStyleCnt="4"/>
      <dgm:spPr/>
    </dgm:pt>
    <dgm:pt modelId="{C6E4F616-0C6C-45FF-B20B-7B53928776F5}" type="pres">
      <dgm:prSet presAssocID="{85043D83-FC27-46B5-8723-F5D724023892}" presName="ParentBackground3" presStyleCnt="0"/>
      <dgm:spPr/>
    </dgm:pt>
    <dgm:pt modelId="{3F229676-1A49-4811-9B9E-75F8D0B2095B}" type="pres">
      <dgm:prSet presAssocID="{85043D83-FC27-46B5-8723-F5D724023892}" presName="ParentBackground" presStyleLbl="fgAcc1" presStyleIdx="1" presStyleCnt="4"/>
      <dgm:spPr/>
    </dgm:pt>
    <dgm:pt modelId="{F9256A45-7A2B-4568-8193-34BE3F6B0B67}" type="pres">
      <dgm:prSet presAssocID="{85043D83-FC27-46B5-8723-F5D724023892}" presName="Parent3" presStyleLbl="revTx" presStyleIdx="0" presStyleCnt="0">
        <dgm:presLayoutVars>
          <dgm:chMax val="1"/>
          <dgm:chPref val="1"/>
          <dgm:bulletEnabled val="1"/>
        </dgm:presLayoutVars>
      </dgm:prSet>
      <dgm:spPr/>
    </dgm:pt>
    <dgm:pt modelId="{318C3871-6F8E-4121-A169-5660F25EA431}" type="pres">
      <dgm:prSet presAssocID="{5831792B-4B45-4385-992A-7B10DC066A01}" presName="Accent2" presStyleCnt="0"/>
      <dgm:spPr/>
    </dgm:pt>
    <dgm:pt modelId="{1760E7E1-20F1-47F5-AC18-9EF6AE24D93D}" type="pres">
      <dgm:prSet presAssocID="{5831792B-4B45-4385-992A-7B10DC066A01}" presName="Accent" presStyleLbl="node1" presStyleIdx="2" presStyleCnt="4"/>
      <dgm:spPr/>
    </dgm:pt>
    <dgm:pt modelId="{007D291C-AD10-429B-9464-0E4DECD2AF2E}" type="pres">
      <dgm:prSet presAssocID="{5831792B-4B45-4385-992A-7B10DC066A01}" presName="ParentBackground2" presStyleCnt="0"/>
      <dgm:spPr/>
    </dgm:pt>
    <dgm:pt modelId="{8E6B7A02-AE92-421E-AA2B-340CB3A634FA}" type="pres">
      <dgm:prSet presAssocID="{5831792B-4B45-4385-992A-7B10DC066A01}" presName="ParentBackground" presStyleLbl="fgAcc1" presStyleIdx="2" presStyleCnt="4"/>
      <dgm:spPr/>
    </dgm:pt>
    <dgm:pt modelId="{1C1B2DF2-9570-417B-B54B-72B7B9DCF5E0}" type="pres">
      <dgm:prSet presAssocID="{5831792B-4B45-4385-992A-7B10DC066A01}" presName="Parent2" presStyleLbl="revTx" presStyleIdx="0" presStyleCnt="0">
        <dgm:presLayoutVars>
          <dgm:chMax val="1"/>
          <dgm:chPref val="1"/>
          <dgm:bulletEnabled val="1"/>
        </dgm:presLayoutVars>
      </dgm:prSet>
      <dgm:spPr/>
    </dgm:pt>
    <dgm:pt modelId="{965F960D-274D-4719-A4AF-4C517CBE6856}" type="pres">
      <dgm:prSet presAssocID="{1259DA3A-6502-474B-B019-0638632BBB26}" presName="Accent1" presStyleCnt="0"/>
      <dgm:spPr/>
    </dgm:pt>
    <dgm:pt modelId="{EC4EF454-93C6-4F17-9F76-2620807073DE}" type="pres">
      <dgm:prSet presAssocID="{1259DA3A-6502-474B-B019-0638632BBB26}" presName="Accent" presStyleLbl="node1" presStyleIdx="3" presStyleCnt="4"/>
      <dgm:spPr/>
    </dgm:pt>
    <dgm:pt modelId="{6EF89EF2-439A-4B09-ACD8-0C7E3031D825}" type="pres">
      <dgm:prSet presAssocID="{1259DA3A-6502-474B-B019-0638632BBB26}" presName="ParentBackground1" presStyleCnt="0"/>
      <dgm:spPr/>
    </dgm:pt>
    <dgm:pt modelId="{458193E7-0CD4-4161-91F4-BE84313F5919}" type="pres">
      <dgm:prSet presAssocID="{1259DA3A-6502-474B-B019-0638632BBB26}" presName="ParentBackground" presStyleLbl="fgAcc1" presStyleIdx="3" presStyleCnt="4"/>
      <dgm:spPr/>
    </dgm:pt>
    <dgm:pt modelId="{7441D28F-8172-4179-8D48-05473A9F3739}" type="pres">
      <dgm:prSet presAssocID="{1259DA3A-6502-474B-B019-0638632BBB26}" presName="Parent1" presStyleLbl="revTx" presStyleIdx="0" presStyleCnt="0">
        <dgm:presLayoutVars>
          <dgm:chMax val="1"/>
          <dgm:chPref val="1"/>
          <dgm:bulletEnabled val="1"/>
        </dgm:presLayoutVars>
      </dgm:prSet>
      <dgm:spPr/>
    </dgm:pt>
  </dgm:ptLst>
  <dgm:cxnLst>
    <dgm:cxn modelId="{745F000C-AE52-4F28-B7AC-3EB2CF0A871A}" srcId="{AB0C9C69-F085-4974-B3DE-BE05904B9720}" destId="{C21C922F-31A5-47A9-9020-ACD4164EA5A1}" srcOrd="3" destOrd="0" parTransId="{988E3E0A-34E4-44EE-B25C-86807D16671C}" sibTransId="{94C8EA72-5872-4635-9A01-A569BF6CADD0}"/>
    <dgm:cxn modelId="{FED72A16-DBF7-4CEC-B482-9B04157F1C07}" srcId="{AB0C9C69-F085-4974-B3DE-BE05904B9720}" destId="{1259DA3A-6502-474B-B019-0638632BBB26}" srcOrd="0" destOrd="0" parTransId="{2E6266E1-58CA-44C2-A4E9-0BC292A3613D}" sibTransId="{EF5C23CE-5562-497B-9CF2-75705E86FAB9}"/>
    <dgm:cxn modelId="{B19B3617-EFC8-4089-8ED1-FCEB12BD1836}" type="presOf" srcId="{1259DA3A-6502-474B-B019-0638632BBB26}" destId="{458193E7-0CD4-4161-91F4-BE84313F5919}" srcOrd="0" destOrd="0" presId="urn:microsoft.com/office/officeart/2011/layout/CircleProcess"/>
    <dgm:cxn modelId="{D444D921-75D8-49DD-B1E8-1C308E1C1631}" srcId="{AB0C9C69-F085-4974-B3DE-BE05904B9720}" destId="{85043D83-FC27-46B5-8723-F5D724023892}" srcOrd="2" destOrd="0" parTransId="{B6AAAC59-E90E-4306-AAF0-0C111D73F1D9}" sibTransId="{17A11DF4-2E0E-4FD8-9AC4-1E5AEA1EBB8A}"/>
    <dgm:cxn modelId="{4DBA2A30-71EA-4EFF-ABE2-8C94A6A7D998}" type="presOf" srcId="{1259DA3A-6502-474B-B019-0638632BBB26}" destId="{7441D28F-8172-4179-8D48-05473A9F3739}" srcOrd="1" destOrd="0" presId="urn:microsoft.com/office/officeart/2011/layout/CircleProcess"/>
    <dgm:cxn modelId="{96F7FB4D-A047-4D47-A645-31636720553C}" type="presOf" srcId="{85043D83-FC27-46B5-8723-F5D724023892}" destId="{F9256A45-7A2B-4568-8193-34BE3F6B0B67}" srcOrd="1" destOrd="0" presId="urn:microsoft.com/office/officeart/2011/layout/CircleProcess"/>
    <dgm:cxn modelId="{37B4DFAC-9A23-4A83-B4C9-CD86E4230D3E}" type="presOf" srcId="{85043D83-FC27-46B5-8723-F5D724023892}" destId="{3F229676-1A49-4811-9B9E-75F8D0B2095B}" srcOrd="0" destOrd="0" presId="urn:microsoft.com/office/officeart/2011/layout/CircleProcess"/>
    <dgm:cxn modelId="{5C09D5B6-4706-4200-9495-208A7E24981D}" type="presOf" srcId="{C21C922F-31A5-47A9-9020-ACD4164EA5A1}" destId="{EF36849F-B42D-436C-9546-3AA6893830F1}" srcOrd="1" destOrd="0" presId="urn:microsoft.com/office/officeart/2011/layout/CircleProcess"/>
    <dgm:cxn modelId="{C476C1BD-A5D3-428C-804C-7CB2644F2A50}" srcId="{AB0C9C69-F085-4974-B3DE-BE05904B9720}" destId="{5831792B-4B45-4385-992A-7B10DC066A01}" srcOrd="1" destOrd="0" parTransId="{080F9A16-7493-4FFB-BDF3-DE7824A23829}" sibTransId="{173A1A56-F732-4F23-BC6D-01B661161F30}"/>
    <dgm:cxn modelId="{8BD241D4-1709-484F-91F2-EC4F096E12B4}" type="presOf" srcId="{C21C922F-31A5-47A9-9020-ACD4164EA5A1}" destId="{3658C529-BC1E-4EBD-BF34-DC3CD2ED8B4E}" srcOrd="0" destOrd="0" presId="urn:microsoft.com/office/officeart/2011/layout/CircleProcess"/>
    <dgm:cxn modelId="{35257DD7-A79C-4C06-8199-8804C3908CDC}" type="presOf" srcId="{5831792B-4B45-4385-992A-7B10DC066A01}" destId="{1C1B2DF2-9570-417B-B54B-72B7B9DCF5E0}" srcOrd="1" destOrd="0" presId="urn:microsoft.com/office/officeart/2011/layout/CircleProcess"/>
    <dgm:cxn modelId="{1EA64FDB-73EC-41DD-9F4A-A3D6A901ACAA}" type="presOf" srcId="{5831792B-4B45-4385-992A-7B10DC066A01}" destId="{8E6B7A02-AE92-421E-AA2B-340CB3A634FA}" srcOrd="0" destOrd="0" presId="urn:microsoft.com/office/officeart/2011/layout/CircleProcess"/>
    <dgm:cxn modelId="{91EE58DB-20B1-4830-927A-5C618550DA86}" type="presOf" srcId="{AB0C9C69-F085-4974-B3DE-BE05904B9720}" destId="{D95C66EC-AEAB-4201-9663-BACF1C839F53}" srcOrd="0" destOrd="0" presId="urn:microsoft.com/office/officeart/2011/layout/CircleProcess"/>
    <dgm:cxn modelId="{D03F7989-AB98-49DF-9937-411D63141439}" type="presParOf" srcId="{D95C66EC-AEAB-4201-9663-BACF1C839F53}" destId="{22424F3D-FDE8-4C6F-A03F-10BE10CD8E21}" srcOrd="0" destOrd="0" presId="urn:microsoft.com/office/officeart/2011/layout/CircleProcess"/>
    <dgm:cxn modelId="{E99391ED-8417-44EA-B678-FAD317C5CABA}" type="presParOf" srcId="{22424F3D-FDE8-4C6F-A03F-10BE10CD8E21}" destId="{E335723E-298F-4C36-BEA5-D125A3D3D11E}" srcOrd="0" destOrd="0" presId="urn:microsoft.com/office/officeart/2011/layout/CircleProcess"/>
    <dgm:cxn modelId="{02FF0F6D-40B5-4876-83BA-26951C2DF0C0}" type="presParOf" srcId="{D95C66EC-AEAB-4201-9663-BACF1C839F53}" destId="{28A6174E-B0FD-4A7E-9A48-313B96BF378F}" srcOrd="1" destOrd="0" presId="urn:microsoft.com/office/officeart/2011/layout/CircleProcess"/>
    <dgm:cxn modelId="{6049D518-0E55-4FB0-AFC5-8554D1062B8C}" type="presParOf" srcId="{28A6174E-B0FD-4A7E-9A48-313B96BF378F}" destId="{3658C529-BC1E-4EBD-BF34-DC3CD2ED8B4E}" srcOrd="0" destOrd="0" presId="urn:microsoft.com/office/officeart/2011/layout/CircleProcess"/>
    <dgm:cxn modelId="{A0275F16-C4AA-47E3-B619-A661B8DDD1CD}" type="presParOf" srcId="{D95C66EC-AEAB-4201-9663-BACF1C839F53}" destId="{EF36849F-B42D-436C-9546-3AA6893830F1}" srcOrd="2" destOrd="0" presId="urn:microsoft.com/office/officeart/2011/layout/CircleProcess"/>
    <dgm:cxn modelId="{E58E9198-48BA-489A-B345-2E3B10AA0496}" type="presParOf" srcId="{D95C66EC-AEAB-4201-9663-BACF1C839F53}" destId="{5110B5FE-9CB9-4536-922B-F5C526AF2649}" srcOrd="3" destOrd="0" presId="urn:microsoft.com/office/officeart/2011/layout/CircleProcess"/>
    <dgm:cxn modelId="{10111577-BDBE-47F4-8945-4E5529F405FE}" type="presParOf" srcId="{5110B5FE-9CB9-4536-922B-F5C526AF2649}" destId="{995F5886-C7AF-464E-80DA-E4AC3DF69458}" srcOrd="0" destOrd="0" presId="urn:microsoft.com/office/officeart/2011/layout/CircleProcess"/>
    <dgm:cxn modelId="{FDEF27C3-7CCF-4D8C-AE1C-3EBEE4E7CC23}" type="presParOf" srcId="{D95C66EC-AEAB-4201-9663-BACF1C839F53}" destId="{C6E4F616-0C6C-45FF-B20B-7B53928776F5}" srcOrd="4" destOrd="0" presId="urn:microsoft.com/office/officeart/2011/layout/CircleProcess"/>
    <dgm:cxn modelId="{40392495-546A-44DE-A8CB-56F6A4CFE1F0}" type="presParOf" srcId="{C6E4F616-0C6C-45FF-B20B-7B53928776F5}" destId="{3F229676-1A49-4811-9B9E-75F8D0B2095B}" srcOrd="0" destOrd="0" presId="urn:microsoft.com/office/officeart/2011/layout/CircleProcess"/>
    <dgm:cxn modelId="{724E9428-CEEB-45D0-B238-8CF12FFB9CAE}" type="presParOf" srcId="{D95C66EC-AEAB-4201-9663-BACF1C839F53}" destId="{F9256A45-7A2B-4568-8193-34BE3F6B0B67}" srcOrd="5" destOrd="0" presId="urn:microsoft.com/office/officeart/2011/layout/CircleProcess"/>
    <dgm:cxn modelId="{FF1C3F55-C31E-4913-83FF-28287EF00BE7}" type="presParOf" srcId="{D95C66EC-AEAB-4201-9663-BACF1C839F53}" destId="{318C3871-6F8E-4121-A169-5660F25EA431}" srcOrd="6" destOrd="0" presId="urn:microsoft.com/office/officeart/2011/layout/CircleProcess"/>
    <dgm:cxn modelId="{00DC5AE5-D508-4857-82B2-8FE7B98843F9}" type="presParOf" srcId="{318C3871-6F8E-4121-A169-5660F25EA431}" destId="{1760E7E1-20F1-47F5-AC18-9EF6AE24D93D}" srcOrd="0" destOrd="0" presId="urn:microsoft.com/office/officeart/2011/layout/CircleProcess"/>
    <dgm:cxn modelId="{DBC51C2D-CE5A-4746-ADAA-6F0D88B440BB}" type="presParOf" srcId="{D95C66EC-AEAB-4201-9663-BACF1C839F53}" destId="{007D291C-AD10-429B-9464-0E4DECD2AF2E}" srcOrd="7" destOrd="0" presId="urn:microsoft.com/office/officeart/2011/layout/CircleProcess"/>
    <dgm:cxn modelId="{ACCD5B5F-1260-42F7-850B-6D038321FB6D}" type="presParOf" srcId="{007D291C-AD10-429B-9464-0E4DECD2AF2E}" destId="{8E6B7A02-AE92-421E-AA2B-340CB3A634FA}" srcOrd="0" destOrd="0" presId="urn:microsoft.com/office/officeart/2011/layout/CircleProcess"/>
    <dgm:cxn modelId="{027B0BA5-C255-4E4C-810E-792E9851D62C}" type="presParOf" srcId="{D95C66EC-AEAB-4201-9663-BACF1C839F53}" destId="{1C1B2DF2-9570-417B-B54B-72B7B9DCF5E0}" srcOrd="8" destOrd="0" presId="urn:microsoft.com/office/officeart/2011/layout/CircleProcess"/>
    <dgm:cxn modelId="{F1683D2B-6312-473F-B216-F3308411A3D7}" type="presParOf" srcId="{D95C66EC-AEAB-4201-9663-BACF1C839F53}" destId="{965F960D-274D-4719-A4AF-4C517CBE6856}" srcOrd="9" destOrd="0" presId="urn:microsoft.com/office/officeart/2011/layout/CircleProcess"/>
    <dgm:cxn modelId="{AA25E2F9-AC94-424C-A31A-8AB37E859BAD}" type="presParOf" srcId="{965F960D-274D-4719-A4AF-4C517CBE6856}" destId="{EC4EF454-93C6-4F17-9F76-2620807073DE}" srcOrd="0" destOrd="0" presId="urn:microsoft.com/office/officeart/2011/layout/CircleProcess"/>
    <dgm:cxn modelId="{D54CFF10-61AC-4BC2-92E8-562600D1BDC7}" type="presParOf" srcId="{D95C66EC-AEAB-4201-9663-BACF1C839F53}" destId="{6EF89EF2-439A-4B09-ACD8-0C7E3031D825}" srcOrd="10" destOrd="0" presId="urn:microsoft.com/office/officeart/2011/layout/CircleProcess"/>
    <dgm:cxn modelId="{AC0A603A-9804-44DC-9982-0ACD57641CA1}" type="presParOf" srcId="{6EF89EF2-439A-4B09-ACD8-0C7E3031D825}" destId="{458193E7-0CD4-4161-91F4-BE84313F5919}" srcOrd="0" destOrd="0" presId="urn:microsoft.com/office/officeart/2011/layout/CircleProcess"/>
    <dgm:cxn modelId="{BD443DA2-B96F-46AE-9078-50676C0BFE72}" type="presParOf" srcId="{D95C66EC-AEAB-4201-9663-BACF1C839F53}" destId="{7441D28F-8172-4179-8D48-05473A9F3739}" srcOrd="11" destOrd="0" presId="urn:microsoft.com/office/officeart/2011/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AA537-BB49-4B5B-AA80-277BAD874DB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9CBAF1B8-A56C-444E-B125-1A7439DD064B}">
      <dgm:prSet phldrT="[Text]"/>
      <dgm:spPr/>
      <dgm:t>
        <a:bodyPr/>
        <a:lstStyle/>
        <a:p>
          <a:r>
            <a:rPr lang="en-GB" dirty="0"/>
            <a:t>Beginner</a:t>
          </a:r>
        </a:p>
      </dgm:t>
    </dgm:pt>
    <dgm:pt modelId="{52016F30-27E9-42BC-A09D-4428387307C3}" type="parTrans" cxnId="{9621955B-8401-4B20-B515-6D89A768EFC8}">
      <dgm:prSet/>
      <dgm:spPr/>
      <dgm:t>
        <a:bodyPr/>
        <a:lstStyle/>
        <a:p>
          <a:endParaRPr lang="en-GB"/>
        </a:p>
      </dgm:t>
    </dgm:pt>
    <dgm:pt modelId="{5C25A1EC-1B42-478B-8187-DFC68D69A39C}" type="sibTrans" cxnId="{9621955B-8401-4B20-B515-6D89A768EFC8}">
      <dgm:prSet/>
      <dgm:spPr/>
      <dgm:t>
        <a:bodyPr/>
        <a:lstStyle/>
        <a:p>
          <a:endParaRPr lang="en-GB"/>
        </a:p>
      </dgm:t>
    </dgm:pt>
    <dgm:pt modelId="{B92BE8E8-5706-461E-AE09-91E9C372B164}">
      <dgm:prSet phldrT="[Text]"/>
      <dgm:spPr/>
      <dgm:t>
        <a:bodyPr/>
        <a:lstStyle/>
        <a:p>
          <a:r>
            <a:rPr lang="en-GB" dirty="0"/>
            <a:t>Intermediate</a:t>
          </a:r>
        </a:p>
      </dgm:t>
    </dgm:pt>
    <dgm:pt modelId="{2EB99E73-D228-4AE5-B8BA-0B3293F5F372}" type="parTrans" cxnId="{35F55C88-8972-4EED-906F-60D78699AF32}">
      <dgm:prSet/>
      <dgm:spPr/>
      <dgm:t>
        <a:bodyPr/>
        <a:lstStyle/>
        <a:p>
          <a:endParaRPr lang="en-GB"/>
        </a:p>
      </dgm:t>
    </dgm:pt>
    <dgm:pt modelId="{E669A44E-11E6-4EEA-80B7-D5F8397379B2}" type="sibTrans" cxnId="{35F55C88-8972-4EED-906F-60D78699AF32}">
      <dgm:prSet/>
      <dgm:spPr/>
      <dgm:t>
        <a:bodyPr/>
        <a:lstStyle/>
        <a:p>
          <a:endParaRPr lang="en-GB"/>
        </a:p>
      </dgm:t>
    </dgm:pt>
    <dgm:pt modelId="{04440925-695F-4F2F-BE5A-5E7F0DF68B3C}">
      <dgm:prSet phldrT="[Text]"/>
      <dgm:spPr/>
      <dgm:t>
        <a:bodyPr/>
        <a:lstStyle/>
        <a:p>
          <a:r>
            <a:rPr lang="en-GB" dirty="0"/>
            <a:t>Advanced</a:t>
          </a:r>
        </a:p>
      </dgm:t>
    </dgm:pt>
    <dgm:pt modelId="{23F8A67F-449A-4E7C-9028-9D215D14D6B6}" type="parTrans" cxnId="{D8ED969E-654B-4DBA-B337-4D9D1B2C875D}">
      <dgm:prSet/>
      <dgm:spPr/>
      <dgm:t>
        <a:bodyPr/>
        <a:lstStyle/>
        <a:p>
          <a:endParaRPr lang="en-GB"/>
        </a:p>
      </dgm:t>
    </dgm:pt>
    <dgm:pt modelId="{6F9C83E8-FC7D-455E-A9E6-77381E2B8995}" type="sibTrans" cxnId="{D8ED969E-654B-4DBA-B337-4D9D1B2C875D}">
      <dgm:prSet/>
      <dgm:spPr/>
      <dgm:t>
        <a:bodyPr/>
        <a:lstStyle/>
        <a:p>
          <a:endParaRPr lang="en-GB"/>
        </a:p>
      </dgm:t>
    </dgm:pt>
    <dgm:pt modelId="{96991DC0-0242-44AE-A9E1-79ED88AC0DC8}">
      <dgm:prSet/>
      <dgm:spPr/>
      <dgm:t>
        <a:bodyPr/>
        <a:lstStyle/>
        <a:p>
          <a:endParaRPr lang="en-GB"/>
        </a:p>
      </dgm:t>
    </dgm:pt>
    <dgm:pt modelId="{5467B34B-9392-4F5D-A2A1-09504892DB4B}" type="parTrans" cxnId="{BAA36E66-D45D-422D-A1BD-E0C07C159628}">
      <dgm:prSet/>
      <dgm:spPr/>
      <dgm:t>
        <a:bodyPr/>
        <a:lstStyle/>
        <a:p>
          <a:endParaRPr lang="en-GB"/>
        </a:p>
      </dgm:t>
    </dgm:pt>
    <dgm:pt modelId="{BB134CE2-977E-4207-A84D-BFD939B52031}" type="sibTrans" cxnId="{BAA36E66-D45D-422D-A1BD-E0C07C159628}">
      <dgm:prSet/>
      <dgm:spPr/>
      <dgm:t>
        <a:bodyPr/>
        <a:lstStyle/>
        <a:p>
          <a:endParaRPr lang="en-GB"/>
        </a:p>
      </dgm:t>
    </dgm:pt>
    <dgm:pt modelId="{FC3CBE4B-13A0-4A6E-87E8-4EF32A870C5A}" type="pres">
      <dgm:prSet presAssocID="{9F4AA537-BB49-4B5B-AA80-277BAD874DBA}" presName="rootnode" presStyleCnt="0">
        <dgm:presLayoutVars>
          <dgm:chMax/>
          <dgm:chPref/>
          <dgm:dir/>
          <dgm:animLvl val="lvl"/>
        </dgm:presLayoutVars>
      </dgm:prSet>
      <dgm:spPr/>
    </dgm:pt>
    <dgm:pt modelId="{D9044824-29EF-4D45-B7FB-48E4B9FB598B}" type="pres">
      <dgm:prSet presAssocID="{9CBAF1B8-A56C-444E-B125-1A7439DD064B}" presName="composite" presStyleCnt="0"/>
      <dgm:spPr/>
    </dgm:pt>
    <dgm:pt modelId="{1E586706-F734-46EA-BF10-AEC8BC913216}" type="pres">
      <dgm:prSet presAssocID="{9CBAF1B8-A56C-444E-B125-1A7439DD064B}" presName="LShape" presStyleLbl="alignNode1" presStyleIdx="0" presStyleCnt="7"/>
      <dgm:spPr/>
    </dgm:pt>
    <dgm:pt modelId="{0C7CB666-A2EA-4CFC-BA12-EDC944248F80}" type="pres">
      <dgm:prSet presAssocID="{9CBAF1B8-A56C-444E-B125-1A7439DD064B}" presName="ParentText" presStyleLbl="revTx" presStyleIdx="0" presStyleCnt="4">
        <dgm:presLayoutVars>
          <dgm:chMax val="0"/>
          <dgm:chPref val="0"/>
          <dgm:bulletEnabled val="1"/>
        </dgm:presLayoutVars>
      </dgm:prSet>
      <dgm:spPr/>
    </dgm:pt>
    <dgm:pt modelId="{4B6F60BB-97A4-4E32-A451-FB07A97AA5F6}" type="pres">
      <dgm:prSet presAssocID="{9CBAF1B8-A56C-444E-B125-1A7439DD064B}" presName="Triangle" presStyleLbl="alignNode1" presStyleIdx="1" presStyleCnt="7"/>
      <dgm:spPr/>
    </dgm:pt>
    <dgm:pt modelId="{7CF45A03-BD9A-450D-83B6-9494588D65F9}" type="pres">
      <dgm:prSet presAssocID="{5C25A1EC-1B42-478B-8187-DFC68D69A39C}" presName="sibTrans" presStyleCnt="0"/>
      <dgm:spPr/>
    </dgm:pt>
    <dgm:pt modelId="{5212CEBF-6634-44A3-8556-33D2A7614F99}" type="pres">
      <dgm:prSet presAssocID="{5C25A1EC-1B42-478B-8187-DFC68D69A39C}" presName="space" presStyleCnt="0"/>
      <dgm:spPr/>
    </dgm:pt>
    <dgm:pt modelId="{839638C5-EE73-4818-9C38-A403630554CE}" type="pres">
      <dgm:prSet presAssocID="{B92BE8E8-5706-461E-AE09-91E9C372B164}" presName="composite" presStyleCnt="0"/>
      <dgm:spPr/>
    </dgm:pt>
    <dgm:pt modelId="{61CAA333-F645-4391-9A19-A0023F90BB7C}" type="pres">
      <dgm:prSet presAssocID="{B92BE8E8-5706-461E-AE09-91E9C372B164}" presName="LShape" presStyleLbl="alignNode1" presStyleIdx="2" presStyleCnt="7"/>
      <dgm:spPr/>
    </dgm:pt>
    <dgm:pt modelId="{7E90D7A3-D7C3-4597-83BA-ED8B997A30A7}" type="pres">
      <dgm:prSet presAssocID="{B92BE8E8-5706-461E-AE09-91E9C372B164}" presName="ParentText" presStyleLbl="revTx" presStyleIdx="1" presStyleCnt="4">
        <dgm:presLayoutVars>
          <dgm:chMax val="0"/>
          <dgm:chPref val="0"/>
          <dgm:bulletEnabled val="1"/>
        </dgm:presLayoutVars>
      </dgm:prSet>
      <dgm:spPr/>
    </dgm:pt>
    <dgm:pt modelId="{9746EB69-AC69-4DC1-9959-831BA0CF7877}" type="pres">
      <dgm:prSet presAssocID="{B92BE8E8-5706-461E-AE09-91E9C372B164}" presName="Triangle" presStyleLbl="alignNode1" presStyleIdx="3" presStyleCnt="7"/>
      <dgm:spPr/>
    </dgm:pt>
    <dgm:pt modelId="{23B4B5BA-03CA-4A53-9357-AA960170BE20}" type="pres">
      <dgm:prSet presAssocID="{E669A44E-11E6-4EEA-80B7-D5F8397379B2}" presName="sibTrans" presStyleCnt="0"/>
      <dgm:spPr/>
    </dgm:pt>
    <dgm:pt modelId="{E859D8C8-2A7E-4D17-A58A-A9174C7F345C}" type="pres">
      <dgm:prSet presAssocID="{E669A44E-11E6-4EEA-80B7-D5F8397379B2}" presName="space" presStyleCnt="0"/>
      <dgm:spPr/>
    </dgm:pt>
    <dgm:pt modelId="{A1BEFEA3-ACA9-48D0-AC7A-4214240687D9}" type="pres">
      <dgm:prSet presAssocID="{96991DC0-0242-44AE-A9E1-79ED88AC0DC8}" presName="composite" presStyleCnt="0"/>
      <dgm:spPr/>
    </dgm:pt>
    <dgm:pt modelId="{44912D70-DC9C-499E-9824-5BDE7F14EF0B}" type="pres">
      <dgm:prSet presAssocID="{96991DC0-0242-44AE-A9E1-79ED88AC0DC8}" presName="LShape" presStyleLbl="alignNode1" presStyleIdx="4" presStyleCnt="7"/>
      <dgm:spPr/>
    </dgm:pt>
    <dgm:pt modelId="{C9A4589D-5CA6-4AD3-A8A3-D7BBE19BFF47}" type="pres">
      <dgm:prSet presAssocID="{96991DC0-0242-44AE-A9E1-79ED88AC0DC8}" presName="ParentText" presStyleLbl="revTx" presStyleIdx="2" presStyleCnt="4">
        <dgm:presLayoutVars>
          <dgm:chMax val="0"/>
          <dgm:chPref val="0"/>
          <dgm:bulletEnabled val="1"/>
        </dgm:presLayoutVars>
      </dgm:prSet>
      <dgm:spPr/>
    </dgm:pt>
    <dgm:pt modelId="{656D61A5-84D3-4319-AB6E-B451972A0189}" type="pres">
      <dgm:prSet presAssocID="{96991DC0-0242-44AE-A9E1-79ED88AC0DC8}" presName="Triangle" presStyleLbl="alignNode1" presStyleIdx="5" presStyleCnt="7"/>
      <dgm:spPr/>
    </dgm:pt>
    <dgm:pt modelId="{B14E1FBE-6744-4174-ADFB-3B405C88E938}" type="pres">
      <dgm:prSet presAssocID="{BB134CE2-977E-4207-A84D-BFD939B52031}" presName="sibTrans" presStyleCnt="0"/>
      <dgm:spPr/>
    </dgm:pt>
    <dgm:pt modelId="{2EF1C6B7-CDF1-43C3-923E-5117587672EE}" type="pres">
      <dgm:prSet presAssocID="{BB134CE2-977E-4207-A84D-BFD939B52031}" presName="space" presStyleCnt="0"/>
      <dgm:spPr/>
    </dgm:pt>
    <dgm:pt modelId="{6B6686FC-7DA8-4798-B8B6-76AAAC8F80A7}" type="pres">
      <dgm:prSet presAssocID="{04440925-695F-4F2F-BE5A-5E7F0DF68B3C}" presName="composite" presStyleCnt="0"/>
      <dgm:spPr/>
    </dgm:pt>
    <dgm:pt modelId="{09AE1B81-BF90-4400-B46B-6052CB14AB8E}" type="pres">
      <dgm:prSet presAssocID="{04440925-695F-4F2F-BE5A-5E7F0DF68B3C}" presName="LShape" presStyleLbl="alignNode1" presStyleIdx="6" presStyleCnt="7"/>
      <dgm:spPr/>
    </dgm:pt>
    <dgm:pt modelId="{29A4DD96-7D4D-4D9D-9098-44BAFD58126F}" type="pres">
      <dgm:prSet presAssocID="{04440925-695F-4F2F-BE5A-5E7F0DF68B3C}" presName="ParentText" presStyleLbl="revTx" presStyleIdx="3" presStyleCnt="4" custLinFactX="-16225" custLinFactNeighborX="-100000" custLinFactNeighborY="35050">
        <dgm:presLayoutVars>
          <dgm:chMax val="0"/>
          <dgm:chPref val="0"/>
          <dgm:bulletEnabled val="1"/>
        </dgm:presLayoutVars>
      </dgm:prSet>
      <dgm:spPr/>
    </dgm:pt>
  </dgm:ptLst>
  <dgm:cxnLst>
    <dgm:cxn modelId="{3ADFDD00-8FC6-4F1C-A0A9-F6CE1F9ABD12}" type="presOf" srcId="{9F4AA537-BB49-4B5B-AA80-277BAD874DBA}" destId="{FC3CBE4B-13A0-4A6E-87E8-4EF32A870C5A}" srcOrd="0" destOrd="0" presId="urn:microsoft.com/office/officeart/2009/3/layout/StepUpProcess"/>
    <dgm:cxn modelId="{9621955B-8401-4B20-B515-6D89A768EFC8}" srcId="{9F4AA537-BB49-4B5B-AA80-277BAD874DBA}" destId="{9CBAF1B8-A56C-444E-B125-1A7439DD064B}" srcOrd="0" destOrd="0" parTransId="{52016F30-27E9-42BC-A09D-4428387307C3}" sibTransId="{5C25A1EC-1B42-478B-8187-DFC68D69A39C}"/>
    <dgm:cxn modelId="{BAA36E66-D45D-422D-A1BD-E0C07C159628}" srcId="{9F4AA537-BB49-4B5B-AA80-277BAD874DBA}" destId="{96991DC0-0242-44AE-A9E1-79ED88AC0DC8}" srcOrd="2" destOrd="0" parTransId="{5467B34B-9392-4F5D-A2A1-09504892DB4B}" sibTransId="{BB134CE2-977E-4207-A84D-BFD939B52031}"/>
    <dgm:cxn modelId="{35F55C88-8972-4EED-906F-60D78699AF32}" srcId="{9F4AA537-BB49-4B5B-AA80-277BAD874DBA}" destId="{B92BE8E8-5706-461E-AE09-91E9C372B164}" srcOrd="1" destOrd="0" parTransId="{2EB99E73-D228-4AE5-B8BA-0B3293F5F372}" sibTransId="{E669A44E-11E6-4EEA-80B7-D5F8397379B2}"/>
    <dgm:cxn modelId="{D8ED969E-654B-4DBA-B337-4D9D1B2C875D}" srcId="{9F4AA537-BB49-4B5B-AA80-277BAD874DBA}" destId="{04440925-695F-4F2F-BE5A-5E7F0DF68B3C}" srcOrd="3" destOrd="0" parTransId="{23F8A67F-449A-4E7C-9028-9D215D14D6B6}" sibTransId="{6F9C83E8-FC7D-455E-A9E6-77381E2B8995}"/>
    <dgm:cxn modelId="{7873A09E-78A1-47E1-9452-5FED0AFBE751}" type="presOf" srcId="{96991DC0-0242-44AE-A9E1-79ED88AC0DC8}" destId="{C9A4589D-5CA6-4AD3-A8A3-D7BBE19BFF47}" srcOrd="0" destOrd="0" presId="urn:microsoft.com/office/officeart/2009/3/layout/StepUpProcess"/>
    <dgm:cxn modelId="{3DC8B3A2-DF0B-4102-8D11-C2593101E56A}" type="presOf" srcId="{B92BE8E8-5706-461E-AE09-91E9C372B164}" destId="{7E90D7A3-D7C3-4597-83BA-ED8B997A30A7}" srcOrd="0" destOrd="0" presId="urn:microsoft.com/office/officeart/2009/3/layout/StepUpProcess"/>
    <dgm:cxn modelId="{59590EE0-7FEC-4565-B176-4AEB3C3EDBF1}" type="presOf" srcId="{04440925-695F-4F2F-BE5A-5E7F0DF68B3C}" destId="{29A4DD96-7D4D-4D9D-9098-44BAFD58126F}" srcOrd="0" destOrd="0" presId="urn:microsoft.com/office/officeart/2009/3/layout/StepUpProcess"/>
    <dgm:cxn modelId="{254047F8-F567-4ED5-8739-8D1135C55802}" type="presOf" srcId="{9CBAF1B8-A56C-444E-B125-1A7439DD064B}" destId="{0C7CB666-A2EA-4CFC-BA12-EDC944248F80}" srcOrd="0" destOrd="0" presId="urn:microsoft.com/office/officeart/2009/3/layout/StepUpProcess"/>
    <dgm:cxn modelId="{5137FF87-23FF-4312-8B2B-DA0D9DF7F281}" type="presParOf" srcId="{FC3CBE4B-13A0-4A6E-87E8-4EF32A870C5A}" destId="{D9044824-29EF-4D45-B7FB-48E4B9FB598B}" srcOrd="0" destOrd="0" presId="urn:microsoft.com/office/officeart/2009/3/layout/StepUpProcess"/>
    <dgm:cxn modelId="{7CBBFF2B-A44F-4E71-830A-B3E76546A1BB}" type="presParOf" srcId="{D9044824-29EF-4D45-B7FB-48E4B9FB598B}" destId="{1E586706-F734-46EA-BF10-AEC8BC913216}" srcOrd="0" destOrd="0" presId="urn:microsoft.com/office/officeart/2009/3/layout/StepUpProcess"/>
    <dgm:cxn modelId="{D8215818-B67B-42B9-9CB9-EF2EE316D388}" type="presParOf" srcId="{D9044824-29EF-4D45-B7FB-48E4B9FB598B}" destId="{0C7CB666-A2EA-4CFC-BA12-EDC944248F80}" srcOrd="1" destOrd="0" presId="urn:microsoft.com/office/officeart/2009/3/layout/StepUpProcess"/>
    <dgm:cxn modelId="{F3ED52D2-A4B2-4E62-BA65-24B8ABE1EE24}" type="presParOf" srcId="{D9044824-29EF-4D45-B7FB-48E4B9FB598B}" destId="{4B6F60BB-97A4-4E32-A451-FB07A97AA5F6}" srcOrd="2" destOrd="0" presId="urn:microsoft.com/office/officeart/2009/3/layout/StepUpProcess"/>
    <dgm:cxn modelId="{5690BDA8-0D48-407D-A6C1-ACF1F3CAE189}" type="presParOf" srcId="{FC3CBE4B-13A0-4A6E-87E8-4EF32A870C5A}" destId="{7CF45A03-BD9A-450D-83B6-9494588D65F9}" srcOrd="1" destOrd="0" presId="urn:microsoft.com/office/officeart/2009/3/layout/StepUpProcess"/>
    <dgm:cxn modelId="{7D5EB929-9EF8-4E2E-B052-416C0974B922}" type="presParOf" srcId="{7CF45A03-BD9A-450D-83B6-9494588D65F9}" destId="{5212CEBF-6634-44A3-8556-33D2A7614F99}" srcOrd="0" destOrd="0" presId="urn:microsoft.com/office/officeart/2009/3/layout/StepUpProcess"/>
    <dgm:cxn modelId="{EDA5379E-F534-4784-97B6-B7213B1E15E1}" type="presParOf" srcId="{FC3CBE4B-13A0-4A6E-87E8-4EF32A870C5A}" destId="{839638C5-EE73-4818-9C38-A403630554CE}" srcOrd="2" destOrd="0" presId="urn:microsoft.com/office/officeart/2009/3/layout/StepUpProcess"/>
    <dgm:cxn modelId="{7ED404C4-A4B8-419C-9EBE-EA45B862F221}" type="presParOf" srcId="{839638C5-EE73-4818-9C38-A403630554CE}" destId="{61CAA333-F645-4391-9A19-A0023F90BB7C}" srcOrd="0" destOrd="0" presId="urn:microsoft.com/office/officeart/2009/3/layout/StepUpProcess"/>
    <dgm:cxn modelId="{869F4506-5C6E-4DC1-9F27-30199C96A824}" type="presParOf" srcId="{839638C5-EE73-4818-9C38-A403630554CE}" destId="{7E90D7A3-D7C3-4597-83BA-ED8B997A30A7}" srcOrd="1" destOrd="0" presId="urn:microsoft.com/office/officeart/2009/3/layout/StepUpProcess"/>
    <dgm:cxn modelId="{DF99FE04-912E-41C3-B89F-203A3AF51D1A}" type="presParOf" srcId="{839638C5-EE73-4818-9C38-A403630554CE}" destId="{9746EB69-AC69-4DC1-9959-831BA0CF7877}" srcOrd="2" destOrd="0" presId="urn:microsoft.com/office/officeart/2009/3/layout/StepUpProcess"/>
    <dgm:cxn modelId="{E9397EF4-AEEB-4EE0-A5C8-324C6E1922E3}" type="presParOf" srcId="{FC3CBE4B-13A0-4A6E-87E8-4EF32A870C5A}" destId="{23B4B5BA-03CA-4A53-9357-AA960170BE20}" srcOrd="3" destOrd="0" presId="urn:microsoft.com/office/officeart/2009/3/layout/StepUpProcess"/>
    <dgm:cxn modelId="{2EB55F7E-429D-45F4-8A8A-4BA593FE416C}" type="presParOf" srcId="{23B4B5BA-03CA-4A53-9357-AA960170BE20}" destId="{E859D8C8-2A7E-4D17-A58A-A9174C7F345C}" srcOrd="0" destOrd="0" presId="urn:microsoft.com/office/officeart/2009/3/layout/StepUpProcess"/>
    <dgm:cxn modelId="{B9C8E57E-857A-45D5-A200-F207F3EFD93F}" type="presParOf" srcId="{FC3CBE4B-13A0-4A6E-87E8-4EF32A870C5A}" destId="{A1BEFEA3-ACA9-48D0-AC7A-4214240687D9}" srcOrd="4" destOrd="0" presId="urn:microsoft.com/office/officeart/2009/3/layout/StepUpProcess"/>
    <dgm:cxn modelId="{6FEFB5C9-A42F-478D-A4F4-D9A12776DDC5}" type="presParOf" srcId="{A1BEFEA3-ACA9-48D0-AC7A-4214240687D9}" destId="{44912D70-DC9C-499E-9824-5BDE7F14EF0B}" srcOrd="0" destOrd="0" presId="urn:microsoft.com/office/officeart/2009/3/layout/StepUpProcess"/>
    <dgm:cxn modelId="{19712CE7-BEF7-4011-BEB9-67CF46DA96D1}" type="presParOf" srcId="{A1BEFEA3-ACA9-48D0-AC7A-4214240687D9}" destId="{C9A4589D-5CA6-4AD3-A8A3-D7BBE19BFF47}" srcOrd="1" destOrd="0" presId="urn:microsoft.com/office/officeart/2009/3/layout/StepUpProcess"/>
    <dgm:cxn modelId="{D2C2B79F-1D34-4671-BC50-1773F8C434F2}" type="presParOf" srcId="{A1BEFEA3-ACA9-48D0-AC7A-4214240687D9}" destId="{656D61A5-84D3-4319-AB6E-B451972A0189}" srcOrd="2" destOrd="0" presId="urn:microsoft.com/office/officeart/2009/3/layout/StepUpProcess"/>
    <dgm:cxn modelId="{91CD64D3-52B6-4AD0-B2EC-014FC5F1062E}" type="presParOf" srcId="{FC3CBE4B-13A0-4A6E-87E8-4EF32A870C5A}" destId="{B14E1FBE-6744-4174-ADFB-3B405C88E938}" srcOrd="5" destOrd="0" presId="urn:microsoft.com/office/officeart/2009/3/layout/StepUpProcess"/>
    <dgm:cxn modelId="{5644B66A-3DB9-4CA1-94CB-E5CC5B6D7BBB}" type="presParOf" srcId="{B14E1FBE-6744-4174-ADFB-3B405C88E938}" destId="{2EF1C6B7-CDF1-43C3-923E-5117587672EE}" srcOrd="0" destOrd="0" presId="urn:microsoft.com/office/officeart/2009/3/layout/StepUpProcess"/>
    <dgm:cxn modelId="{A201C606-6595-4F5F-B21F-1DDF630629DD}" type="presParOf" srcId="{FC3CBE4B-13A0-4A6E-87E8-4EF32A870C5A}" destId="{6B6686FC-7DA8-4798-B8B6-76AAAC8F80A7}" srcOrd="6" destOrd="0" presId="urn:microsoft.com/office/officeart/2009/3/layout/StepUpProcess"/>
    <dgm:cxn modelId="{2A4C05C0-1D4D-44CA-9ED9-F0F69FAF18FD}" type="presParOf" srcId="{6B6686FC-7DA8-4798-B8B6-76AAAC8F80A7}" destId="{09AE1B81-BF90-4400-B46B-6052CB14AB8E}" srcOrd="0" destOrd="0" presId="urn:microsoft.com/office/officeart/2009/3/layout/StepUpProcess"/>
    <dgm:cxn modelId="{5E6BABBA-DBD6-4D3D-94F3-D0D82BFE7919}" type="presParOf" srcId="{6B6686FC-7DA8-4798-B8B6-76AAAC8F80A7}" destId="{29A4DD96-7D4D-4D9D-9098-44BAFD58126F}" srcOrd="1" destOrd="0" presId="urn:microsoft.com/office/officeart/2009/3/layout/StepUp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5723E-298F-4C36-BEA5-D125A3D3D11E}">
      <dsp:nvSpPr>
        <dsp:cNvPr id="0" name=""/>
        <dsp:cNvSpPr/>
      </dsp:nvSpPr>
      <dsp:spPr>
        <a:xfrm>
          <a:off x="4468804" y="1201476"/>
          <a:ext cx="1337414" cy="133748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8C529-BC1E-4EBD-BF34-DC3CD2ED8B4E}">
      <dsp:nvSpPr>
        <dsp:cNvPr id="0" name=""/>
        <dsp:cNvSpPr/>
      </dsp:nvSpPr>
      <dsp:spPr>
        <a:xfrm>
          <a:off x="4513538" y="1246067"/>
          <a:ext cx="1248521" cy="1248301"/>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Working together </a:t>
          </a:r>
        </a:p>
      </dsp:txBody>
      <dsp:txXfrm>
        <a:off x="4691898" y="1424429"/>
        <a:ext cx="891800" cy="891577"/>
      </dsp:txXfrm>
    </dsp:sp>
    <dsp:sp modelId="{995F5886-C7AF-464E-80DA-E4AC3DF69458}">
      <dsp:nvSpPr>
        <dsp:cNvPr id="0" name=""/>
        <dsp:cNvSpPr/>
      </dsp:nvSpPr>
      <dsp:spPr>
        <a:xfrm rot="2700000">
          <a:off x="3080910" y="1201382"/>
          <a:ext cx="1337436" cy="1337436"/>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29676-1A49-4811-9B9E-75F8D0B2095B}">
      <dsp:nvSpPr>
        <dsp:cNvPr id="0" name=""/>
        <dsp:cNvSpPr/>
      </dsp:nvSpPr>
      <dsp:spPr>
        <a:xfrm>
          <a:off x="3131390" y="1246067"/>
          <a:ext cx="1248521" cy="1248301"/>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Planning &amp; implementation</a:t>
          </a:r>
        </a:p>
      </dsp:txBody>
      <dsp:txXfrm>
        <a:off x="3309750" y="1424429"/>
        <a:ext cx="891800" cy="891577"/>
      </dsp:txXfrm>
    </dsp:sp>
    <dsp:sp modelId="{1760E7E1-20F1-47F5-AC18-9EF6AE24D93D}">
      <dsp:nvSpPr>
        <dsp:cNvPr id="0" name=""/>
        <dsp:cNvSpPr/>
      </dsp:nvSpPr>
      <dsp:spPr>
        <a:xfrm rot="2700000">
          <a:off x="1704497" y="1201382"/>
          <a:ext cx="1337436" cy="1337436"/>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6B7A02-AE92-421E-AA2B-340CB3A634FA}">
      <dsp:nvSpPr>
        <dsp:cNvPr id="0" name=""/>
        <dsp:cNvSpPr/>
      </dsp:nvSpPr>
      <dsp:spPr>
        <a:xfrm>
          <a:off x="1749242" y="1246067"/>
          <a:ext cx="1248521" cy="1248301"/>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Organisational culture &amp; resources</a:t>
          </a:r>
        </a:p>
      </dsp:txBody>
      <dsp:txXfrm>
        <a:off x="1927602" y="1424429"/>
        <a:ext cx="891800" cy="891577"/>
      </dsp:txXfrm>
    </dsp:sp>
    <dsp:sp modelId="{EC4EF454-93C6-4F17-9F76-2620807073DE}">
      <dsp:nvSpPr>
        <dsp:cNvPr id="0" name=""/>
        <dsp:cNvSpPr/>
      </dsp:nvSpPr>
      <dsp:spPr>
        <a:xfrm rot="2700000">
          <a:off x="322349" y="1201382"/>
          <a:ext cx="1337436" cy="1337436"/>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193E7-0CD4-4161-91F4-BE84313F5919}">
      <dsp:nvSpPr>
        <dsp:cNvPr id="0" name=""/>
        <dsp:cNvSpPr/>
      </dsp:nvSpPr>
      <dsp:spPr>
        <a:xfrm>
          <a:off x="367094" y="1246067"/>
          <a:ext cx="1248521" cy="1248301"/>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Understanding the Challenge</a:t>
          </a:r>
        </a:p>
      </dsp:txBody>
      <dsp:txXfrm>
        <a:off x="545454" y="1424429"/>
        <a:ext cx="891800" cy="891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86706-F734-46EA-BF10-AEC8BC913216}">
      <dsp:nvSpPr>
        <dsp:cNvPr id="0" name=""/>
        <dsp:cNvSpPr/>
      </dsp:nvSpPr>
      <dsp:spPr>
        <a:xfrm rot="5400000">
          <a:off x="221648" y="1549930"/>
          <a:ext cx="657835" cy="109462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CB666-A2EA-4CFC-BA12-EDC944248F80}">
      <dsp:nvSpPr>
        <dsp:cNvPr id="0" name=""/>
        <dsp:cNvSpPr/>
      </dsp:nvSpPr>
      <dsp:spPr>
        <a:xfrm>
          <a:off x="111839" y="1876987"/>
          <a:ext cx="988232" cy="86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Beginner</a:t>
          </a:r>
        </a:p>
      </dsp:txBody>
      <dsp:txXfrm>
        <a:off x="111839" y="1876987"/>
        <a:ext cx="988232" cy="866243"/>
      </dsp:txXfrm>
    </dsp:sp>
    <dsp:sp modelId="{4B6F60BB-97A4-4E32-A451-FB07A97AA5F6}">
      <dsp:nvSpPr>
        <dsp:cNvPr id="0" name=""/>
        <dsp:cNvSpPr/>
      </dsp:nvSpPr>
      <dsp:spPr>
        <a:xfrm>
          <a:off x="913612" y="1469343"/>
          <a:ext cx="186458" cy="1864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AA333-F645-4391-9A19-A0023F90BB7C}">
      <dsp:nvSpPr>
        <dsp:cNvPr id="0" name=""/>
        <dsp:cNvSpPr/>
      </dsp:nvSpPr>
      <dsp:spPr>
        <a:xfrm rot="5400000">
          <a:off x="1431437" y="1250567"/>
          <a:ext cx="657835" cy="109462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0D7A3-D7C3-4597-83BA-ED8B997A30A7}">
      <dsp:nvSpPr>
        <dsp:cNvPr id="0" name=""/>
        <dsp:cNvSpPr/>
      </dsp:nvSpPr>
      <dsp:spPr>
        <a:xfrm>
          <a:off x="1321628" y="1577623"/>
          <a:ext cx="988232" cy="86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Intermediate</a:t>
          </a:r>
        </a:p>
      </dsp:txBody>
      <dsp:txXfrm>
        <a:off x="1321628" y="1577623"/>
        <a:ext cx="988232" cy="866243"/>
      </dsp:txXfrm>
    </dsp:sp>
    <dsp:sp modelId="{9746EB69-AC69-4DC1-9959-831BA0CF7877}">
      <dsp:nvSpPr>
        <dsp:cNvPr id="0" name=""/>
        <dsp:cNvSpPr/>
      </dsp:nvSpPr>
      <dsp:spPr>
        <a:xfrm>
          <a:off x="2123401" y="1169979"/>
          <a:ext cx="186458" cy="1864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12D70-DC9C-499E-9824-5BDE7F14EF0B}">
      <dsp:nvSpPr>
        <dsp:cNvPr id="0" name=""/>
        <dsp:cNvSpPr/>
      </dsp:nvSpPr>
      <dsp:spPr>
        <a:xfrm rot="5400000">
          <a:off x="2641227" y="951203"/>
          <a:ext cx="657835" cy="109462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4589D-5CA6-4AD3-A8A3-D7BBE19BFF47}">
      <dsp:nvSpPr>
        <dsp:cNvPr id="0" name=""/>
        <dsp:cNvSpPr/>
      </dsp:nvSpPr>
      <dsp:spPr>
        <a:xfrm>
          <a:off x="2531417" y="1278260"/>
          <a:ext cx="988232" cy="86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GB" sz="1200" kern="1200"/>
        </a:p>
      </dsp:txBody>
      <dsp:txXfrm>
        <a:off x="2531417" y="1278260"/>
        <a:ext cx="988232" cy="866243"/>
      </dsp:txXfrm>
    </dsp:sp>
    <dsp:sp modelId="{656D61A5-84D3-4319-AB6E-B451972A0189}">
      <dsp:nvSpPr>
        <dsp:cNvPr id="0" name=""/>
        <dsp:cNvSpPr/>
      </dsp:nvSpPr>
      <dsp:spPr>
        <a:xfrm>
          <a:off x="3333191" y="870616"/>
          <a:ext cx="186458" cy="1864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E1B81-BF90-4400-B46B-6052CB14AB8E}">
      <dsp:nvSpPr>
        <dsp:cNvPr id="0" name=""/>
        <dsp:cNvSpPr/>
      </dsp:nvSpPr>
      <dsp:spPr>
        <a:xfrm rot="5400000">
          <a:off x="3851016" y="651840"/>
          <a:ext cx="657835" cy="109462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4DD96-7D4D-4D9D-9098-44BAFD58126F}">
      <dsp:nvSpPr>
        <dsp:cNvPr id="0" name=""/>
        <dsp:cNvSpPr/>
      </dsp:nvSpPr>
      <dsp:spPr>
        <a:xfrm>
          <a:off x="2592634" y="1282515"/>
          <a:ext cx="988232" cy="86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Advanced</a:t>
          </a:r>
        </a:p>
      </dsp:txBody>
      <dsp:txXfrm>
        <a:off x="2592634" y="1282515"/>
        <a:ext cx="988232" cy="86624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15/07/2025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br01.safelinks.protection.outlook.com/?url=https%3A%2F%2Fwww.england.nhs.uk%2Fpublication%2Fclimate-adaptation-resources%2F&amp;data=05%7C02%7Cstella.cockerill%40nhs.net%7Ce3cfc125e73a4b01bc8f08dd8f01918a%7C37c354b285b047f5b22207b48d774ee3%7C0%7C0%7C638823959086060440%7CUnknown%7CTWFpbGZsb3d8eyJFbXB0eU1hcGkiOnRydWUsIlYiOiIwLjAuMDAwMCIsIlAiOiJXaW4zMiIsIkFOIjoiTWFpbCIsIldUIjoyfQ%3D%3D%7C0%7C%7C%7C&amp;sdata=SBxrKFbt5Wz%2Bm3kOr5icopKovyFqQQEmA1DebVrJEMU%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gbr01.safelinks.protection.outlook.com/?url=https%3A%2F%2Fwww.theccc.org.uk%2Fpublication%2Fprogress-in-adapting-to-climate-change-2025%2F&amp;data=05%7C02%7Cstella.cockerill%40nhs.net%7Ce3cfc125e73a4b01bc8f08dd8f01918a%7C37c354b285b047f5b22207b48d774ee3%7C0%7C0%7C638823959086106519%7CUnknown%7CTWFpbGZsb3d8eyJFbXB0eU1hcGkiOnRydWUsIlYiOiIwLjAuMDAwMCIsIlAiOiJXaW4zMiIsIkFOIjoiTWFpbCIsIldUIjoyfQ%3D%3D%7C0%7C%7C%7C&amp;sdata=W47YtgBvYhEzsobVHHEDohEi0ZL8wI7ezSl%2FdaH22jg%3D&amp;reserved=0" TargetMode="External"/><Relationship Id="rId5" Type="http://schemas.openxmlformats.org/officeDocument/2006/relationships/hyperlink" Target="https://gbr01.safelinks.protection.outlook.com/?url=https%3A%2F%2Fwww.england.nhs.uk%2Flong-read%2F4th-health-and-climate-adaptation-report%2F&amp;data=05%7C02%7Cstella.cockerill%40nhs.net%7Ce3cfc125e73a4b01bc8f08dd8f01918a%7C37c354b285b047f5b22207b48d774ee3%7C0%7C0%7C638823959086090858%7CUnknown%7CTWFpbGZsb3d8eyJFbXB0eU1hcGkiOnRydWUsIlYiOiIwLjAuMDAwMCIsIlAiOiJXaW4zMiIsIkFOIjoiTWFpbCIsIldUIjoyfQ%3D%3D%7C0%7C%7C%7C&amp;sdata=mW12wAQQhcaW17alIB6tCu0DotmAezc2S%2FGUexwVv0Y%3D&amp;reserved=0" TargetMode="External"/><Relationship Id="rId4" Type="http://schemas.openxmlformats.org/officeDocument/2006/relationships/hyperlink" Target="https://gbr01.safelinks.protection.outlook.com/?url=https%3A%2F%2Fwww.england.nhs.uk%2Flong-read%2Fgreen-plan-guidance%2F&amp;data=05%7C02%7Cstella.cockerill%40nhs.net%7Ce3cfc125e73a4b01bc8f08dd8f01918a%7C37c354b285b047f5b22207b48d774ee3%7C0%7C0%7C638823959086075813%7CUnknown%7CTWFpbGZsb3d8eyJFbXB0eU1hcGkiOnRydWUsIlYiOiIwLjAuMDAwMCIsIlAiOiJXaW4zMiIsIkFOIjoiTWFpbCIsIldUIjoyfQ%3D%3D%7C0%7C%7C%7C&amp;sdata=LO5WfSkljvriQlfTTWM%2Be9xQLaszvvHFSY%2F92PmwcPY%3D&amp;reserved=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b="0" i="0" u="none" strike="noStrike" baseline="0" dirty="0">
              <a:solidFill>
                <a:srgbClr val="485C6E"/>
              </a:solidFill>
              <a:latin typeface="FrutigerLTStd-Light"/>
            </a:endParaRPr>
          </a:p>
          <a:p>
            <a:pPr algn="l"/>
            <a:endParaRPr lang="en-GB" sz="1200" b="0" i="0" u="none" strike="noStrike" baseline="0" dirty="0">
              <a:solidFill>
                <a:srgbClr val="485C6E"/>
              </a:solidFill>
              <a:latin typeface="FrutigerLTStd-Light"/>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270327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1C04A-5A27-DBA6-E3C2-839D01798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B4747-7BD7-6625-3FE9-FF02DEFAC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9D8F2-8F10-0A5E-E158-75A84746B72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39C2DA8-750C-DFEC-E23C-2B7518152D2A}"/>
              </a:ext>
            </a:extLst>
          </p:cNvPr>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136487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74F76-C8B6-F576-4E38-CD2F4D1AD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25EAB-0DEB-64F0-3DE8-3EA6129F1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0A235-7A5A-0BCB-ADD5-5CF51C99F4AB}"/>
              </a:ext>
            </a:extLst>
          </p:cNvPr>
          <p:cNvSpPr>
            <a:spLocks noGrp="1"/>
          </p:cNvSpPr>
          <p:nvPr>
            <p:ph type="body" idx="1"/>
          </p:nvPr>
        </p:nvSpPr>
        <p:spPr/>
        <p:txBody>
          <a:bodyPr/>
          <a:lstStyle/>
          <a:p>
            <a:pPr marL="0" marR="0">
              <a:buNone/>
            </a:pPr>
            <a:r>
              <a:rPr lang="en-GB" sz="800" b="1" dirty="0">
                <a:solidFill>
                  <a:srgbClr val="000000"/>
                </a:solidFill>
                <a:effectLst/>
                <a:latin typeface="Aptos" panose="020B0004020202020204" pitchFamily="34" charset="0"/>
              </a:rPr>
              <a:t>Climate Adaptation Resources Published </a:t>
            </a:r>
            <a:endParaRPr lang="en-GB" sz="800" dirty="0">
              <a:solidFill>
                <a:srgbClr val="000000"/>
              </a:solidFill>
              <a:effectLst/>
              <a:latin typeface="Aptos" panose="020B0004020202020204" pitchFamily="34" charset="0"/>
            </a:endParaRPr>
          </a:p>
          <a:p>
            <a:pPr marL="0" marR="0">
              <a:buNone/>
            </a:pPr>
            <a:r>
              <a:rPr lang="en-GB" sz="800" b="1" dirty="0">
                <a:solidFill>
                  <a:srgbClr val="000000"/>
                </a:solidFill>
                <a:effectLst/>
                <a:latin typeface="Aptos" panose="020B0004020202020204" pitchFamily="34" charset="0"/>
              </a:rPr>
              <a:t> </a:t>
            </a:r>
            <a:endParaRPr lang="en-GB" sz="800" dirty="0">
              <a:solidFill>
                <a:srgbClr val="000000"/>
              </a:solidFill>
              <a:effectLst/>
              <a:latin typeface="Aptos" panose="020B0004020202020204" pitchFamily="34" charset="0"/>
            </a:endParaRPr>
          </a:p>
          <a:p>
            <a:pPr marL="0" marR="0">
              <a:buNone/>
            </a:pPr>
            <a:r>
              <a:rPr lang="en-GB" sz="800" dirty="0">
                <a:solidFill>
                  <a:srgbClr val="000000"/>
                </a:solidFill>
                <a:effectLst/>
                <a:latin typeface="Aptos" panose="020B0004020202020204" pitchFamily="34" charset="0"/>
              </a:rPr>
              <a:t>NHS England has now published two resources to support NHS organisations to prepare for and respond to the impacts of climate change, in line with actions outlined in NHS green plan guidance and the 4th health and climate adaptation report. </a:t>
            </a:r>
          </a:p>
          <a:p>
            <a:pPr marL="0" marR="0">
              <a:buNone/>
            </a:pPr>
            <a:r>
              <a:rPr lang="en-GB" sz="800" dirty="0">
                <a:solidFill>
                  <a:srgbClr val="000000"/>
                </a:solidFill>
                <a:effectLst/>
                <a:latin typeface="Aptos" panose="020B0004020202020204" pitchFamily="34" charset="0"/>
              </a:rPr>
              <a:t>  </a:t>
            </a:r>
          </a:p>
          <a:p>
            <a:pPr marL="0" marR="0">
              <a:buNone/>
            </a:pPr>
            <a:r>
              <a:rPr lang="en-GB" sz="800" dirty="0">
                <a:solidFill>
                  <a:srgbClr val="000000"/>
                </a:solidFill>
                <a:effectLst/>
                <a:latin typeface="Aptos" panose="020B0004020202020204" pitchFamily="34" charset="0"/>
              </a:rPr>
              <a:t>The NHS Climate Change Risk Assessment tool is designed to support NHS organisations to identify and assess climate related risks and impacts to their sites and services. </a:t>
            </a:r>
          </a:p>
          <a:p>
            <a:pPr marL="0" marR="0">
              <a:buNone/>
            </a:pPr>
            <a:r>
              <a:rPr lang="en-GB" sz="800" dirty="0">
                <a:solidFill>
                  <a:srgbClr val="000000"/>
                </a:solidFill>
                <a:effectLst/>
                <a:latin typeface="Aptos" panose="020B0004020202020204" pitchFamily="34" charset="0"/>
              </a:rPr>
              <a:t>  </a:t>
            </a:r>
          </a:p>
          <a:p>
            <a:pPr marL="0" marR="0">
              <a:buNone/>
            </a:pPr>
            <a:r>
              <a:rPr lang="en-GB" sz="800" dirty="0">
                <a:solidFill>
                  <a:srgbClr val="000000"/>
                </a:solidFill>
                <a:effectLst/>
                <a:latin typeface="Aptos" panose="020B0004020202020204" pitchFamily="34" charset="0"/>
              </a:rPr>
              <a:t>The Climate Adaptation Framework for the NHS was developed through a project led by the Greener NHS teams in the North West, North East &amp; Yorkshire and NHS Greater Manchester, with  support from two independent organisations with expertise in public sector adaptation, </a:t>
            </a:r>
            <a:r>
              <a:rPr lang="en-GB" sz="800" dirty="0" err="1">
                <a:solidFill>
                  <a:srgbClr val="000000"/>
                </a:solidFill>
                <a:effectLst/>
                <a:latin typeface="Aptos" panose="020B0004020202020204" pitchFamily="34" charset="0"/>
              </a:rPr>
              <a:t>Verture</a:t>
            </a:r>
            <a:r>
              <a:rPr lang="en-GB" sz="800" dirty="0">
                <a:solidFill>
                  <a:srgbClr val="000000"/>
                </a:solidFill>
                <a:effectLst/>
                <a:latin typeface="Aptos" panose="020B0004020202020204" pitchFamily="34" charset="0"/>
              </a:rPr>
              <a:t> and Sustainability West Midlands and a task and finish group of NHS Colleagues from ICB’s and Trusts across the north.  </a:t>
            </a:r>
          </a:p>
          <a:p>
            <a:pPr marL="0" marR="0">
              <a:buNone/>
            </a:pPr>
            <a:r>
              <a:rPr lang="en-GB" sz="800" dirty="0">
                <a:solidFill>
                  <a:srgbClr val="000000"/>
                </a:solidFill>
                <a:effectLst/>
                <a:latin typeface="Aptos" panose="020B0004020202020204" pitchFamily="34" charset="0"/>
              </a:rPr>
              <a:t> </a:t>
            </a:r>
          </a:p>
          <a:p>
            <a:pPr marL="0" marR="0">
              <a:buNone/>
            </a:pPr>
            <a:r>
              <a:rPr lang="en-GB" sz="800" dirty="0">
                <a:solidFill>
                  <a:srgbClr val="000000"/>
                </a:solidFill>
                <a:effectLst/>
                <a:latin typeface="Aptos" panose="020B0004020202020204" pitchFamily="34" charset="0"/>
              </a:rPr>
              <a:t>This framework provides a holistic approach to organisational change. It is centred around the development of four key capabilities that NHS organisations will need to adapt and become resilient to climate change. It is also referenced in the ‘Progress in adapting to climate change: 2025 report to Parliament’ which was published on the 30th April, in section 3 under Health and Wellbeing. </a:t>
            </a:r>
          </a:p>
          <a:p>
            <a:pPr marL="0" marR="0">
              <a:buNone/>
            </a:pPr>
            <a:r>
              <a:rPr lang="en-GB" sz="800" dirty="0">
                <a:solidFill>
                  <a:srgbClr val="000000"/>
                </a:solidFill>
                <a:effectLst/>
                <a:latin typeface="Aptos" panose="020B0004020202020204" pitchFamily="34" charset="0"/>
              </a:rPr>
              <a:t> </a:t>
            </a:r>
          </a:p>
          <a:p>
            <a:pPr marL="0" marR="0">
              <a:buNone/>
            </a:pPr>
            <a:r>
              <a:rPr lang="en-GB" sz="800" dirty="0">
                <a:solidFill>
                  <a:srgbClr val="000000"/>
                </a:solidFill>
                <a:effectLst/>
                <a:latin typeface="Segoe UI Emoji" panose="020B0502040204020203" pitchFamily="34" charset="0"/>
              </a:rPr>
              <a:t>🔗</a:t>
            </a:r>
            <a:r>
              <a:rPr lang="en-GB" sz="800" dirty="0">
                <a:effectLst/>
                <a:latin typeface="Aptos" panose="020B0004020202020204" pitchFamily="34" charset="0"/>
                <a:hlinkClick r:id="rId3"/>
              </a:rPr>
              <a:t>NHS England » Climate adaptation resources</a:t>
            </a:r>
            <a:r>
              <a:rPr lang="en-GB" sz="800" dirty="0">
                <a:solidFill>
                  <a:srgbClr val="000000"/>
                </a:solidFill>
                <a:effectLst/>
                <a:latin typeface="Aptos" panose="020B0004020202020204" pitchFamily="34" charset="0"/>
              </a:rPr>
              <a:t> </a:t>
            </a:r>
            <a:endParaRPr lang="en-GB" sz="800" dirty="0">
              <a:effectLst/>
              <a:latin typeface="Calibri" panose="020F0502020204030204" pitchFamily="34" charset="0"/>
            </a:endParaRPr>
          </a:p>
          <a:p>
            <a:pPr marL="0" marR="0">
              <a:buNone/>
            </a:pPr>
            <a:r>
              <a:rPr lang="en-GB" sz="800" dirty="0">
                <a:solidFill>
                  <a:srgbClr val="000000"/>
                </a:solidFill>
                <a:effectLst/>
                <a:latin typeface="Aptos" panose="020B0004020202020204" pitchFamily="34" charset="0"/>
              </a:rPr>
              <a:t> </a:t>
            </a:r>
          </a:p>
          <a:p>
            <a:pPr marL="0" marR="0">
              <a:buNone/>
            </a:pPr>
            <a:r>
              <a:rPr lang="en-GB" sz="800" dirty="0">
                <a:solidFill>
                  <a:srgbClr val="000000"/>
                </a:solidFill>
                <a:effectLst/>
                <a:latin typeface="Segoe UI Emoji" panose="020B0502040204020203" pitchFamily="34" charset="0"/>
              </a:rPr>
              <a:t>🔗</a:t>
            </a:r>
            <a:r>
              <a:rPr lang="en-GB" sz="800" dirty="0">
                <a:effectLst/>
                <a:latin typeface="Aptos" panose="020B0004020202020204" pitchFamily="34" charset="0"/>
                <a:hlinkClick r:id="rId4"/>
              </a:rPr>
              <a:t>NHS England » Green plan guidance</a:t>
            </a:r>
            <a:r>
              <a:rPr lang="en-GB" sz="800" dirty="0">
                <a:solidFill>
                  <a:srgbClr val="000000"/>
                </a:solidFill>
                <a:effectLst/>
                <a:latin typeface="Aptos" panose="020B0004020202020204" pitchFamily="34" charset="0"/>
              </a:rPr>
              <a:t> </a:t>
            </a:r>
            <a:endParaRPr lang="en-GB" sz="800" dirty="0">
              <a:effectLst/>
              <a:latin typeface="Calibri" panose="020F0502020204030204" pitchFamily="34" charset="0"/>
            </a:endParaRPr>
          </a:p>
          <a:p>
            <a:pPr marL="0" marR="0">
              <a:buNone/>
            </a:pPr>
            <a:r>
              <a:rPr lang="en-GB" sz="800" dirty="0">
                <a:solidFill>
                  <a:srgbClr val="000000"/>
                </a:solidFill>
                <a:effectLst/>
                <a:latin typeface="Aptos" panose="020B0004020202020204" pitchFamily="34" charset="0"/>
              </a:rPr>
              <a:t> </a:t>
            </a:r>
          </a:p>
          <a:p>
            <a:pPr marL="0" marR="0">
              <a:buNone/>
            </a:pPr>
            <a:r>
              <a:rPr lang="en-GB" sz="800" dirty="0">
                <a:solidFill>
                  <a:srgbClr val="000000"/>
                </a:solidFill>
                <a:effectLst/>
                <a:latin typeface="Segoe UI Emoji" panose="020B0502040204020203" pitchFamily="34" charset="0"/>
              </a:rPr>
              <a:t>🔗</a:t>
            </a:r>
            <a:r>
              <a:rPr lang="en-GB" sz="800" dirty="0">
                <a:effectLst/>
                <a:latin typeface="Aptos" panose="020B0004020202020204" pitchFamily="34" charset="0"/>
                <a:hlinkClick r:id="rId5"/>
              </a:rPr>
              <a:t>NHS England » 4th Health and climate adaptation report</a:t>
            </a:r>
            <a:r>
              <a:rPr lang="en-GB" sz="800" dirty="0">
                <a:solidFill>
                  <a:srgbClr val="000000"/>
                </a:solidFill>
                <a:effectLst/>
                <a:latin typeface="Aptos" panose="020B0004020202020204" pitchFamily="34" charset="0"/>
              </a:rPr>
              <a:t> </a:t>
            </a:r>
            <a:endParaRPr lang="en-GB" sz="800" dirty="0">
              <a:effectLst/>
              <a:latin typeface="Calibri" panose="020F0502020204030204" pitchFamily="34" charset="0"/>
            </a:endParaRPr>
          </a:p>
          <a:p>
            <a:pPr marL="0" marR="0">
              <a:buNone/>
            </a:pPr>
            <a:r>
              <a:rPr lang="en-GB" sz="800" dirty="0">
                <a:solidFill>
                  <a:srgbClr val="000000"/>
                </a:solidFill>
                <a:effectLst/>
                <a:latin typeface="Aptos" panose="020B0004020202020204" pitchFamily="34" charset="0"/>
              </a:rPr>
              <a:t> </a:t>
            </a:r>
          </a:p>
          <a:p>
            <a:pPr marL="0" marR="0"/>
            <a:r>
              <a:rPr lang="en-GB" sz="800" dirty="0">
                <a:solidFill>
                  <a:srgbClr val="000000"/>
                </a:solidFill>
                <a:effectLst/>
                <a:latin typeface="Segoe UI Emoji" panose="020B0502040204020203" pitchFamily="34" charset="0"/>
              </a:rPr>
              <a:t>🔗</a:t>
            </a:r>
            <a:r>
              <a:rPr lang="en-GB" sz="800" dirty="0">
                <a:effectLst/>
                <a:latin typeface="Aptos" panose="020B0004020202020204" pitchFamily="34" charset="0"/>
                <a:hlinkClick r:id="rId6"/>
              </a:rPr>
              <a:t>Progress in adapting to climate change: 2025 report to Parliament - Climate Change Committee</a:t>
            </a:r>
            <a:r>
              <a:rPr lang="en-GB" sz="800" dirty="0">
                <a:solidFill>
                  <a:srgbClr val="000000"/>
                </a:solidFill>
                <a:effectLst/>
                <a:latin typeface="Aptos" panose="020B0004020202020204" pitchFamily="34" charset="0"/>
              </a:rPr>
              <a:t> </a:t>
            </a:r>
            <a:endParaRPr lang="en-GB" sz="800" dirty="0">
              <a:effectLst/>
              <a:latin typeface="Calibri" panose="020F0502020204030204" pitchFamily="34" charset="0"/>
            </a:endParaRPr>
          </a:p>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ain slide with subhead and bullets</a:t>
            </a:r>
          </a:p>
        </p:txBody>
      </p:sp>
      <p:sp>
        <p:nvSpPr>
          <p:cNvPr id="4" name="Slide Number Placeholder 3">
            <a:extLst>
              <a:ext uri="{FF2B5EF4-FFF2-40B4-BE49-F238E27FC236}">
                <a16:creationId xmlns:a16="http://schemas.microsoft.com/office/drawing/2014/main" id="{C808A9E9-21FA-5556-BDA5-F3D3F4D16EDF}"/>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91355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952F-3687-A6DF-C7C4-1ABC69489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20F2A-E939-3EED-61E5-45EC9B470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B3D81-81AD-4A78-4202-CDD340ED1697}"/>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9BEBE09-3A62-D653-B06A-5F3D9B00C2AF}"/>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205654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122869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116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dirty="0"/>
              <a:t>Breaker </a:t>
            </a:r>
            <a:br>
              <a:rPr lang="en-US" dirty="0"/>
            </a:br>
            <a:r>
              <a:rPr lang="en-US" dirty="0"/>
              <a:t>slide 2</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3</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4</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15/07/2025</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95"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gbr01.safelinks.protection.outlook.com/?url=https%3A%2F%2Fwww.england.nhs.uk%2Flong-read%2F4th-health-and-climate-adaptation-report%2F&amp;data=05%7C02%7Cstella.cockerill%40nhs.net%7Ce3cfc125e73a4b01bc8f08dd8f01918a%7C37c354b285b047f5b22207b48d774ee3%7C0%7C0%7C638823959086090858%7CUnknown%7CTWFpbGZsb3d8eyJFbXB0eU1hcGkiOnRydWUsIlYiOiIwLjAuMDAwMCIsIlAiOiJXaW4zMiIsIkFOIjoiTWFpbCIsIldUIjoyfQ%3D%3D%7C0%7C%7C%7C&amp;sdata=mW12wAQQhcaW17alIB6tCu0DotmAezc2S%2FGUexwVv0Y%3D&amp;reserved=0" TargetMode="External"/><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gov.uk/government/publications/adverse-weather-and-health-plan" TargetMode="External"/><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gbr01.safelinks.protection.outlook.com/?url=https%3A%2F%2Fwww.theccc.org.uk%2Fpublication%2Fprogress-in-adapting-to-climate-change-2025%2F&amp;data=05%7C02%7Cstella.cockerill%40nhs.net%7Ce3cfc125e73a4b01bc8f08dd8f01918a%7C37c354b285b047f5b22207b48d774ee3%7C0%7C0%7C638823959086106519%7CUnknown%7CTWFpbGZsb3d8eyJFbXB0eU1hcGkiOnRydWUsIlYiOiIwLjAuMDAwMCIsIlAiOiJXaW4zMiIsIkFOIjoiTWFpbCIsIldUIjoyfQ%3D%3D%7C0%7C%7C%7C&amp;sdata=W47YtgBvYhEzsobVHHEDohEi0ZL8wI7ezSl%2FdaH22jg%3D&amp;reserved=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uidance/complying-with-the-biodiversity-duty" TargetMode="External"/><Relationship Id="rId3" Type="http://schemas.openxmlformats.org/officeDocument/2006/relationships/hyperlink" Target="https://www.legislation.gov.uk/ukpga/2022/31/contents" TargetMode="External"/><Relationship Id="rId7" Type="http://schemas.openxmlformats.org/officeDocument/2006/relationships/hyperlink" Target="https://gbr01.safelinks.protection.outlook.com/?url=https%3A%2F%2Fwww.england.nhs.uk%2Flong-read%2Fgreen-plan-guidance%2F&amp;data=05%7C02%7Cstella.cockerill%40nhs.net%7Ce3cfc125e73a4b01bc8f08dd8f01918a%7C37c354b285b047f5b22207b48d774ee3%7C0%7C0%7C638823959086075813%7CUnknown%7CTWFpbGZsb3d8eyJFbXB0eU1hcGkiOnRydWUsIlYiOiIwLjAuMDAwMCIsIlAiOiJXaW4zMiIsIkFOIjoiTWFpbCIsIldUIjoyfQ%3D%3D%7C0%7C%7C%7C&amp;sdata=LO5WfSkljvriQlfTTWM%2Be9xQLaszvvHFSY%2F92PmwcPY%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gbr01.safelinks.protection.outlook.com/?url=https%3A%2F%2Fwww.england.nhs.uk%2Flong-read%2F4th-health-and-climate-adaptation-report%2F&amp;data=05%7C02%7Cstella.cockerill%40nhs.net%7Ce3cfc125e73a4b01bc8f08dd8f01918a%7C37c354b285b047f5b22207b48d774ee3%7C0%7C0%7C638823959086090858%7CUnknown%7CTWFpbGZsb3d8eyJFbXB0eU1hcGkiOnRydWUsIlYiOiIwLjAuMDAwMCIsIlAiOiJXaW4zMiIsIkFOIjoiTWFpbCIsIldUIjoyfQ%3D%3D%7C0%7C%7C%7C&amp;sdata=mW12wAQQhcaW17alIB6tCu0DotmAezc2S%2FGUexwVv0Y%3D&amp;reserved=0" TargetMode="External"/><Relationship Id="rId5" Type="http://schemas.openxmlformats.org/officeDocument/2006/relationships/hyperlink" Target="https://assets.publishing.service.gov.uk/media/64ba74102059dc00125d27a7/The_Third_National_Adaptation_Programme.pdf" TargetMode="External"/><Relationship Id="rId10" Type="http://schemas.openxmlformats.org/officeDocument/2006/relationships/hyperlink" Target="https://www.cqc.org.uk/guidance-regulation-nhs-key-question-well-led-environmental" TargetMode="External"/><Relationship Id="rId4" Type="http://schemas.openxmlformats.org/officeDocument/2006/relationships/hyperlink" Target="https://www.england.nhs.uk/wp-content/uploads/2025/05/03-nhssc-2526-full-length-service-conditions-final.pdf" TargetMode="External"/><Relationship Id="rId9" Type="http://schemas.openxmlformats.org/officeDocument/2006/relationships/hyperlink" Target="https://www.cqc.org.uk/guidance-regulation/providers/assessment/single-assessment-framework/well-led/environmental-sustainabil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england.nhs.uk/publication/climate-adaptation-resources/#heading-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england.nhs.uk/nhs-standard-contract/" TargetMode="External"/><Relationship Id="rId5" Type="http://schemas.openxmlformats.org/officeDocument/2006/relationships/hyperlink" Target="https://www.england.nhs.uk/publication/emergency-preparedness-resilience-and-response-core-standards/" TargetMode="External"/><Relationship Id="rId4" Type="http://schemas.openxmlformats.org/officeDocument/2006/relationships/hyperlink" Target="https://www.gov.uk/government/publications/adverse-weather-and-health-plan" TargetMode="Externa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hyperlink" Target="https://gbr01.safelinks.protection.outlook.com/?url=https%3A%2F%2Fwww.england.nhs.uk%2Fpublication%2Fclimate-adaptation-resources%2F&amp;data=05%7C02%7Cstella.cockerill%40nhs.net%7Ce3cfc125e73a4b01bc8f08dd8f01918a%7C37c354b285b047f5b22207b48d774ee3%7C0%7C0%7C638823959086060440%7CUnknown%7CTWFpbGZsb3d8eyJFbXB0eU1hcGkiOnRydWUsIlYiOiIwLjAuMDAwMCIsIlAiOiJXaW4zMiIsIkFOIjoiTWFpbCIsIldUIjoyfQ%3D%3D%7C0%7C%7C%7C&amp;sdata=SBxrKFbt5Wz%2Bm3kOr5icopKovyFqQQEmA1DebVrJEMU%3D&amp;reserved=0" TargetMode="Externa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6.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25.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gbr01.safelinks.protection.outlook.com/?url=https%3A%2F%2Fwww.england.nhs.uk%2Fpublication%2Fclimate-adaptation-resources%2F&amp;data=05%7C02%7Cstella.cockerill%40nhs.net%7Ce3cfc125e73a4b01bc8f08dd8f01918a%7C37c354b285b047f5b22207b48d774ee3%7C0%7C0%7C638823959086060440%7CUnknown%7CTWFpbGZsb3d8eyJFbXB0eU1hcGkiOnRydWUsIlYiOiIwLjAuMDAwMCIsIlAiOiJXaW4zMiIsIkFOIjoiTWFpbCIsIldUIjoyfQ%3D%3D%7C0%7C%7C%7C&amp;sdata=SBxrKFbt5Wz%2Bm3kOr5icopKovyFqQQEmA1DebVrJEMU%3D&amp;reserved=0" TargetMode="External"/><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england.nhs.uk/greenernhs/a-net-zero-nhs/adaptation/" TargetMode="External"/><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hyperlink" Target="https://www.ukclimaterisk.org/wp-content/uploads/2021/06/CCRA-Evidence-Report-England-Summary-Final.pdf" TargetMode="External"/><Relationship Id="rId3" Type="http://schemas.openxmlformats.org/officeDocument/2006/relationships/hyperlink" Target="https://www.bbc.co.uk/news/resources/idt-d6338d9f-8789-4bc2-b6d7-3691c0e7d138" TargetMode="External"/><Relationship Id="rId7" Type="http://schemas.openxmlformats.org/officeDocument/2006/relationships/hyperlink" Target="https://digital.nhs.uk/data-and-information/publications/statistical/estates-returns-information-collection/summary-page-and-dataset-for-eric-2024-2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catalogue.ceda.ac.uk/uuid/220a65615218d5c9cc9e4785a3234bd0" TargetMode="External"/><Relationship Id="rId5" Type="http://schemas.openxmlformats.org/officeDocument/2006/relationships/hyperlink" Target="https://uk-cri.org/" TargetMode="External"/><Relationship Id="rId10" Type="http://schemas.openxmlformats.org/officeDocument/2006/relationships/hyperlink" Target="https://weadapt.org/" TargetMode="External"/><Relationship Id="rId4" Type="http://schemas.openxmlformats.org/officeDocument/2006/relationships/hyperlink" Target="https://climatedataportal.metoffice.gov.uk/pages/lacs" TargetMode="External"/><Relationship Id="rId9" Type="http://schemas.openxmlformats.org/officeDocument/2006/relationships/hyperlink" Target="https://lcat.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1" y="1411101"/>
            <a:ext cx="5455092" cy="2507695"/>
          </a:xfrm>
        </p:spPr>
        <p:txBody>
          <a:bodyPr/>
          <a:lstStyle/>
          <a:p>
            <a:r>
              <a:rPr lang="en-GB" sz="4000" dirty="0"/>
              <a:t>Planning &amp; delivering  healthcare in a climate change environment</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1" y="4421932"/>
            <a:ext cx="6399874" cy="1024967"/>
          </a:xfrm>
        </p:spPr>
        <p:txBody>
          <a:bodyPr/>
          <a:lstStyle/>
          <a:p>
            <a:r>
              <a:rPr lang="en-GB" b="1" dirty="0"/>
              <a:t>Policy, expectations &amp; resources</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r>
              <a:rPr lang="en-GB" dirty="0"/>
              <a:t>Presented by:  </a:t>
            </a:r>
            <a:r>
              <a:rPr lang="en-GB" b="1" dirty="0"/>
              <a:t>Stella Cockerill</a:t>
            </a:r>
            <a:br>
              <a:rPr lang="en-GB" dirty="0"/>
            </a:br>
            <a:r>
              <a:rPr lang="en-GB" b="1" dirty="0"/>
              <a:t> </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Adaptation policy the national landscape</a:t>
            </a:r>
            <a:endParaRPr lang="en-GB" spc="-40" dirty="0"/>
          </a:p>
        </p:txBody>
      </p:sp>
      <p:sp>
        <p:nvSpPr>
          <p:cNvPr id="3" name="Content Placeholder 2">
            <a:extLst>
              <a:ext uri="{FF2B5EF4-FFF2-40B4-BE49-F238E27FC236}">
                <a16:creationId xmlns:a16="http://schemas.microsoft.com/office/drawing/2014/main" id="{2CADFED8-C230-2828-080E-F8E118BFED07}"/>
              </a:ext>
            </a:extLst>
          </p:cNvPr>
          <p:cNvSpPr>
            <a:spLocks noGrp="1"/>
          </p:cNvSpPr>
          <p:nvPr>
            <p:ph idx="1"/>
          </p:nvPr>
        </p:nvSpPr>
        <p:spPr>
          <a:xfrm>
            <a:off x="3921199" y="2525942"/>
            <a:ext cx="4121857" cy="34560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31F2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a:p>
            <a:r>
              <a:rPr lang="en-GB" sz="2400" dirty="0">
                <a:solidFill>
                  <a:srgbClr val="000000"/>
                </a:solidFill>
                <a:latin typeface="Aptos" panose="020B0004020202020204" pitchFamily="34" charset="0"/>
              </a:rPr>
              <a:t> </a:t>
            </a:r>
            <a:endParaRPr lang="en-GB" sz="2400" dirty="0">
              <a:solidFill>
                <a:srgbClr val="0070C0"/>
              </a:solidFill>
            </a:endParaRPr>
          </a:p>
          <a:p>
            <a:endParaRPr lang="en-GB" dirty="0"/>
          </a:p>
        </p:txBody>
      </p:sp>
      <p:pic>
        <p:nvPicPr>
          <p:cNvPr id="11" name="Picture 10">
            <a:extLst>
              <a:ext uri="{FF2B5EF4-FFF2-40B4-BE49-F238E27FC236}">
                <a16:creationId xmlns:a16="http://schemas.microsoft.com/office/drawing/2014/main" id="{3B9E1418-7237-9621-197A-DC077721C2E7}"/>
              </a:ext>
            </a:extLst>
          </p:cNvPr>
          <p:cNvPicPr>
            <a:picLocks noChangeAspect="1"/>
          </p:cNvPicPr>
          <p:nvPr/>
        </p:nvPicPr>
        <p:blipFill>
          <a:blip r:embed="rId3"/>
          <a:stretch>
            <a:fillRect/>
          </a:stretch>
        </p:blipFill>
        <p:spPr>
          <a:xfrm>
            <a:off x="4898160" y="2476464"/>
            <a:ext cx="2941431" cy="3722598"/>
          </a:xfrm>
          <a:prstGeom prst="rect">
            <a:avLst/>
          </a:prstGeom>
        </p:spPr>
      </p:pic>
      <p:pic>
        <p:nvPicPr>
          <p:cNvPr id="13" name="Picture 12">
            <a:extLst>
              <a:ext uri="{FF2B5EF4-FFF2-40B4-BE49-F238E27FC236}">
                <a16:creationId xmlns:a16="http://schemas.microsoft.com/office/drawing/2014/main" id="{335C251D-EB80-822B-9A8C-FC4AAB253770}"/>
              </a:ext>
            </a:extLst>
          </p:cNvPr>
          <p:cNvPicPr>
            <a:picLocks noChangeAspect="1"/>
          </p:cNvPicPr>
          <p:nvPr/>
        </p:nvPicPr>
        <p:blipFill>
          <a:blip r:embed="rId4"/>
          <a:stretch>
            <a:fillRect/>
          </a:stretch>
        </p:blipFill>
        <p:spPr>
          <a:xfrm>
            <a:off x="6368875" y="2883935"/>
            <a:ext cx="1895740" cy="1143160"/>
          </a:xfrm>
          <a:prstGeom prst="rect">
            <a:avLst/>
          </a:prstGeom>
        </p:spPr>
      </p:pic>
      <p:sp>
        <p:nvSpPr>
          <p:cNvPr id="16" name="TextBox 15">
            <a:extLst>
              <a:ext uri="{FF2B5EF4-FFF2-40B4-BE49-F238E27FC236}">
                <a16:creationId xmlns:a16="http://schemas.microsoft.com/office/drawing/2014/main" id="{512A986D-68D2-1AE0-6EF4-678A4EE6D190}"/>
              </a:ext>
            </a:extLst>
          </p:cNvPr>
          <p:cNvSpPr txBox="1"/>
          <p:nvPr/>
        </p:nvSpPr>
        <p:spPr>
          <a:xfrm>
            <a:off x="5429146" y="1432177"/>
            <a:ext cx="1644993" cy="338554"/>
          </a:xfrm>
          <a:prstGeom prst="rect">
            <a:avLst/>
          </a:prstGeom>
          <a:noFill/>
          <a:ln w="28575">
            <a:solidFill>
              <a:srgbClr val="FF0000"/>
            </a:solidFill>
          </a:ln>
        </p:spPr>
        <p:txBody>
          <a:bodyPr wrap="square" rtlCol="0">
            <a:spAutoFit/>
          </a:bodyPr>
          <a:lstStyle/>
          <a:p>
            <a:r>
              <a:rPr lang="en-GB" sz="1600" dirty="0"/>
              <a:t>Responsibility</a:t>
            </a:r>
          </a:p>
        </p:txBody>
      </p:sp>
      <p:sp>
        <p:nvSpPr>
          <p:cNvPr id="18" name="TextBox 17">
            <a:extLst>
              <a:ext uri="{FF2B5EF4-FFF2-40B4-BE49-F238E27FC236}">
                <a16:creationId xmlns:a16="http://schemas.microsoft.com/office/drawing/2014/main" id="{99F01018-9F70-5856-CA4D-DB27733EB412}"/>
              </a:ext>
            </a:extLst>
          </p:cNvPr>
          <p:cNvSpPr txBox="1"/>
          <p:nvPr/>
        </p:nvSpPr>
        <p:spPr>
          <a:xfrm>
            <a:off x="8125926" y="1314192"/>
            <a:ext cx="3872244" cy="584775"/>
          </a:xfrm>
          <a:prstGeom prst="rect">
            <a:avLst/>
          </a:prstGeom>
          <a:noFill/>
          <a:ln w="28575">
            <a:solidFill>
              <a:srgbClr val="FF0000"/>
            </a:solidFill>
          </a:ln>
        </p:spPr>
        <p:txBody>
          <a:bodyPr wrap="square" rtlCol="0">
            <a:spAutoFit/>
          </a:bodyPr>
          <a:lstStyle/>
          <a:p>
            <a:pPr algn="ctr"/>
            <a:r>
              <a:rPr lang="en-GB" sz="1600" dirty="0"/>
              <a:t>UKHSA &amp; NHS England have a duty to report on assessment of risk to health</a:t>
            </a:r>
          </a:p>
        </p:txBody>
      </p:sp>
      <p:pic>
        <p:nvPicPr>
          <p:cNvPr id="22" name="Picture 21">
            <a:extLst>
              <a:ext uri="{FF2B5EF4-FFF2-40B4-BE49-F238E27FC236}">
                <a16:creationId xmlns:a16="http://schemas.microsoft.com/office/drawing/2014/main" id="{C13734A7-0FFE-356D-1456-7020F8C591DC}"/>
              </a:ext>
            </a:extLst>
          </p:cNvPr>
          <p:cNvPicPr>
            <a:picLocks noChangeAspect="1"/>
          </p:cNvPicPr>
          <p:nvPr/>
        </p:nvPicPr>
        <p:blipFill>
          <a:blip r:embed="rId5"/>
          <a:stretch>
            <a:fillRect/>
          </a:stretch>
        </p:blipFill>
        <p:spPr>
          <a:xfrm>
            <a:off x="8409511" y="4167834"/>
            <a:ext cx="3651875" cy="2121885"/>
          </a:xfrm>
          <a:prstGeom prst="rect">
            <a:avLst/>
          </a:prstGeom>
        </p:spPr>
      </p:pic>
      <p:sp>
        <p:nvSpPr>
          <p:cNvPr id="24" name="TextBox 23">
            <a:extLst>
              <a:ext uri="{FF2B5EF4-FFF2-40B4-BE49-F238E27FC236}">
                <a16:creationId xmlns:a16="http://schemas.microsoft.com/office/drawing/2014/main" id="{54E5735F-64B2-9397-4006-828692333D82}"/>
              </a:ext>
            </a:extLst>
          </p:cNvPr>
          <p:cNvSpPr txBox="1"/>
          <p:nvPr/>
        </p:nvSpPr>
        <p:spPr>
          <a:xfrm>
            <a:off x="8406824" y="5981942"/>
            <a:ext cx="3872244" cy="307777"/>
          </a:xfrm>
          <a:prstGeom prst="rect">
            <a:avLst/>
          </a:prstGeom>
          <a:noFill/>
        </p:spPr>
        <p:txBody>
          <a:bodyPr wrap="square">
            <a:spAutoFit/>
          </a:bodyPr>
          <a:lstStyle/>
          <a:p>
            <a:r>
              <a:rPr lang="en-GB" sz="1400" dirty="0">
                <a:hlinkClick r:id="rId6"/>
              </a:rPr>
              <a:t>Adverse Weather and Health Plan - GOV.UK</a:t>
            </a:r>
            <a:endParaRPr lang="en-GB" sz="1400" dirty="0"/>
          </a:p>
        </p:txBody>
      </p:sp>
      <p:pic>
        <p:nvPicPr>
          <p:cNvPr id="26" name="Picture 25">
            <a:extLst>
              <a:ext uri="{FF2B5EF4-FFF2-40B4-BE49-F238E27FC236}">
                <a16:creationId xmlns:a16="http://schemas.microsoft.com/office/drawing/2014/main" id="{699F1B09-BAC7-094E-9EF8-C899ADCF6A1C}"/>
              </a:ext>
            </a:extLst>
          </p:cNvPr>
          <p:cNvPicPr>
            <a:picLocks noChangeAspect="1"/>
          </p:cNvPicPr>
          <p:nvPr/>
        </p:nvPicPr>
        <p:blipFill>
          <a:blip r:embed="rId7"/>
          <a:stretch>
            <a:fillRect/>
          </a:stretch>
        </p:blipFill>
        <p:spPr>
          <a:xfrm>
            <a:off x="9846014" y="1981084"/>
            <a:ext cx="2215372" cy="3164817"/>
          </a:xfrm>
          <a:prstGeom prst="rect">
            <a:avLst/>
          </a:prstGeom>
        </p:spPr>
      </p:pic>
      <p:sp>
        <p:nvSpPr>
          <p:cNvPr id="28" name="TextBox 27">
            <a:extLst>
              <a:ext uri="{FF2B5EF4-FFF2-40B4-BE49-F238E27FC236}">
                <a16:creationId xmlns:a16="http://schemas.microsoft.com/office/drawing/2014/main" id="{1BE05E4F-326F-89D3-6BCF-697ECAE4B076}"/>
              </a:ext>
            </a:extLst>
          </p:cNvPr>
          <p:cNvSpPr txBox="1"/>
          <p:nvPr/>
        </p:nvSpPr>
        <p:spPr>
          <a:xfrm>
            <a:off x="8107445" y="1981084"/>
            <a:ext cx="189574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1F20"/>
                </a:solidFill>
                <a:effectLst/>
                <a:uLnTx/>
                <a:uFillTx/>
                <a:latin typeface="+mj-lt"/>
                <a:ea typeface="+mn-ea"/>
                <a:cs typeface="+mn-cs"/>
                <a:hlinkClick r:id="rId8"/>
              </a:rPr>
              <a:t>NHS England » 4th Health and climate adaptation report</a:t>
            </a:r>
            <a:r>
              <a:rPr kumimoji="0" lang="en-GB" sz="1400" b="0" i="0" u="none" strike="noStrike" kern="1200" cap="none" spc="0" normalizeH="0" baseline="0" noProof="0" dirty="0">
                <a:ln>
                  <a:noFill/>
                </a:ln>
                <a:solidFill>
                  <a:srgbClr val="000000"/>
                </a:solidFill>
                <a:effectLst/>
                <a:uLnTx/>
                <a:uFillTx/>
                <a:latin typeface="+mj-lt"/>
                <a:ea typeface="+mn-ea"/>
                <a:cs typeface="+mn-cs"/>
              </a:rPr>
              <a:t> </a:t>
            </a:r>
          </a:p>
        </p:txBody>
      </p:sp>
      <p:sp>
        <p:nvSpPr>
          <p:cNvPr id="4" name="TextBox 3">
            <a:extLst>
              <a:ext uri="{FF2B5EF4-FFF2-40B4-BE49-F238E27FC236}">
                <a16:creationId xmlns:a16="http://schemas.microsoft.com/office/drawing/2014/main" id="{59ADBB60-0E4E-7EEC-C2D6-CC3B15A33FC4}"/>
              </a:ext>
            </a:extLst>
          </p:cNvPr>
          <p:cNvSpPr txBox="1"/>
          <p:nvPr/>
        </p:nvSpPr>
        <p:spPr>
          <a:xfrm>
            <a:off x="432000" y="5675842"/>
            <a:ext cx="486915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1F20"/>
                </a:solidFill>
                <a:effectLst/>
                <a:uLnTx/>
                <a:uFillTx/>
                <a:latin typeface="Aptos" panose="020B0004020202020204" pitchFamily="34" charset="0"/>
                <a:ea typeface="+mn-ea"/>
                <a:cs typeface="+mn-cs"/>
                <a:hlinkClick r:id="rId9"/>
              </a:rPr>
              <a:t>Progress in adapting to climate change: 2025 report to Parliament - Climate Change Committee</a:t>
            </a:r>
            <a:r>
              <a:rPr kumimoji="0" lang="en-GB"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pic>
        <p:nvPicPr>
          <p:cNvPr id="6" name="Picture 5">
            <a:extLst>
              <a:ext uri="{FF2B5EF4-FFF2-40B4-BE49-F238E27FC236}">
                <a16:creationId xmlns:a16="http://schemas.microsoft.com/office/drawing/2014/main" id="{D9AAEA29-740B-7093-C361-314825C51AF8}"/>
              </a:ext>
            </a:extLst>
          </p:cNvPr>
          <p:cNvPicPr>
            <a:picLocks noChangeAspect="1"/>
          </p:cNvPicPr>
          <p:nvPr/>
        </p:nvPicPr>
        <p:blipFill>
          <a:blip r:embed="rId10"/>
          <a:stretch>
            <a:fillRect/>
          </a:stretch>
        </p:blipFill>
        <p:spPr>
          <a:xfrm>
            <a:off x="465223" y="2092912"/>
            <a:ext cx="3784042" cy="2398974"/>
          </a:xfrm>
          <a:prstGeom prst="rect">
            <a:avLst/>
          </a:prstGeom>
        </p:spPr>
      </p:pic>
      <p:sp>
        <p:nvSpPr>
          <p:cNvPr id="7" name="TextBox 6">
            <a:extLst>
              <a:ext uri="{FF2B5EF4-FFF2-40B4-BE49-F238E27FC236}">
                <a16:creationId xmlns:a16="http://schemas.microsoft.com/office/drawing/2014/main" id="{2A3FEB69-54D4-7D8C-42A4-AB25728496B9}"/>
              </a:ext>
            </a:extLst>
          </p:cNvPr>
          <p:cNvSpPr txBox="1"/>
          <p:nvPr/>
        </p:nvSpPr>
        <p:spPr>
          <a:xfrm>
            <a:off x="465223" y="1401400"/>
            <a:ext cx="4372453" cy="338554"/>
          </a:xfrm>
          <a:prstGeom prst="rect">
            <a:avLst/>
          </a:prstGeom>
          <a:noFill/>
          <a:ln w="28575">
            <a:solidFill>
              <a:srgbClr val="FF0000"/>
            </a:solidFill>
          </a:ln>
        </p:spPr>
        <p:txBody>
          <a:bodyPr wrap="square" rtlCol="0">
            <a:spAutoFit/>
          </a:bodyPr>
          <a:lstStyle/>
          <a:p>
            <a:r>
              <a:rPr lang="en-GB" sz="1600" dirty="0"/>
              <a:t>Statutory duty to report on progress of (NAP3)  </a:t>
            </a:r>
          </a:p>
        </p:txBody>
      </p:sp>
      <p:sp>
        <p:nvSpPr>
          <p:cNvPr id="8" name="TextBox 7">
            <a:extLst>
              <a:ext uri="{FF2B5EF4-FFF2-40B4-BE49-F238E27FC236}">
                <a16:creationId xmlns:a16="http://schemas.microsoft.com/office/drawing/2014/main" id="{EE0108BC-4BA0-B3B1-CC83-56125AA2BA1E}"/>
              </a:ext>
            </a:extLst>
          </p:cNvPr>
          <p:cNvSpPr txBox="1"/>
          <p:nvPr/>
        </p:nvSpPr>
        <p:spPr>
          <a:xfrm>
            <a:off x="432000" y="4533271"/>
            <a:ext cx="4372453" cy="1169551"/>
          </a:xfrm>
          <a:prstGeom prst="rect">
            <a:avLst/>
          </a:prstGeom>
          <a:noFill/>
        </p:spPr>
        <p:txBody>
          <a:bodyPr wrap="square" rtlCol="0">
            <a:spAutoFit/>
          </a:bodyPr>
          <a:lstStyle/>
          <a:p>
            <a:r>
              <a:rPr lang="en-GB" sz="1400" b="1" dirty="0"/>
              <a:t>Inadequate – slow - not top priority</a:t>
            </a:r>
          </a:p>
          <a:p>
            <a:pPr marL="285750" indent="-285750">
              <a:buFont typeface="Arial" panose="020B0604020202020204" pitchFamily="34" charset="0"/>
              <a:buChar char="•"/>
            </a:pPr>
            <a:r>
              <a:rPr lang="en-GB" sz="1400" dirty="0"/>
              <a:t>Improve objectives &amp; targets</a:t>
            </a:r>
          </a:p>
          <a:p>
            <a:pPr marL="285750" indent="-285750">
              <a:buFont typeface="Arial" panose="020B0604020202020204" pitchFamily="34" charset="0"/>
              <a:buChar char="•"/>
            </a:pPr>
            <a:r>
              <a:rPr lang="en-GB" sz="1400" dirty="0"/>
              <a:t>Improve coordination across government</a:t>
            </a:r>
          </a:p>
          <a:p>
            <a:pPr marL="285750" indent="-285750">
              <a:buFont typeface="Arial" panose="020B0604020202020204" pitchFamily="34" charset="0"/>
              <a:buChar char="•"/>
            </a:pPr>
            <a:r>
              <a:rPr lang="en-GB" sz="1400" dirty="0"/>
              <a:t>Integrate adaptation into all relevant  polices </a:t>
            </a:r>
          </a:p>
          <a:p>
            <a:pPr marL="285750" indent="-285750">
              <a:buFont typeface="Arial" panose="020B0604020202020204" pitchFamily="34" charset="0"/>
              <a:buChar char="•"/>
            </a:pPr>
            <a:r>
              <a:rPr lang="en-GB" sz="1400" dirty="0"/>
              <a:t>Improve evaluation &amp; monitoring</a:t>
            </a: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00371-CD68-214C-AAC6-84E759520730}"/>
              </a:ext>
            </a:extLst>
          </p:cNvPr>
          <p:cNvSpPr>
            <a:spLocks noGrp="1"/>
          </p:cNvSpPr>
          <p:nvPr>
            <p:ph type="title"/>
          </p:nvPr>
        </p:nvSpPr>
        <p:spPr/>
        <p:txBody>
          <a:bodyPr/>
          <a:lstStyle/>
          <a:p>
            <a:r>
              <a:rPr lang="en-GB" dirty="0"/>
              <a:t>Adaption expectations on NHS Trusts and ICBs</a:t>
            </a:r>
          </a:p>
        </p:txBody>
      </p:sp>
      <p:sp>
        <p:nvSpPr>
          <p:cNvPr id="2" name="Text Placeholder 1">
            <a:extLst>
              <a:ext uri="{FF2B5EF4-FFF2-40B4-BE49-F238E27FC236}">
                <a16:creationId xmlns:a16="http://schemas.microsoft.com/office/drawing/2014/main" id="{CCCF6FB3-5B0E-054A-A00A-169C64A57088}"/>
              </a:ext>
            </a:extLst>
          </p:cNvPr>
          <p:cNvSpPr>
            <a:spLocks noGrp="1"/>
          </p:cNvSpPr>
          <p:nvPr>
            <p:ph type="body" sz="quarter" idx="14"/>
          </p:nvPr>
        </p:nvSpPr>
        <p:spPr>
          <a:xfrm>
            <a:off x="2370977" y="2023304"/>
            <a:ext cx="3564000" cy="151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hlinkClick r:id="rId3"/>
              </a:rPr>
              <a:t>Health and Care Act (2022)</a:t>
            </a:r>
            <a:endParaRPr kumimoji="0" lang="en-GB" sz="1400" b="0" i="0" u="sng"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02A30"/>
                </a:solidFill>
                <a:effectLst/>
                <a:uLnTx/>
                <a:uFillTx/>
                <a:latin typeface="Arial" panose="020B0604020202020204" pitchFamily="34" charset="0"/>
                <a:ea typeface="+mn-ea"/>
                <a:cs typeface="Arial" panose="020B0604020202020204" pitchFamily="34" charset="0"/>
              </a:rPr>
              <a:t> </a:t>
            </a:r>
            <a:endParaRPr kumimoji="0" lang="en-GB" sz="12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0"/>
              </a:spcBef>
              <a:spcAft>
                <a:spcPts val="1125"/>
              </a:spcAft>
              <a:buClr>
                <a:srgbClr val="231F20"/>
              </a:buClr>
              <a:buSzTx/>
              <a:buFont typeface="Arial" panose="020B0604020202020204" pitchFamily="34" charset="0"/>
              <a:buNone/>
              <a:tabLst/>
              <a:defRPr/>
            </a:pPr>
            <a:r>
              <a:rPr kumimoji="0" lang="en-GB" sz="1200" b="0" i="0" u="none" strike="noStrike" kern="1200" cap="none" spc="0" normalizeH="0" baseline="0" noProof="0" dirty="0">
                <a:ln>
                  <a:noFill/>
                </a:ln>
                <a:solidFill>
                  <a:srgbClr val="202A30"/>
                </a:solidFill>
                <a:effectLst/>
                <a:uLnTx/>
                <a:uFillTx/>
                <a:latin typeface="Arial" panose="020B0604020202020204" pitchFamily="34" charset="0"/>
                <a:ea typeface="+mn-ea"/>
                <a:cs typeface="Arial" panose="020B0604020202020204" pitchFamily="34" charset="0"/>
              </a:rPr>
              <a:t>New duties on NHS ICBs/trusts to consider statutory emissions &amp; environmental targets in their decisions. Requires health services to adapt to </a:t>
            </a:r>
            <a:r>
              <a:rPr kumimoji="0" lang="en-GB" sz="1200" b="1" i="0" u="none" strike="noStrike" kern="1200" cap="none" spc="0" normalizeH="0" baseline="0" noProof="0" dirty="0">
                <a:ln>
                  <a:noFill/>
                </a:ln>
                <a:solidFill>
                  <a:srgbClr val="202A30"/>
                </a:solidFill>
                <a:effectLst/>
                <a:uLnTx/>
                <a:uFillTx/>
                <a:latin typeface="Arial" panose="020B0604020202020204" pitchFamily="34" charset="0"/>
                <a:ea typeface="+mn-ea"/>
                <a:cs typeface="Arial" panose="020B0604020202020204" pitchFamily="34" charset="0"/>
              </a:rPr>
              <a:t>both current </a:t>
            </a:r>
            <a:r>
              <a:rPr lang="en-GB" sz="1200" b="1" dirty="0">
                <a:solidFill>
                  <a:srgbClr val="202A30"/>
                </a:solidFill>
                <a:latin typeface="Arial" panose="020B0604020202020204" pitchFamily="34" charset="0"/>
                <a:cs typeface="Arial" panose="020B0604020202020204" pitchFamily="34" charset="0"/>
              </a:rPr>
              <a:t>&amp; </a:t>
            </a:r>
            <a:r>
              <a:rPr kumimoji="0" lang="en-GB" sz="1200" b="1" i="0" u="none" strike="noStrike" kern="1200" cap="none" spc="0" normalizeH="0" baseline="0" noProof="0" dirty="0">
                <a:ln>
                  <a:noFill/>
                </a:ln>
                <a:solidFill>
                  <a:srgbClr val="202A30"/>
                </a:solidFill>
                <a:effectLst/>
                <a:uLnTx/>
                <a:uFillTx/>
                <a:latin typeface="Arial" panose="020B0604020202020204" pitchFamily="34" charset="0"/>
                <a:ea typeface="+mn-ea"/>
                <a:cs typeface="Arial" panose="020B0604020202020204" pitchFamily="34" charset="0"/>
              </a:rPr>
              <a:t>predicted </a:t>
            </a:r>
            <a:r>
              <a:rPr kumimoji="0" lang="en-GB" sz="1200" b="0" i="0" u="none" strike="noStrike" kern="1200" cap="none" spc="0" normalizeH="0" baseline="0" noProof="0" dirty="0">
                <a:ln>
                  <a:noFill/>
                </a:ln>
                <a:solidFill>
                  <a:srgbClr val="202A30"/>
                </a:solidFill>
                <a:effectLst/>
                <a:uLnTx/>
                <a:uFillTx/>
                <a:latin typeface="Arial" panose="020B0604020202020204" pitchFamily="34" charset="0"/>
                <a:ea typeface="+mn-ea"/>
                <a:cs typeface="Arial" panose="020B0604020202020204" pitchFamily="34" charset="0"/>
              </a:rPr>
              <a:t>climate impacts, as per the Climate Change Act 2008</a:t>
            </a:r>
            <a:endParaRPr lang="en-GB" sz="1200" dirty="0">
              <a:solidFill>
                <a:schemeClr val="tx1"/>
              </a:solidFill>
            </a:endParaRPr>
          </a:p>
        </p:txBody>
      </p:sp>
      <p:sp>
        <p:nvSpPr>
          <p:cNvPr id="3" name="Text Placeholder 2">
            <a:extLst>
              <a:ext uri="{FF2B5EF4-FFF2-40B4-BE49-F238E27FC236}">
                <a16:creationId xmlns:a16="http://schemas.microsoft.com/office/drawing/2014/main" id="{BF17F578-3457-9F4D-B33F-6548C62DB76A}"/>
              </a:ext>
            </a:extLst>
          </p:cNvPr>
          <p:cNvSpPr>
            <a:spLocks noGrp="1"/>
          </p:cNvSpPr>
          <p:nvPr>
            <p:ph type="body" sz="quarter" idx="15"/>
          </p:nvPr>
        </p:nvSpPr>
        <p:spPr/>
        <p:txBody>
          <a:bodyPr/>
          <a:lstStyle/>
          <a:p>
            <a:endParaRPr lang="en-GB" sz="1400" dirty="0">
              <a:solidFill>
                <a:schemeClr val="tx1"/>
              </a:solidFill>
              <a:latin typeface="+mj-lt"/>
            </a:endParaRPr>
          </a:p>
          <a:p>
            <a:r>
              <a:rPr lang="en-GB" sz="1400" dirty="0">
                <a:solidFill>
                  <a:schemeClr val="tx1"/>
                </a:solidFill>
                <a:latin typeface="+mj-lt"/>
              </a:rPr>
              <a:t>Have an adaptation lead and a long-term adaptation plan</a:t>
            </a:r>
          </a:p>
        </p:txBody>
      </p:sp>
      <p:sp>
        <p:nvSpPr>
          <p:cNvPr id="4" name="Text Placeholder 3">
            <a:extLst>
              <a:ext uri="{FF2B5EF4-FFF2-40B4-BE49-F238E27FC236}">
                <a16:creationId xmlns:a16="http://schemas.microsoft.com/office/drawing/2014/main" id="{C4174D1F-DD99-CD4A-A738-B73A94CA00AC}"/>
              </a:ext>
            </a:extLst>
          </p:cNvPr>
          <p:cNvSpPr>
            <a:spLocks noGrp="1"/>
          </p:cNvSpPr>
          <p:nvPr>
            <p:ph type="body" sz="quarter" idx="16"/>
          </p:nvPr>
        </p:nvSpPr>
        <p:spPr/>
        <p:txBody>
          <a:bodyPr/>
          <a:lstStyle/>
          <a:p>
            <a:pPr algn="l"/>
            <a:r>
              <a:rPr lang="en-GB" sz="1200" dirty="0">
                <a:hlinkClick r:id="rId4"/>
              </a:rPr>
              <a:t>NHS Standard Contract 2025/26 Service Conditions (Full Length)</a:t>
            </a:r>
            <a:r>
              <a:rPr lang="en-GB" sz="1200" dirty="0"/>
              <a:t>  </a:t>
            </a:r>
            <a:r>
              <a:rPr lang="en-GB" sz="1200" dirty="0">
                <a:solidFill>
                  <a:schemeClr val="tx1"/>
                </a:solidFill>
              </a:rPr>
              <a:t>All reasonable steps to minimise adverse impact on the environment</a:t>
            </a:r>
          </a:p>
        </p:txBody>
      </p:sp>
      <p:sp>
        <p:nvSpPr>
          <p:cNvPr id="6" name="Text Placeholder 5">
            <a:extLst>
              <a:ext uri="{FF2B5EF4-FFF2-40B4-BE49-F238E27FC236}">
                <a16:creationId xmlns:a16="http://schemas.microsoft.com/office/drawing/2014/main" id="{D38F4E64-6460-554B-BE51-C9A279FCF2CF}"/>
              </a:ext>
            </a:extLst>
          </p:cNvPr>
          <p:cNvSpPr>
            <a:spLocks noGrp="1"/>
          </p:cNvSpPr>
          <p:nvPr>
            <p:ph type="body" sz="quarter" idx="17"/>
          </p:nvPr>
        </p:nvSpPr>
        <p:spPr>
          <a:xfrm>
            <a:off x="4332197" y="4649267"/>
            <a:ext cx="3564000" cy="151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tooltip="https://assets.publishing.service.gov.uk/media/64ba74102059dc00125d27a7/the_third_national_adaptation_programme.pdf"/>
              </a:rPr>
              <a:t>The Third National Adaptation Programme (NAP3) and the Fourth Strategy for Climate Adaptation Reporting</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panose="020B0604020202020204" pitchFamily="34" charset="0"/>
                <a:hlinkClick r:id="rId6"/>
              </a:rPr>
              <a:t>NHS England » 4th Health and climate adaptation report</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endPar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panose="020B0604020202020204" pitchFamily="34" charset="0"/>
            </a:endParaRPr>
          </a:p>
          <a:p>
            <a:endParaRPr lang="en-GB" dirty="0">
              <a:solidFill>
                <a:schemeClr val="tx1"/>
              </a:solidFill>
            </a:endParaRPr>
          </a:p>
        </p:txBody>
      </p:sp>
      <p:sp>
        <p:nvSpPr>
          <p:cNvPr id="7" name="Text Placeholder 6">
            <a:extLst>
              <a:ext uri="{FF2B5EF4-FFF2-40B4-BE49-F238E27FC236}">
                <a16:creationId xmlns:a16="http://schemas.microsoft.com/office/drawing/2014/main" id="{523F5F04-A892-7647-801D-1B4A8960C30C}"/>
              </a:ext>
            </a:extLst>
          </p:cNvPr>
          <p:cNvSpPr>
            <a:spLocks noGrp="1"/>
          </p:cNvSpPr>
          <p:nvPr>
            <p:ph type="body" sz="quarter" idx="18"/>
          </p:nvPr>
        </p:nvSpPr>
        <p:spPr>
          <a:xfrm>
            <a:off x="8259248" y="4650424"/>
            <a:ext cx="3576905" cy="1510843"/>
          </a:xfrm>
        </p:spPr>
        <p:txBody>
          <a:bodyPr/>
          <a:lstStyle/>
          <a:p>
            <a:pPr marL="0" marR="0" lvl="0" indent="0" algn="l" defTabSz="914400" rtl="0" eaLnBrk="1" fontAlgn="base" latinLnBrk="0" hangingPunct="1">
              <a:lnSpc>
                <a:spcPct val="100000"/>
              </a:lnSpc>
              <a:spcBef>
                <a:spcPts val="0"/>
              </a:spcBef>
              <a:spcAft>
                <a:spcPts val="1125"/>
              </a:spcAft>
              <a:buClr>
                <a:srgbClr val="231F20"/>
              </a:buClr>
              <a:buSzTx/>
              <a:buFont typeface="Arial" panose="020B0604020202020204" pitchFamily="34" charset="0"/>
              <a:buNone/>
              <a:tabLst/>
              <a:defRPr/>
            </a:pPr>
            <a:r>
              <a:rPr kumimoji="0" lang="en-GB" sz="1200" b="1" i="0" u="none" strike="noStrike" kern="1200" cap="none" spc="0" normalizeH="0" baseline="0" noProof="0" dirty="0">
                <a:ln>
                  <a:noFill/>
                </a:ln>
                <a:solidFill>
                  <a:srgbClr val="202A30"/>
                </a:solidFill>
                <a:effectLst/>
                <a:uLnTx/>
                <a:uFillTx/>
                <a:latin typeface="Arial" panose="020B0604020202020204"/>
                <a:ea typeface="+mn-ea"/>
                <a:cs typeface="+mn-cs"/>
              </a:rPr>
              <a:t>Safe Environments </a:t>
            </a:r>
            <a:r>
              <a:rPr kumimoji="0" lang="en-GB" sz="1200" b="0" i="0" u="none" strike="noStrike" kern="1200" cap="none" spc="0" normalizeH="0" baseline="0" noProof="0" dirty="0">
                <a:ln>
                  <a:noFill/>
                </a:ln>
                <a:solidFill>
                  <a:srgbClr val="202A30"/>
                </a:solidFill>
                <a:effectLst/>
                <a:uLnTx/>
                <a:uFillTx/>
                <a:latin typeface="Arial" panose="020B0604020202020204"/>
                <a:ea typeface="+mn-ea"/>
                <a:cs typeface="+mn-cs"/>
              </a:rPr>
              <a:t>– this focuses on ensuring that services are prepared for, and resilient to, adverse weather events.</a:t>
            </a:r>
          </a:p>
          <a:p>
            <a:pPr marL="0" marR="0" lvl="0" indent="0" algn="l" defTabSz="914400" rtl="0" eaLnBrk="1" fontAlgn="base" latinLnBrk="0" hangingPunct="1">
              <a:lnSpc>
                <a:spcPct val="100000"/>
              </a:lnSpc>
              <a:spcBef>
                <a:spcPts val="0"/>
              </a:spcBef>
              <a:spcAft>
                <a:spcPts val="1125"/>
              </a:spcAft>
              <a:buClr>
                <a:srgbClr val="231F20"/>
              </a:buClr>
              <a:buSzTx/>
              <a:buFont typeface="Arial" panose="020B0604020202020204" pitchFamily="34" charset="0"/>
              <a:buNone/>
              <a:tabLst/>
              <a:defRPr/>
            </a:pPr>
            <a:r>
              <a:rPr kumimoji="0" lang="en-GB" sz="1200" b="1" i="0" u="none" strike="noStrike" kern="1200" cap="none" spc="0" normalizeH="0" baseline="0" noProof="0" dirty="0">
                <a:ln>
                  <a:noFill/>
                </a:ln>
                <a:solidFill>
                  <a:srgbClr val="202A30"/>
                </a:solidFill>
                <a:effectLst/>
                <a:uLnTx/>
                <a:uFillTx/>
                <a:latin typeface="Arial" panose="020B0604020202020204"/>
                <a:ea typeface="+mn-ea"/>
                <a:cs typeface="+mn-cs"/>
              </a:rPr>
              <a:t>Governance, Management and Sustainability </a:t>
            </a:r>
            <a:r>
              <a:rPr kumimoji="0" lang="en-GB" sz="1200" b="0" i="0" u="none" strike="noStrike" kern="1200" cap="none" spc="0" normalizeH="0" baseline="0" noProof="0" dirty="0">
                <a:ln>
                  <a:noFill/>
                </a:ln>
                <a:solidFill>
                  <a:srgbClr val="202A30"/>
                </a:solidFill>
                <a:effectLst/>
                <a:uLnTx/>
                <a:uFillTx/>
                <a:latin typeface="Arial" panose="020B0604020202020204"/>
                <a:ea typeface="+mn-ea"/>
                <a:cs typeface="+mn-cs"/>
              </a:rPr>
              <a:t>– this considers services’ emergency preparedness planning</a:t>
            </a:r>
            <a:r>
              <a:rPr kumimoji="0" lang="en-GB" sz="1000" b="0" i="0" u="none" strike="noStrike" kern="1200" cap="none" spc="0" normalizeH="0" baseline="0" noProof="0" dirty="0">
                <a:ln>
                  <a:noFill/>
                </a:ln>
                <a:solidFill>
                  <a:srgbClr val="202A30"/>
                </a:solidFill>
                <a:effectLst/>
                <a:uLnTx/>
                <a:uFillTx/>
                <a:latin typeface="Arial" panose="020B0604020202020204"/>
                <a:ea typeface="+mn-ea"/>
                <a:cs typeface="+mn-cs"/>
              </a:rPr>
              <a:t>.</a:t>
            </a:r>
          </a:p>
          <a:p>
            <a:endParaRPr lang="en-GB" dirty="0">
              <a:solidFill>
                <a:schemeClr val="tx1"/>
              </a:solidFill>
            </a:endParaRPr>
          </a:p>
        </p:txBody>
      </p:sp>
      <p:sp>
        <p:nvSpPr>
          <p:cNvPr id="17" name="TextBox 16">
            <a:extLst>
              <a:ext uri="{FF2B5EF4-FFF2-40B4-BE49-F238E27FC236}">
                <a16:creationId xmlns:a16="http://schemas.microsoft.com/office/drawing/2014/main" id="{D64F7D2D-2C2E-EAA6-210B-3320A0C8295B}"/>
              </a:ext>
            </a:extLst>
          </p:cNvPr>
          <p:cNvSpPr txBox="1"/>
          <p:nvPr/>
        </p:nvSpPr>
        <p:spPr>
          <a:xfrm>
            <a:off x="6431722" y="1949077"/>
            <a:ext cx="321460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hlinkClick r:id="rId7"/>
              </a:rPr>
              <a:t>NHS England » Green plan guidance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4E0511D3-C11B-AFE3-7F3F-7825E227CE7D}"/>
              </a:ext>
            </a:extLst>
          </p:cNvPr>
          <p:cNvSpPr txBox="1"/>
          <p:nvPr/>
        </p:nvSpPr>
        <p:spPr>
          <a:xfrm>
            <a:off x="672062" y="4066845"/>
            <a:ext cx="2800808" cy="338554"/>
          </a:xfrm>
          <a:prstGeom prst="rect">
            <a:avLst/>
          </a:prstGeom>
          <a:noFill/>
        </p:spPr>
        <p:txBody>
          <a:bodyPr wrap="square">
            <a:spAutoFit/>
          </a:bodyPr>
          <a:lstStyle/>
          <a:p>
            <a:r>
              <a:rPr kumimoji="0" lang="en-GB"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Standard NHS Contract</a:t>
            </a:r>
            <a:endParaRPr lang="en-GB" b="1" dirty="0"/>
          </a:p>
        </p:txBody>
      </p:sp>
      <p:sp>
        <p:nvSpPr>
          <p:cNvPr id="28" name="TextBox 27">
            <a:extLst>
              <a:ext uri="{FF2B5EF4-FFF2-40B4-BE49-F238E27FC236}">
                <a16:creationId xmlns:a16="http://schemas.microsoft.com/office/drawing/2014/main" id="{36A5A86A-B1A7-EA8D-4BC9-8F115747471C}"/>
              </a:ext>
            </a:extLst>
          </p:cNvPr>
          <p:cNvSpPr txBox="1"/>
          <p:nvPr/>
        </p:nvSpPr>
        <p:spPr>
          <a:xfrm>
            <a:off x="160846" y="1277861"/>
            <a:ext cx="2210129" cy="2308324"/>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srgbClr val="0070C0"/>
                </a:solidFill>
                <a:effectLst/>
                <a:uLnTx/>
                <a:uFillTx/>
                <a:latin typeface="Arial"/>
                <a:ea typeface="+mn-ea"/>
                <a:cs typeface="+mn-cs"/>
                <a:hlinkClick r:id="rId8">
                  <a:extLst>
                    <a:ext uri="{A12FA001-AC4F-418D-AE19-62706E023703}">
                      <ahyp:hlinkClr xmlns:ahyp="http://schemas.microsoft.com/office/drawing/2018/hyperlinkcolor" val="tx"/>
                    </a:ext>
                  </a:extLst>
                </a:hlinkClick>
              </a:rPr>
              <a:t>Climate Change Act 2008</a:t>
            </a:r>
          </a:p>
          <a:p>
            <a:pPr marR="0" lvl="0" algn="l" defTabSz="457200" rtl="0" eaLnBrk="1" fontAlgn="auto" latinLnBrk="0" hangingPunct="1">
              <a:lnSpc>
                <a:spcPct val="100000"/>
              </a:lnSpc>
              <a:spcBef>
                <a:spcPts val="0"/>
              </a:spcBef>
              <a:spcAft>
                <a:spcPts val="0"/>
              </a:spcAft>
              <a:buClrTx/>
              <a:buSzTx/>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5 year planni</a:t>
            </a:r>
            <a:r>
              <a:rPr kumimoji="0" lang="en-GB" sz="1200" b="0" i="0" u="none" strike="noStrike" kern="1200" cap="none" spc="0" normalizeH="0" baseline="0" noProof="0" dirty="0">
                <a:ln>
                  <a:noFill/>
                </a:ln>
                <a:solidFill>
                  <a:srgbClr val="000000"/>
                </a:solidFill>
                <a:effectLst/>
                <a:uLnTx/>
                <a:uFillTx/>
                <a:latin typeface="Arial"/>
                <a:ea typeface="+mn-ea"/>
                <a:cs typeface="+mn-cs"/>
                <a:hlinkClick r:id="rId8">
                  <a:extLst>
                    <a:ext uri="{A12FA001-AC4F-418D-AE19-62706E023703}">
                      <ahyp:hlinkClr xmlns:ahyp="http://schemas.microsoft.com/office/drawing/2018/hyperlinkcolor" val="tx"/>
                    </a:ext>
                  </a:extLst>
                </a:hlinkClick>
              </a:rPr>
              <a:t>n</a:t>
            </a:r>
            <a:r>
              <a:rPr kumimoji="0" lang="en-GB" sz="1200" b="0" i="0" u="none" strike="noStrike" kern="1200" cap="none" spc="0" normalizeH="0" baseline="0" noProof="0" dirty="0">
                <a:ln>
                  <a:noFill/>
                </a:ln>
                <a:solidFill>
                  <a:srgbClr val="000000"/>
                </a:solidFill>
                <a:effectLst/>
                <a:uLnTx/>
                <a:uFillTx/>
                <a:latin typeface="Arial"/>
                <a:ea typeface="+mn-ea"/>
                <a:cs typeface="+mn-cs"/>
              </a:rPr>
              <a:t>g &amp; reporting cycle</a:t>
            </a:r>
          </a:p>
          <a:p>
            <a:pPr marR="0" lvl="0" algn="l" defTabSz="4572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hlinkClick r:id="rId8">
                  <a:extLst>
                    <a:ext uri="{A12FA001-AC4F-418D-AE19-62706E023703}">
                      <ahyp:hlinkClr xmlns:ahyp="http://schemas.microsoft.com/office/drawing/2018/hyperlinkcolor" val="tx"/>
                    </a:ext>
                  </a:extLst>
                </a:hlinkClick>
              </a:rPr>
              <a:t>Environment Act 2021- </a:t>
            </a:r>
          </a:p>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hlinkClick r:id="rId8">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srgbClr val="0070C0"/>
                </a:solidFill>
                <a:effectLst/>
                <a:uLnTx/>
                <a:uFillTx/>
                <a:latin typeface="Arial"/>
                <a:ea typeface="+mn-ea"/>
                <a:cs typeface="+mn-cs"/>
                <a:hlinkClick r:id="rId8">
                  <a:extLst>
                    <a:ext uri="{A12FA001-AC4F-418D-AE19-62706E023703}">
                      <ahyp:hlinkClr xmlns:ahyp="http://schemas.microsoft.com/office/drawing/2018/hyperlinkcolor" val="tx"/>
                    </a:ext>
                  </a:extLst>
                </a:hlinkClick>
              </a:rPr>
              <a:t>Complying with the biodiversity duty - GOV.UK (www.gov.uk)</a:t>
            </a:r>
            <a:r>
              <a:rPr kumimoji="0" lang="en-GB" sz="1200" b="0" i="0" u="none" strike="noStrike" kern="1200" cap="none" spc="0" normalizeH="0" baseline="0" noProof="0" dirty="0">
                <a:ln>
                  <a:noFill/>
                </a:ln>
                <a:solidFill>
                  <a:srgbClr val="0070C0"/>
                </a:solidFill>
                <a:effectLst/>
                <a:uLnTx/>
                <a:uFillTx/>
                <a:latin typeface="Arial"/>
                <a:ea typeface="+mn-ea"/>
                <a:cs typeface="+mn-cs"/>
              </a:rPr>
              <a:t> </a:t>
            </a:r>
            <a:r>
              <a:rPr kumimoji="0" lang="en-GB" sz="1200" b="0" i="0" u="none" strike="noStrike" kern="1200" cap="none" spc="0" normalizeH="0" baseline="0" noProof="0" dirty="0">
                <a:ln>
                  <a:noFill/>
                </a:ln>
                <a:solidFill>
                  <a:srgbClr val="000000"/>
                </a:solidFill>
                <a:effectLst/>
                <a:uLnTx/>
                <a:uFillTx/>
                <a:latin typeface="Arial"/>
                <a:ea typeface="+mn-ea"/>
                <a:cs typeface="+mn-cs"/>
              </a:rPr>
              <a:t>1</a:t>
            </a:r>
            <a:r>
              <a:rPr kumimoji="0" lang="en-GB" sz="1200" b="0" i="0" u="none" strike="noStrike" kern="1200" cap="none" spc="0" normalizeH="0" baseline="30000" noProof="0" dirty="0">
                <a:ln>
                  <a:noFill/>
                </a:ln>
                <a:solidFill>
                  <a:srgbClr val="000000"/>
                </a:solidFill>
                <a:effectLst/>
                <a:uLnTx/>
                <a:uFillTx/>
                <a:latin typeface="Arial"/>
                <a:ea typeface="+mn-ea"/>
                <a:cs typeface="+mn-cs"/>
              </a:rPr>
              <a:t>st</a:t>
            </a:r>
            <a:r>
              <a:rPr kumimoji="0" lang="en-GB" sz="1200" b="0" i="0" u="none" strike="noStrike" kern="1200" cap="none" spc="0" normalizeH="0" baseline="0" noProof="0" dirty="0">
                <a:ln>
                  <a:noFill/>
                </a:ln>
                <a:solidFill>
                  <a:srgbClr val="000000"/>
                </a:solidFill>
                <a:effectLst/>
                <a:uLnTx/>
                <a:uFillTx/>
                <a:latin typeface="Arial"/>
                <a:ea typeface="+mn-ea"/>
                <a:cs typeface="+mn-cs"/>
              </a:rPr>
              <a:t> Jan 2024</a:t>
            </a:r>
          </a:p>
          <a:p>
            <a:pPr marR="0" lvl="0" algn="l" defTabSz="4572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PPN 06/20</a:t>
            </a:r>
            <a:r>
              <a:rPr kumimoji="0" lang="en-GB" sz="1200" b="0" i="0" u="none" strike="noStrike" kern="1200" cap="none" spc="0" normalizeH="0" baseline="0" noProof="0" dirty="0">
                <a:ln>
                  <a:noFill/>
                </a:ln>
                <a:solidFill>
                  <a:srgbClr val="000000"/>
                </a:solidFill>
                <a:effectLst/>
                <a:uLnTx/>
                <a:uFillTx/>
                <a:latin typeface="Arial"/>
                <a:ea typeface="+mn-ea"/>
                <a:cs typeface="+mn-cs"/>
              </a:rPr>
              <a:t>: Duty to add min 10% social value weighting to all procurements</a:t>
            </a:r>
          </a:p>
        </p:txBody>
      </p:sp>
      <p:sp>
        <p:nvSpPr>
          <p:cNvPr id="29" name="TextBox 28">
            <a:extLst>
              <a:ext uri="{FF2B5EF4-FFF2-40B4-BE49-F238E27FC236}">
                <a16:creationId xmlns:a16="http://schemas.microsoft.com/office/drawing/2014/main" id="{B66364F2-5A5B-8368-F238-C140DAB7D735}"/>
              </a:ext>
            </a:extLst>
          </p:cNvPr>
          <p:cNvSpPr txBox="1"/>
          <p:nvPr/>
        </p:nvSpPr>
        <p:spPr>
          <a:xfrm>
            <a:off x="4534574" y="4066845"/>
            <a:ext cx="2800808" cy="338554"/>
          </a:xfrm>
          <a:prstGeom prst="rect">
            <a:avLst/>
          </a:prstGeom>
          <a:noFill/>
        </p:spPr>
        <p:txBody>
          <a:bodyPr wrap="square">
            <a:spAutoFit/>
          </a:bodyPr>
          <a:lstStyle/>
          <a:p>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NHS Adaptation reports </a:t>
            </a:r>
            <a:endParaRPr lang="en-GB" b="1" dirty="0"/>
          </a:p>
        </p:txBody>
      </p:sp>
      <p:sp>
        <p:nvSpPr>
          <p:cNvPr id="30" name="TextBox 29">
            <a:extLst>
              <a:ext uri="{FF2B5EF4-FFF2-40B4-BE49-F238E27FC236}">
                <a16:creationId xmlns:a16="http://schemas.microsoft.com/office/drawing/2014/main" id="{EEB4AFD6-870C-E554-4480-3B1F3BA87DF3}"/>
              </a:ext>
            </a:extLst>
          </p:cNvPr>
          <p:cNvSpPr txBox="1"/>
          <p:nvPr/>
        </p:nvSpPr>
        <p:spPr>
          <a:xfrm>
            <a:off x="6431722" y="1361222"/>
            <a:ext cx="2800808" cy="338554"/>
          </a:xfrm>
          <a:prstGeom prst="rect">
            <a:avLst/>
          </a:prstGeom>
          <a:noFill/>
        </p:spPr>
        <p:txBody>
          <a:bodyPr wrap="square">
            <a:spAutoFit/>
          </a:bodyPr>
          <a:lstStyle/>
          <a:p>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Green Plans</a:t>
            </a:r>
            <a:endParaRPr lang="en-GB" b="1" dirty="0"/>
          </a:p>
        </p:txBody>
      </p:sp>
      <p:sp>
        <p:nvSpPr>
          <p:cNvPr id="31" name="TextBox 30">
            <a:extLst>
              <a:ext uri="{FF2B5EF4-FFF2-40B4-BE49-F238E27FC236}">
                <a16:creationId xmlns:a16="http://schemas.microsoft.com/office/drawing/2014/main" id="{1E573902-0A54-D119-8B5D-B59CFC0AA4CB}"/>
              </a:ext>
            </a:extLst>
          </p:cNvPr>
          <p:cNvSpPr txBox="1"/>
          <p:nvPr/>
        </p:nvSpPr>
        <p:spPr>
          <a:xfrm>
            <a:off x="2576304" y="1346727"/>
            <a:ext cx="2800808" cy="338554"/>
          </a:xfrm>
          <a:prstGeom prst="rect">
            <a:avLst/>
          </a:prstGeom>
          <a:noFill/>
        </p:spPr>
        <p:txBody>
          <a:bodyPr wrap="square">
            <a:spAutoFit/>
          </a:bodyPr>
          <a:lstStyle/>
          <a:p>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Health &amp; Care Act 2022</a:t>
            </a:r>
            <a:endParaRPr lang="en-GB" b="1" dirty="0"/>
          </a:p>
        </p:txBody>
      </p:sp>
      <p:sp>
        <p:nvSpPr>
          <p:cNvPr id="32" name="TextBox 31">
            <a:extLst>
              <a:ext uri="{FF2B5EF4-FFF2-40B4-BE49-F238E27FC236}">
                <a16:creationId xmlns:a16="http://schemas.microsoft.com/office/drawing/2014/main" id="{389E568E-A12F-FE48-39C8-A88D64BF53E8}"/>
              </a:ext>
            </a:extLst>
          </p:cNvPr>
          <p:cNvSpPr txBox="1"/>
          <p:nvPr/>
        </p:nvSpPr>
        <p:spPr>
          <a:xfrm>
            <a:off x="8318619" y="4082234"/>
            <a:ext cx="2800808" cy="338554"/>
          </a:xfrm>
          <a:prstGeom prst="rect">
            <a:avLst/>
          </a:prstGeom>
          <a:noFill/>
        </p:spPr>
        <p:txBody>
          <a:bodyPr wrap="square">
            <a:spAutoFit/>
          </a:bodyPr>
          <a:lstStyle/>
          <a:p>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CQC</a:t>
            </a:r>
            <a:endParaRPr lang="en-GB" b="1" dirty="0"/>
          </a:p>
        </p:txBody>
      </p:sp>
      <p:sp>
        <p:nvSpPr>
          <p:cNvPr id="34" name="TextBox 33">
            <a:extLst>
              <a:ext uri="{FF2B5EF4-FFF2-40B4-BE49-F238E27FC236}">
                <a16:creationId xmlns:a16="http://schemas.microsoft.com/office/drawing/2014/main" id="{44659BE0-A38B-9D07-F295-7ACECF1045F7}"/>
              </a:ext>
            </a:extLst>
          </p:cNvPr>
          <p:cNvSpPr txBox="1"/>
          <p:nvPr/>
        </p:nvSpPr>
        <p:spPr>
          <a:xfrm>
            <a:off x="8957901" y="4020678"/>
            <a:ext cx="2714695"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1125"/>
              </a:spcAft>
              <a:buClr>
                <a:srgbClr val="231F20"/>
              </a:buClr>
              <a:buSzTx/>
              <a:buFont typeface="Arial" panose="020B0604020202020204" pitchFamily="34" charset="0"/>
              <a:buNone/>
              <a:tabLst/>
              <a:defRPr/>
            </a:pPr>
            <a:r>
              <a:rPr kumimoji="0" lang="en-GB" sz="1200" b="0" i="0" u="none" strike="noStrike" kern="1200" cap="none" spc="0" normalizeH="0" baseline="0" noProof="0" dirty="0">
                <a:ln>
                  <a:noFill/>
                </a:ln>
                <a:solidFill>
                  <a:srgbClr val="202A30"/>
                </a:solidFill>
                <a:effectLst/>
                <a:uLnTx/>
                <a:uFillTx/>
                <a:latin typeface="-apple-system"/>
                <a:ea typeface="+mn-ea"/>
                <a:cs typeface="+mn-cs"/>
              </a:rPr>
              <a:t>CQC’s </a:t>
            </a:r>
            <a:r>
              <a:rPr kumimoji="0" lang="en-GB" sz="1200" b="0" i="0" u="sng" strike="noStrike" kern="1200" cap="none" spc="0" normalizeH="0" baseline="0" noProof="0" dirty="0">
                <a:ln>
                  <a:noFill/>
                </a:ln>
                <a:solidFill>
                  <a:srgbClr val="005EB8"/>
                </a:solidFill>
                <a:effectLst/>
                <a:uLnTx/>
                <a:uFillTx/>
                <a:latin typeface="-apple-system"/>
                <a:ea typeface="+mn-ea"/>
                <a:cs typeface="+mn-cs"/>
                <a:hlinkClick r:id="rId9"/>
              </a:rPr>
              <a:t>single assessment framework</a:t>
            </a:r>
            <a:r>
              <a:rPr kumimoji="0" lang="en-GB" sz="1200" b="0" i="0" u="none" strike="noStrike" kern="1200" cap="none" spc="0" normalizeH="0" baseline="0" noProof="0" dirty="0">
                <a:ln>
                  <a:noFill/>
                </a:ln>
                <a:solidFill>
                  <a:srgbClr val="202A30"/>
                </a:solidFill>
                <a:effectLst/>
                <a:uLnTx/>
                <a:uFillTx/>
                <a:latin typeface="-apple-system"/>
                <a:ea typeface="+mn-ea"/>
                <a:cs typeface="+mn-cs"/>
              </a:rPr>
              <a:t>  &amp; also </a:t>
            </a:r>
            <a:r>
              <a:rPr kumimoji="0" lang="en-GB" sz="1200" b="0" i="0" u="sng" strike="noStrike" kern="1200" cap="none" spc="0" normalizeH="0" baseline="0" noProof="0" dirty="0">
                <a:ln>
                  <a:noFill/>
                </a:ln>
                <a:solidFill>
                  <a:srgbClr val="005EB8"/>
                </a:solidFill>
                <a:effectLst/>
                <a:uLnTx/>
                <a:uFillTx/>
                <a:latin typeface="-apple-system"/>
                <a:ea typeface="+mn-ea"/>
                <a:cs typeface="+mn-cs"/>
                <a:hlinkClick r:id="rId10"/>
              </a:rPr>
              <a:t>supporting guidance for trusts</a:t>
            </a:r>
            <a:endParaRPr kumimoji="0" lang="en-GB" sz="1200" b="0" i="0" u="sng" strike="noStrike" kern="1200" cap="none" spc="0" normalizeH="0" baseline="0" noProof="0" dirty="0">
              <a:ln>
                <a:noFill/>
              </a:ln>
              <a:solidFill>
                <a:srgbClr val="005EB8"/>
              </a:solidFill>
              <a:effectLst/>
              <a:uLnTx/>
              <a:uFillTx/>
              <a:latin typeface="-apple-system"/>
              <a:ea typeface="+mn-ea"/>
              <a:cs typeface="+mn-cs"/>
            </a:endParaRPr>
          </a:p>
        </p:txBody>
      </p:sp>
    </p:spTree>
    <p:extLst>
      <p:ext uri="{BB962C8B-B14F-4D97-AF65-F5344CB8AC3E}">
        <p14:creationId xmlns:p14="http://schemas.microsoft.com/office/powerpoint/2010/main" val="36719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82FF-4C8E-E42B-8D08-46C8C6F472D5}"/>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40D1BEC-2DC3-8BAE-ABCA-EC1FC337DFCD}"/>
              </a:ext>
            </a:extLst>
          </p:cNvPr>
          <p:cNvSpPr>
            <a:spLocks noGrp="1"/>
          </p:cNvSpPr>
          <p:nvPr>
            <p:ph type="title"/>
          </p:nvPr>
        </p:nvSpPr>
        <p:spPr>
          <a:xfrm>
            <a:off x="355846" y="186911"/>
            <a:ext cx="11404154" cy="865186"/>
          </a:xfrm>
        </p:spPr>
        <p:txBody>
          <a:bodyPr/>
          <a:lstStyle/>
          <a:p>
            <a:r>
              <a:rPr lang="en-GB" dirty="0"/>
              <a:t>Green Plan expectations</a:t>
            </a:r>
            <a:endParaRPr lang="en-GB" spc="-40" dirty="0"/>
          </a:p>
        </p:txBody>
      </p:sp>
      <p:pic>
        <p:nvPicPr>
          <p:cNvPr id="5" name="Picture 4">
            <a:extLst>
              <a:ext uri="{FF2B5EF4-FFF2-40B4-BE49-F238E27FC236}">
                <a16:creationId xmlns:a16="http://schemas.microsoft.com/office/drawing/2014/main" id="{347D2601-3C62-40F8-9B37-C4BD6165AFDC}"/>
              </a:ext>
            </a:extLst>
          </p:cNvPr>
          <p:cNvPicPr>
            <a:picLocks noChangeAspect="1"/>
          </p:cNvPicPr>
          <p:nvPr/>
        </p:nvPicPr>
        <p:blipFill>
          <a:blip r:embed="rId3"/>
          <a:stretch>
            <a:fillRect/>
          </a:stretch>
        </p:blipFill>
        <p:spPr>
          <a:xfrm>
            <a:off x="9405257" y="3162676"/>
            <a:ext cx="2416868" cy="2408357"/>
          </a:xfrm>
          <a:prstGeom prst="rect">
            <a:avLst/>
          </a:prstGeom>
        </p:spPr>
      </p:pic>
      <p:sp>
        <p:nvSpPr>
          <p:cNvPr id="7" name="TextBox 6">
            <a:extLst>
              <a:ext uri="{FF2B5EF4-FFF2-40B4-BE49-F238E27FC236}">
                <a16:creationId xmlns:a16="http://schemas.microsoft.com/office/drawing/2014/main" id="{19A0AE15-BA50-F550-7446-1DBEB6874892}"/>
              </a:ext>
            </a:extLst>
          </p:cNvPr>
          <p:cNvSpPr txBox="1"/>
          <p:nvPr/>
        </p:nvSpPr>
        <p:spPr>
          <a:xfrm>
            <a:off x="182880" y="2545844"/>
            <a:ext cx="9222377" cy="3752309"/>
          </a:xfrm>
          <a:prstGeom prst="rect">
            <a:avLst/>
          </a:prstGeom>
          <a:noFill/>
        </p:spPr>
        <p:txBody>
          <a:bodyPr wrap="square">
            <a:spAutoFit/>
          </a:bodyPr>
          <a:lstStyle/>
          <a:p>
            <a:pPr algn="l" fontAlgn="base">
              <a:spcAft>
                <a:spcPts val="1125"/>
              </a:spcAft>
              <a:buNone/>
            </a:pPr>
            <a:r>
              <a:rPr lang="en-GB" sz="1600" b="1" i="0" dirty="0">
                <a:solidFill>
                  <a:srgbClr val="202A30"/>
                </a:solidFill>
                <a:effectLst/>
              </a:rPr>
              <a:t>In addition, systems should:</a:t>
            </a:r>
          </a:p>
          <a:p>
            <a:pPr lvl="1" fontAlgn="base">
              <a:spcAft>
                <a:spcPts val="1125"/>
              </a:spcAft>
              <a:buFont typeface="Arial" panose="020B0604020202020204" pitchFamily="34" charset="0"/>
              <a:buChar char="•"/>
            </a:pPr>
            <a:r>
              <a:rPr lang="en-GB" sz="1600" b="0" i="0" u="sng" dirty="0">
                <a:solidFill>
                  <a:schemeClr val="accent4">
                    <a:lumMod val="50000"/>
                  </a:schemeClr>
                </a:solidFill>
                <a:effectLst/>
              </a:rPr>
              <a:t>in partnership with emergency response </a:t>
            </a:r>
            <a:r>
              <a:rPr lang="en-GB" sz="1600" b="0" i="0" dirty="0">
                <a:solidFill>
                  <a:srgbClr val="202A30"/>
                </a:solidFill>
                <a:effectLst/>
              </a:rPr>
              <a:t>colleagues and others, </a:t>
            </a:r>
            <a:r>
              <a:rPr lang="en-GB" sz="1600" b="1" i="0" u="sng" dirty="0">
                <a:solidFill>
                  <a:schemeClr val="accent4">
                    <a:lumMod val="50000"/>
                  </a:schemeClr>
                </a:solidFill>
                <a:effectLst/>
              </a:rPr>
              <a:t>identify interdependencies </a:t>
            </a:r>
            <a:r>
              <a:rPr lang="en-GB" sz="1600" b="0" i="0" dirty="0">
                <a:solidFill>
                  <a:srgbClr val="202A30"/>
                </a:solidFill>
                <a:effectLst/>
              </a:rPr>
              <a:t>between services and the necessary mutual aid requirements to prevent service disruptions</a:t>
            </a:r>
          </a:p>
          <a:p>
            <a:pPr lvl="1" fontAlgn="base">
              <a:spcAft>
                <a:spcPts val="1125"/>
              </a:spcAft>
              <a:buFont typeface="Arial" panose="020B0604020202020204" pitchFamily="34" charset="0"/>
              <a:buChar char="•"/>
            </a:pPr>
            <a:r>
              <a:rPr lang="en-GB" sz="1600" b="1" i="0" u="sng" dirty="0">
                <a:solidFill>
                  <a:schemeClr val="accent4">
                    <a:lumMod val="50000"/>
                  </a:schemeClr>
                </a:solidFill>
                <a:effectLst/>
              </a:rPr>
              <a:t>share findings </a:t>
            </a:r>
            <a:r>
              <a:rPr lang="en-GB" sz="1600" b="0" i="0" dirty="0">
                <a:solidFill>
                  <a:srgbClr val="202A30"/>
                </a:solidFill>
                <a:effectLst/>
              </a:rPr>
              <a:t>with resilience partners (for example, local resilience forums and directors of public health) to ensure critical information is integrated into broader emergency planning and climate adaptation planning practices</a:t>
            </a:r>
          </a:p>
          <a:p>
            <a:pPr algn="l" fontAlgn="base">
              <a:spcAft>
                <a:spcPts val="1125"/>
              </a:spcAft>
              <a:buNone/>
            </a:pPr>
            <a:r>
              <a:rPr lang="en-GB" sz="1600" b="1" i="0" dirty="0">
                <a:solidFill>
                  <a:srgbClr val="202A30"/>
                </a:solidFill>
                <a:effectLst/>
              </a:rPr>
              <a:t>In addition, trusts should:           </a:t>
            </a:r>
          </a:p>
          <a:p>
            <a:pPr lvl="1" fontAlgn="base">
              <a:spcAft>
                <a:spcPts val="1125"/>
              </a:spcAft>
              <a:buFont typeface="Arial" panose="020B0604020202020204" pitchFamily="34" charset="0"/>
              <a:buChar char="•"/>
            </a:pPr>
            <a:r>
              <a:rPr lang="en-GB" sz="1600" b="1" i="0" u="sng" dirty="0">
                <a:solidFill>
                  <a:schemeClr val="accent4">
                    <a:lumMod val="50000"/>
                  </a:schemeClr>
                </a:solidFill>
                <a:effectLst/>
              </a:rPr>
              <a:t>factor in the effects of climate change </a:t>
            </a:r>
            <a:r>
              <a:rPr lang="en-GB" sz="1600" b="0" i="0" dirty="0">
                <a:solidFill>
                  <a:srgbClr val="202A30"/>
                </a:solidFill>
                <a:effectLst/>
              </a:rPr>
              <a:t>when making infrastructure decisions and designing new facilities, including enhancements like improved green spaces, drainage systems and passive cooling solutions</a:t>
            </a:r>
          </a:p>
          <a:p>
            <a:pPr lvl="1" fontAlgn="base">
              <a:spcAft>
                <a:spcPts val="1125"/>
              </a:spcAft>
              <a:buFont typeface="Arial" panose="020B0604020202020204" pitchFamily="34" charset="0"/>
              <a:buChar char="•"/>
            </a:pPr>
            <a:r>
              <a:rPr lang="en-GB" sz="1600" b="1" i="0" u="sng" dirty="0">
                <a:solidFill>
                  <a:schemeClr val="accent4">
                    <a:lumMod val="50000"/>
                  </a:schemeClr>
                </a:solidFill>
                <a:effectLst/>
              </a:rPr>
              <a:t>ensure adequate cascading of weather health alerts </a:t>
            </a:r>
            <a:r>
              <a:rPr lang="en-GB" sz="1600" b="0" i="0" dirty="0">
                <a:solidFill>
                  <a:srgbClr val="202A30"/>
                </a:solidFill>
                <a:effectLst/>
              </a:rPr>
              <a:t>and relevant messaging across the organisation, in line with the government’s </a:t>
            </a:r>
            <a:r>
              <a:rPr lang="en-GB" sz="1600" b="0" i="0" u="sng" dirty="0">
                <a:solidFill>
                  <a:srgbClr val="005EB8"/>
                </a:solidFill>
                <a:effectLst/>
                <a:hlinkClick r:id="rId4"/>
              </a:rPr>
              <a:t>Adverse Weather and Health Plan</a:t>
            </a:r>
            <a:endParaRPr lang="en-GB" sz="1600" b="0" i="0" dirty="0">
              <a:solidFill>
                <a:srgbClr val="202A30"/>
              </a:solidFill>
              <a:effectLst/>
            </a:endParaRPr>
          </a:p>
        </p:txBody>
      </p:sp>
      <p:sp>
        <p:nvSpPr>
          <p:cNvPr id="8" name="TextBox 7">
            <a:extLst>
              <a:ext uri="{FF2B5EF4-FFF2-40B4-BE49-F238E27FC236}">
                <a16:creationId xmlns:a16="http://schemas.microsoft.com/office/drawing/2014/main" id="{43755877-C30B-C0C1-EFE0-C619D241428B}"/>
              </a:ext>
            </a:extLst>
          </p:cNvPr>
          <p:cNvSpPr txBox="1"/>
          <p:nvPr/>
        </p:nvSpPr>
        <p:spPr>
          <a:xfrm>
            <a:off x="182880" y="1087451"/>
            <a:ext cx="11577120" cy="1821011"/>
          </a:xfrm>
          <a:prstGeom prst="rect">
            <a:avLst/>
          </a:prstGeom>
          <a:noFill/>
        </p:spPr>
        <p:txBody>
          <a:bodyPr wrap="square">
            <a:spAutoFit/>
          </a:bodyPr>
          <a:lstStyle/>
          <a:p>
            <a:pPr algn="l" fontAlgn="base">
              <a:spcAft>
                <a:spcPts val="1125"/>
              </a:spcAft>
              <a:buNone/>
            </a:pPr>
            <a:r>
              <a:rPr lang="en-GB" sz="1600" dirty="0">
                <a:solidFill>
                  <a:srgbClr val="202A30"/>
                </a:solidFill>
                <a:latin typeface="+mj-lt"/>
              </a:rPr>
              <a:t>A</a:t>
            </a:r>
            <a:r>
              <a:rPr lang="en-GB" sz="1600" b="0" i="0" dirty="0">
                <a:solidFill>
                  <a:srgbClr val="202A30"/>
                </a:solidFill>
                <a:effectLst/>
                <a:latin typeface="+mj-lt"/>
              </a:rPr>
              <a:t>ll providers and commissioners of NHS-funded services must </a:t>
            </a:r>
            <a:r>
              <a:rPr lang="en-GB" sz="1600" b="1" i="0" dirty="0">
                <a:solidFill>
                  <a:schemeClr val="accent4">
                    <a:lumMod val="50000"/>
                  </a:schemeClr>
                </a:solidFill>
                <a:effectLst/>
                <a:latin typeface="+mj-lt"/>
              </a:rPr>
              <a:t>comply with the adaptation provisions </a:t>
            </a:r>
            <a:r>
              <a:rPr lang="en-GB" sz="1600" b="0" i="0" dirty="0">
                <a:solidFill>
                  <a:srgbClr val="202A30"/>
                </a:solidFill>
                <a:effectLst/>
                <a:latin typeface="+mj-lt"/>
              </a:rPr>
              <a:t>within the </a:t>
            </a:r>
            <a:r>
              <a:rPr lang="en-GB" sz="1600" b="0" i="0" u="sng" dirty="0">
                <a:solidFill>
                  <a:srgbClr val="005EB8"/>
                </a:solidFill>
                <a:effectLst/>
                <a:latin typeface="+mj-lt"/>
                <a:hlinkClick r:id="rId5"/>
              </a:rPr>
              <a:t>NHS Core Standards for emergency preparedness</a:t>
            </a:r>
            <a:r>
              <a:rPr lang="en-GB" sz="1600" b="0" i="0" dirty="0">
                <a:solidFill>
                  <a:srgbClr val="202A30"/>
                </a:solidFill>
                <a:effectLst/>
                <a:latin typeface="+mj-lt"/>
              </a:rPr>
              <a:t>, resilience and response (EPRR) and the </a:t>
            </a:r>
            <a:r>
              <a:rPr lang="en-GB" sz="1600" b="0" i="0" u="sng" dirty="0">
                <a:solidFill>
                  <a:srgbClr val="005EB8"/>
                </a:solidFill>
                <a:effectLst/>
                <a:latin typeface="+mj-lt"/>
                <a:hlinkClick r:id="rId6"/>
              </a:rPr>
              <a:t>NHS Standard Contract</a:t>
            </a:r>
            <a:r>
              <a:rPr lang="en-GB" sz="1600" b="0" i="0" dirty="0">
                <a:solidFill>
                  <a:srgbClr val="202A30"/>
                </a:solidFill>
                <a:effectLst/>
                <a:latin typeface="+mj-lt"/>
              </a:rPr>
              <a:t> to support business continuity during adverse weather events</a:t>
            </a:r>
          </a:p>
          <a:p>
            <a:pPr algn="l" fontAlgn="base">
              <a:spcAft>
                <a:spcPts val="1125"/>
              </a:spcAft>
              <a:buFont typeface="Arial" panose="020B0604020202020204" pitchFamily="34" charset="0"/>
              <a:buChar char="•"/>
            </a:pPr>
            <a:r>
              <a:rPr lang="en-GB" sz="1600" b="0" i="0" dirty="0">
                <a:solidFill>
                  <a:srgbClr val="202A30"/>
                </a:solidFill>
                <a:effectLst/>
                <a:latin typeface="+mj-lt"/>
              </a:rPr>
              <a:t>set out actions to </a:t>
            </a:r>
            <a:r>
              <a:rPr lang="en-GB" sz="1600" b="1" i="0" dirty="0">
                <a:solidFill>
                  <a:schemeClr val="accent4">
                    <a:lumMod val="50000"/>
                  </a:schemeClr>
                </a:solidFill>
                <a:effectLst/>
                <a:latin typeface="+mj-lt"/>
              </a:rPr>
              <a:t>prepare for severe weather events </a:t>
            </a:r>
            <a:r>
              <a:rPr lang="en-GB" sz="1600" b="0" i="0" dirty="0">
                <a:solidFill>
                  <a:srgbClr val="202A30"/>
                </a:solidFill>
                <a:effectLst/>
                <a:latin typeface="+mj-lt"/>
              </a:rPr>
              <a:t>and improve climate resilience of local sites and services, including digital services for a supporting </a:t>
            </a:r>
            <a:r>
              <a:rPr lang="en-GB" sz="1600" b="0" i="0" u="sng" dirty="0">
                <a:solidFill>
                  <a:srgbClr val="005EB8"/>
                </a:solidFill>
                <a:effectLst/>
                <a:latin typeface="+mj-lt"/>
                <a:hlinkClick r:id="rId7"/>
              </a:rPr>
              <a:t>Climate Change Risk Assessment Tool</a:t>
            </a:r>
            <a:endParaRPr lang="en-GB" sz="1600" b="0" i="0" dirty="0">
              <a:solidFill>
                <a:srgbClr val="202A30"/>
              </a:solidFill>
              <a:effectLst/>
              <a:latin typeface="+mj-lt"/>
            </a:endParaRPr>
          </a:p>
          <a:p>
            <a:pPr algn="l" fontAlgn="base">
              <a:spcAft>
                <a:spcPts val="1125"/>
              </a:spcAft>
              <a:buNone/>
            </a:pPr>
            <a:endParaRPr lang="en-GB" sz="1400" b="0" i="0" dirty="0">
              <a:solidFill>
                <a:srgbClr val="202A30"/>
              </a:solidFill>
              <a:effectLst/>
              <a:latin typeface="+mj-lt"/>
            </a:endParaRPr>
          </a:p>
        </p:txBody>
      </p:sp>
    </p:spTree>
    <p:extLst>
      <p:ext uri="{BB962C8B-B14F-4D97-AF65-F5344CB8AC3E}">
        <p14:creationId xmlns:p14="http://schemas.microsoft.com/office/powerpoint/2010/main" val="36558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2CFA8-44F9-7119-C27D-02F9A7DC181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F60863E-8765-7980-C21C-64F2D4EE9A56}"/>
              </a:ext>
            </a:extLst>
          </p:cNvPr>
          <p:cNvSpPr>
            <a:spLocks noGrp="1"/>
          </p:cNvSpPr>
          <p:nvPr>
            <p:ph type="title"/>
          </p:nvPr>
        </p:nvSpPr>
        <p:spPr>
          <a:xfrm>
            <a:off x="393923" y="341475"/>
            <a:ext cx="11404154" cy="865186"/>
          </a:xfrm>
        </p:spPr>
        <p:txBody>
          <a:bodyPr/>
          <a:lstStyle/>
          <a:p>
            <a:r>
              <a:rPr lang="en-GB" dirty="0"/>
              <a:t>Adaptation Resources  </a:t>
            </a:r>
            <a:endParaRPr lang="en-GB" spc="-40" dirty="0"/>
          </a:p>
        </p:txBody>
      </p:sp>
      <p:sp>
        <p:nvSpPr>
          <p:cNvPr id="15" name="TextBox 14">
            <a:extLst>
              <a:ext uri="{FF2B5EF4-FFF2-40B4-BE49-F238E27FC236}">
                <a16:creationId xmlns:a16="http://schemas.microsoft.com/office/drawing/2014/main" id="{575463FC-D24E-32CC-5F53-E1E4660BF88A}"/>
              </a:ext>
            </a:extLst>
          </p:cNvPr>
          <p:cNvSpPr txBox="1"/>
          <p:nvPr/>
        </p:nvSpPr>
        <p:spPr>
          <a:xfrm>
            <a:off x="5589112" y="1247396"/>
            <a:ext cx="51861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hlinkClick r:id="rId3"/>
              </a:rPr>
              <a:t>NHS England » Climate adaptation resources</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3D0504E7-04C6-65E7-243E-BD703725B176}"/>
              </a:ext>
            </a:extLst>
          </p:cNvPr>
          <p:cNvPicPr>
            <a:picLocks noChangeAspect="1"/>
          </p:cNvPicPr>
          <p:nvPr/>
        </p:nvPicPr>
        <p:blipFill>
          <a:blip r:embed="rId4"/>
          <a:stretch>
            <a:fillRect/>
          </a:stretch>
        </p:blipFill>
        <p:spPr>
          <a:xfrm>
            <a:off x="393923" y="1749619"/>
            <a:ext cx="3870327" cy="4363208"/>
          </a:xfrm>
          <a:prstGeom prst="rect">
            <a:avLst/>
          </a:prstGeom>
        </p:spPr>
      </p:pic>
      <p:pic>
        <p:nvPicPr>
          <p:cNvPr id="21" name="Picture 20">
            <a:extLst>
              <a:ext uri="{FF2B5EF4-FFF2-40B4-BE49-F238E27FC236}">
                <a16:creationId xmlns:a16="http://schemas.microsoft.com/office/drawing/2014/main" id="{7CC93519-503A-CAA0-8F03-338B4D916EBC}"/>
              </a:ext>
            </a:extLst>
          </p:cNvPr>
          <p:cNvPicPr>
            <a:picLocks noChangeAspect="1"/>
          </p:cNvPicPr>
          <p:nvPr/>
        </p:nvPicPr>
        <p:blipFill>
          <a:blip r:embed="rId5"/>
          <a:stretch>
            <a:fillRect/>
          </a:stretch>
        </p:blipFill>
        <p:spPr>
          <a:xfrm>
            <a:off x="4053664" y="2118951"/>
            <a:ext cx="2296089" cy="3447403"/>
          </a:xfrm>
          <a:prstGeom prst="rect">
            <a:avLst/>
          </a:prstGeom>
        </p:spPr>
      </p:pic>
      <p:sp>
        <p:nvSpPr>
          <p:cNvPr id="22" name="Text Placeholder 5">
            <a:extLst>
              <a:ext uri="{FF2B5EF4-FFF2-40B4-BE49-F238E27FC236}">
                <a16:creationId xmlns:a16="http://schemas.microsoft.com/office/drawing/2014/main" id="{F7B31D35-CED4-2052-7189-F14F897DCA7E}"/>
              </a:ext>
            </a:extLst>
          </p:cNvPr>
          <p:cNvSpPr>
            <a:spLocks noGrp="1"/>
          </p:cNvSpPr>
          <p:nvPr>
            <p:ph type="body" sz="quarter" idx="13"/>
          </p:nvPr>
        </p:nvSpPr>
        <p:spPr>
          <a:xfrm>
            <a:off x="355846" y="1247396"/>
            <a:ext cx="11012644" cy="577927"/>
          </a:xfrm>
        </p:spPr>
        <p:txBody>
          <a:bodyPr/>
          <a:lstStyle/>
          <a:p>
            <a:pPr>
              <a:lnSpc>
                <a:spcPct val="100000"/>
              </a:lnSpc>
              <a:spcAft>
                <a:spcPts val="1200"/>
              </a:spcAft>
              <a:buClr>
                <a:schemeClr val="accent6"/>
              </a:buClr>
            </a:pPr>
            <a:r>
              <a:rPr lang="en-GB" sz="2400" dirty="0"/>
              <a:t>The Climate Adaptation Framework</a:t>
            </a:r>
          </a:p>
        </p:txBody>
      </p:sp>
      <p:graphicFrame>
        <p:nvGraphicFramePr>
          <p:cNvPr id="24" name="Diagram 23">
            <a:extLst>
              <a:ext uri="{FF2B5EF4-FFF2-40B4-BE49-F238E27FC236}">
                <a16:creationId xmlns:a16="http://schemas.microsoft.com/office/drawing/2014/main" id="{3AF5230E-BB89-2D4D-3176-A87C6AB148E0}"/>
              </a:ext>
            </a:extLst>
          </p:cNvPr>
          <p:cNvGraphicFramePr/>
          <p:nvPr>
            <p:extLst>
              <p:ext uri="{D42A27DB-BD31-4B8C-83A1-F6EECF244321}">
                <p14:modId xmlns:p14="http://schemas.microsoft.com/office/powerpoint/2010/main" val="2900522648"/>
              </p:ext>
            </p:extLst>
          </p:nvPr>
        </p:nvGraphicFramePr>
        <p:xfrm>
          <a:off x="6259558" y="485192"/>
          <a:ext cx="5851577" cy="37402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TextBox 24">
            <a:extLst>
              <a:ext uri="{FF2B5EF4-FFF2-40B4-BE49-F238E27FC236}">
                <a16:creationId xmlns:a16="http://schemas.microsoft.com/office/drawing/2014/main" id="{B90DDCDB-B386-E154-3869-F33006235AFF}"/>
              </a:ext>
            </a:extLst>
          </p:cNvPr>
          <p:cNvSpPr txBox="1"/>
          <p:nvPr/>
        </p:nvSpPr>
        <p:spPr>
          <a:xfrm>
            <a:off x="6559421" y="3065800"/>
            <a:ext cx="5332717" cy="1754326"/>
          </a:xfrm>
          <a:prstGeom prst="rect">
            <a:avLst/>
          </a:prstGeom>
          <a:noFill/>
        </p:spPr>
        <p:txBody>
          <a:bodyPr wrap="square" rtlCol="0">
            <a:spAutoFit/>
          </a:bodyPr>
          <a:lstStyle/>
          <a:p>
            <a:r>
              <a:rPr lang="en-GB" dirty="0"/>
              <a:t>Based on the concept that an organisation has a level of </a:t>
            </a:r>
            <a:r>
              <a:rPr lang="en-GB" dirty="0">
                <a:solidFill>
                  <a:schemeClr val="accent1">
                    <a:lumMod val="60000"/>
                    <a:lumOff val="40000"/>
                  </a:schemeClr>
                </a:solidFill>
              </a:rPr>
              <a:t>’capability’</a:t>
            </a:r>
            <a:r>
              <a:rPr lang="en-GB" dirty="0"/>
              <a:t> that determines its ability to delver climate adaptation. </a:t>
            </a:r>
          </a:p>
          <a:p>
            <a:endParaRPr lang="en-GB" dirty="0"/>
          </a:p>
          <a:p>
            <a:r>
              <a:rPr lang="en-GB" dirty="0"/>
              <a:t>This is multifaceted and has 4 adaptation capabilities and 4 maturity stages </a:t>
            </a:r>
          </a:p>
        </p:txBody>
      </p:sp>
      <p:graphicFrame>
        <p:nvGraphicFramePr>
          <p:cNvPr id="26" name="Diagram 25">
            <a:extLst>
              <a:ext uri="{FF2B5EF4-FFF2-40B4-BE49-F238E27FC236}">
                <a16:creationId xmlns:a16="http://schemas.microsoft.com/office/drawing/2014/main" id="{57DC6D64-A1C4-3D20-E248-44B7C51B5CA7}"/>
              </a:ext>
            </a:extLst>
          </p:cNvPr>
          <p:cNvGraphicFramePr/>
          <p:nvPr>
            <p:extLst>
              <p:ext uri="{D42A27DB-BD31-4B8C-83A1-F6EECF244321}">
                <p14:modId xmlns:p14="http://schemas.microsoft.com/office/powerpoint/2010/main" val="983536115"/>
              </p:ext>
            </p:extLst>
          </p:nvPr>
        </p:nvGraphicFramePr>
        <p:xfrm>
          <a:off x="6781282" y="3787269"/>
          <a:ext cx="4732694" cy="361346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7" name="TextBox 26">
            <a:extLst>
              <a:ext uri="{FF2B5EF4-FFF2-40B4-BE49-F238E27FC236}">
                <a16:creationId xmlns:a16="http://schemas.microsoft.com/office/drawing/2014/main" id="{7B56799E-1C52-8106-BAA5-9883FA041B94}"/>
              </a:ext>
            </a:extLst>
          </p:cNvPr>
          <p:cNvSpPr txBox="1"/>
          <p:nvPr/>
        </p:nvSpPr>
        <p:spPr>
          <a:xfrm>
            <a:off x="10580914" y="4820126"/>
            <a:ext cx="877078" cy="276999"/>
          </a:xfrm>
          <a:prstGeom prst="rect">
            <a:avLst/>
          </a:prstGeom>
          <a:noFill/>
        </p:spPr>
        <p:txBody>
          <a:bodyPr wrap="square" rtlCol="0">
            <a:spAutoFit/>
          </a:bodyPr>
          <a:lstStyle/>
          <a:p>
            <a:r>
              <a:rPr lang="en-GB" sz="1200" dirty="0"/>
              <a:t>Mature</a:t>
            </a:r>
          </a:p>
        </p:txBody>
      </p:sp>
    </p:spTree>
    <p:extLst>
      <p:ext uri="{BB962C8B-B14F-4D97-AF65-F5344CB8AC3E}">
        <p14:creationId xmlns:p14="http://schemas.microsoft.com/office/powerpoint/2010/main" val="407828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CB18-4D2D-7118-48F5-231C1D6B9DA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54EFEE55-BAA5-5F2F-6F1F-63DE76569AFD}"/>
              </a:ext>
            </a:extLst>
          </p:cNvPr>
          <p:cNvSpPr>
            <a:spLocks noGrp="1"/>
          </p:cNvSpPr>
          <p:nvPr>
            <p:ph type="title"/>
          </p:nvPr>
        </p:nvSpPr>
        <p:spPr>
          <a:xfrm>
            <a:off x="355846" y="628193"/>
            <a:ext cx="11583816" cy="865186"/>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Adaptation Policy and Requirements</a:t>
            </a:r>
            <a:b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br>
            <a:r>
              <a:rPr lang="en-GB" dirty="0"/>
              <a:t> </a:t>
            </a:r>
            <a:endParaRPr lang="en-GB" spc="-40" dirty="0"/>
          </a:p>
        </p:txBody>
      </p:sp>
      <p:sp>
        <p:nvSpPr>
          <p:cNvPr id="6" name="Text Placeholder 5">
            <a:extLst>
              <a:ext uri="{FF2B5EF4-FFF2-40B4-BE49-F238E27FC236}">
                <a16:creationId xmlns:a16="http://schemas.microsoft.com/office/drawing/2014/main" id="{A53AC4C4-60E1-27AB-A7FC-E843E68C66B1}"/>
              </a:ext>
            </a:extLst>
          </p:cNvPr>
          <p:cNvSpPr>
            <a:spLocks noGrp="1"/>
          </p:cNvSpPr>
          <p:nvPr>
            <p:ph type="body" sz="quarter" idx="13"/>
          </p:nvPr>
        </p:nvSpPr>
        <p:spPr>
          <a:xfrm>
            <a:off x="355846" y="1048215"/>
            <a:ext cx="11583816" cy="577927"/>
          </a:xfrm>
        </p:spPr>
        <p:txBody>
          <a:bodyPr/>
          <a:lstStyle/>
          <a:p>
            <a:pPr>
              <a:lnSpc>
                <a:spcPct val="100000"/>
              </a:lnSpc>
              <a:spcAft>
                <a:spcPts val="1200"/>
              </a:spcAft>
              <a:buClr>
                <a:schemeClr val="accent6"/>
              </a:buClr>
            </a:pPr>
            <a:r>
              <a:rPr lang="en-GB" sz="2400" dirty="0"/>
              <a:t>The Climate Change Risk Assessment (CCRA) tool </a:t>
            </a:r>
            <a:r>
              <a:rPr kumimoji="0" lang="en-GB" sz="1600" b="0" i="0" u="none" strike="noStrike" kern="1200" cap="none" spc="0" normalizeH="0" baseline="0" noProof="0" dirty="0">
                <a:ln>
                  <a:noFill/>
                </a:ln>
                <a:solidFill>
                  <a:srgbClr val="231F20"/>
                </a:solidFill>
                <a:effectLst/>
                <a:uLnTx/>
                <a:uFillTx/>
                <a:latin typeface="Arial" panose="020B0604020202020204" pitchFamily="34" charset="0"/>
                <a:ea typeface="+mj-ea"/>
                <a:cs typeface="Arial" panose="020B0604020202020204" pitchFamily="34" charset="0"/>
                <a:hlinkClick r:id="rId3"/>
              </a:rPr>
              <a:t>NHS England » Climate adaptation resources</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endParaRPr lang="en-GB" sz="2400" dirty="0"/>
          </a:p>
        </p:txBody>
      </p:sp>
      <p:sp>
        <p:nvSpPr>
          <p:cNvPr id="4" name="TextBox 3">
            <a:extLst>
              <a:ext uri="{FF2B5EF4-FFF2-40B4-BE49-F238E27FC236}">
                <a16:creationId xmlns:a16="http://schemas.microsoft.com/office/drawing/2014/main" id="{8D1DB1E5-3D76-D5F3-069F-28C624E372A1}"/>
              </a:ext>
            </a:extLst>
          </p:cNvPr>
          <p:cNvSpPr txBox="1"/>
          <p:nvPr/>
        </p:nvSpPr>
        <p:spPr>
          <a:xfrm>
            <a:off x="355846" y="1776118"/>
            <a:ext cx="6652088" cy="2662267"/>
          </a:xfrm>
          <a:prstGeom prst="rect">
            <a:avLst/>
          </a:prstGeom>
          <a:noFill/>
        </p:spPr>
        <p:txBody>
          <a:bodyPr wrap="square">
            <a:spAutoFit/>
          </a:bodyPr>
          <a:lstStyle/>
          <a:p>
            <a:pPr algn="l" fontAlgn="base">
              <a:spcAft>
                <a:spcPts val="1125"/>
              </a:spcAft>
              <a:buNone/>
            </a:pPr>
            <a:r>
              <a:rPr lang="en-GB" sz="1400" b="0" i="0" dirty="0">
                <a:solidFill>
                  <a:srgbClr val="202A30"/>
                </a:solidFill>
                <a:effectLst/>
                <a:latin typeface="+mj-lt"/>
              </a:rPr>
              <a:t>The NHS Climate Change Risk Assessment (CCRA) tool supports NHS trusts, system leaders and other NHS organisations to:</a:t>
            </a:r>
          </a:p>
          <a:p>
            <a:pPr algn="l" fontAlgn="base">
              <a:spcAft>
                <a:spcPts val="1125"/>
              </a:spcAft>
              <a:buFont typeface="Arial" panose="020B0604020202020204" pitchFamily="34" charset="0"/>
              <a:buChar char="•"/>
            </a:pPr>
            <a:r>
              <a:rPr lang="en-GB" sz="1400" b="0" i="0" dirty="0">
                <a:solidFill>
                  <a:srgbClr val="202A30"/>
                </a:solidFill>
                <a:effectLst/>
                <a:latin typeface="+mj-lt"/>
              </a:rPr>
              <a:t>identify climate-related risks specific to their operations</a:t>
            </a:r>
          </a:p>
          <a:p>
            <a:pPr algn="l" fontAlgn="base">
              <a:spcAft>
                <a:spcPts val="1125"/>
              </a:spcAft>
              <a:buFont typeface="Arial" panose="020B0604020202020204" pitchFamily="34" charset="0"/>
              <a:buChar char="•"/>
            </a:pPr>
            <a:r>
              <a:rPr lang="en-GB" sz="1400" b="0" i="0" dirty="0">
                <a:solidFill>
                  <a:srgbClr val="202A30"/>
                </a:solidFill>
                <a:effectLst/>
                <a:latin typeface="+mj-lt"/>
              </a:rPr>
              <a:t>understand their potential impact on healthcare delivery</a:t>
            </a:r>
          </a:p>
          <a:p>
            <a:pPr algn="l" fontAlgn="base">
              <a:spcAft>
                <a:spcPts val="1125"/>
              </a:spcAft>
              <a:buFont typeface="Arial" panose="020B0604020202020204" pitchFamily="34" charset="0"/>
              <a:buChar char="•"/>
            </a:pPr>
            <a:r>
              <a:rPr lang="en-GB" sz="1400" b="0" i="0" dirty="0">
                <a:solidFill>
                  <a:srgbClr val="202A30"/>
                </a:solidFill>
                <a:effectLst/>
                <a:latin typeface="+mj-lt"/>
              </a:rPr>
              <a:t>plan a response through identifying potential adaptations</a:t>
            </a:r>
          </a:p>
          <a:p>
            <a:pPr algn="l" fontAlgn="base">
              <a:spcAft>
                <a:spcPts val="1125"/>
              </a:spcAft>
              <a:buFont typeface="Arial" panose="020B0604020202020204" pitchFamily="34" charset="0"/>
              <a:buChar char="•"/>
            </a:pPr>
            <a:r>
              <a:rPr lang="en-GB" sz="1400" b="0" i="0" dirty="0">
                <a:solidFill>
                  <a:srgbClr val="202A30"/>
                </a:solidFill>
                <a:effectLst/>
                <a:latin typeface="+mj-lt"/>
              </a:rPr>
              <a:t>progress towards NHS net zero commitments</a:t>
            </a:r>
          </a:p>
          <a:p>
            <a:pPr algn="l" fontAlgn="base">
              <a:spcAft>
                <a:spcPts val="1125"/>
              </a:spcAft>
              <a:buFont typeface="Arial" panose="020B0604020202020204" pitchFamily="34" charset="0"/>
              <a:buChar char="•"/>
            </a:pPr>
            <a:r>
              <a:rPr lang="en-GB" sz="1400" b="0" i="0" dirty="0">
                <a:solidFill>
                  <a:srgbClr val="202A30"/>
                </a:solidFill>
                <a:effectLst/>
                <a:latin typeface="+mj-lt"/>
              </a:rPr>
              <a:t>maintain service continuity during climate disruptions.</a:t>
            </a:r>
          </a:p>
          <a:p>
            <a:pPr algn="l" fontAlgn="base">
              <a:spcAft>
                <a:spcPts val="1125"/>
              </a:spcAft>
            </a:pPr>
            <a:r>
              <a:rPr lang="en-GB" sz="1400" b="0" i="0" dirty="0">
                <a:solidFill>
                  <a:srgbClr val="202A30"/>
                </a:solidFill>
                <a:effectLst/>
                <a:latin typeface="+mj-lt"/>
              </a:rPr>
              <a:t>For guidance on using the CCRA tool, please visit the </a:t>
            </a:r>
            <a:r>
              <a:rPr lang="en-GB" sz="1400" b="0" i="0" u="sng" dirty="0">
                <a:solidFill>
                  <a:srgbClr val="005EB8"/>
                </a:solidFill>
                <a:effectLst/>
                <a:latin typeface="+mj-lt"/>
                <a:hlinkClick r:id="rId4"/>
              </a:rPr>
              <a:t>Greener NHS website</a:t>
            </a:r>
            <a:r>
              <a:rPr lang="en-GB" sz="1400" b="0" i="0" dirty="0">
                <a:solidFill>
                  <a:srgbClr val="202A30"/>
                </a:solidFill>
                <a:effectLst/>
                <a:latin typeface="+mj-lt"/>
              </a:rPr>
              <a:t>.</a:t>
            </a:r>
          </a:p>
        </p:txBody>
      </p:sp>
      <p:sp>
        <p:nvSpPr>
          <p:cNvPr id="3" name="TextBox 2">
            <a:extLst>
              <a:ext uri="{FF2B5EF4-FFF2-40B4-BE49-F238E27FC236}">
                <a16:creationId xmlns:a16="http://schemas.microsoft.com/office/drawing/2014/main" id="{2C8D5C6A-B566-BC22-41E1-5B1CB8EF96EC}"/>
              </a:ext>
            </a:extLst>
          </p:cNvPr>
          <p:cNvSpPr txBox="1"/>
          <p:nvPr/>
        </p:nvSpPr>
        <p:spPr>
          <a:xfrm>
            <a:off x="1326344" y="4984009"/>
            <a:ext cx="4863402" cy="95410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400" b="1" kern="0" dirty="0">
                <a:solidFill>
                  <a:srgbClr val="0070C0"/>
                </a:solidFill>
                <a:latin typeface="+mj-lt"/>
              </a:rPr>
              <a:t>STEPS TO USING THE CCRA TOOL</a:t>
            </a:r>
            <a:endParaRPr kumimoji="0" lang="en-GB" sz="1400" b="1" i="0" u="none" strike="noStrike" kern="0" cap="none" spc="0" normalizeH="0" baseline="0" noProof="0" dirty="0">
              <a:ln>
                <a:noFill/>
              </a:ln>
              <a:solidFill>
                <a:srgbClr val="0070C0"/>
              </a:solidFill>
              <a:effectLst/>
              <a:uLnTx/>
              <a:uFillTx/>
              <a:latin typeface="+mj-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mj-lt"/>
                <a:ea typeface="+mn-ea"/>
                <a:cs typeface="+mn-cs"/>
              </a:rPr>
              <a:t>1. Select your organisation's assets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mj-lt"/>
                <a:ea typeface="+mn-ea"/>
                <a:cs typeface="+mn-cs"/>
              </a:rPr>
              <a:t>2. Identify the climate change risks to selected assets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mj-lt"/>
                <a:ea typeface="+mn-ea"/>
                <a:cs typeface="+mn-cs"/>
              </a:rPr>
              <a:t>3. Plan your adaptations to identified risks</a:t>
            </a:r>
            <a:endParaRPr kumimoji="0" lang="en-GB" sz="1400" b="0" i="0" u="none" strike="noStrike" kern="0" cap="none" spc="0" normalizeH="0" baseline="0" noProof="0" dirty="0">
              <a:ln>
                <a:noFill/>
              </a:ln>
              <a:solidFill>
                <a:prstClr val="black"/>
              </a:solidFill>
              <a:effectLst/>
              <a:uLnTx/>
              <a:uFillTx/>
              <a:latin typeface="+mj-lt"/>
              <a:ea typeface="+mn-ea"/>
              <a:cs typeface="+mn-cs"/>
            </a:endParaRPr>
          </a:p>
        </p:txBody>
      </p:sp>
      <p:pic>
        <p:nvPicPr>
          <p:cNvPr id="7" name="Picture 6">
            <a:extLst>
              <a:ext uri="{FF2B5EF4-FFF2-40B4-BE49-F238E27FC236}">
                <a16:creationId xmlns:a16="http://schemas.microsoft.com/office/drawing/2014/main" id="{38FD5EAF-C6EF-F5FA-6D8C-9EF4C6BEC08C}"/>
              </a:ext>
            </a:extLst>
          </p:cNvPr>
          <p:cNvPicPr>
            <a:picLocks noChangeAspect="1"/>
          </p:cNvPicPr>
          <p:nvPr/>
        </p:nvPicPr>
        <p:blipFill>
          <a:blip r:embed="rId5"/>
          <a:stretch>
            <a:fillRect/>
          </a:stretch>
        </p:blipFill>
        <p:spPr>
          <a:xfrm>
            <a:off x="6721466" y="1655274"/>
            <a:ext cx="4769138" cy="3227745"/>
          </a:xfrm>
          <a:prstGeom prst="rect">
            <a:avLst/>
          </a:prstGeom>
        </p:spPr>
      </p:pic>
      <p:sp>
        <p:nvSpPr>
          <p:cNvPr id="9" name="TextBox 8">
            <a:extLst>
              <a:ext uri="{FF2B5EF4-FFF2-40B4-BE49-F238E27FC236}">
                <a16:creationId xmlns:a16="http://schemas.microsoft.com/office/drawing/2014/main" id="{DAF766E9-5B96-5A20-9978-69433A600970}"/>
              </a:ext>
            </a:extLst>
          </p:cNvPr>
          <p:cNvSpPr txBox="1"/>
          <p:nvPr/>
        </p:nvSpPr>
        <p:spPr>
          <a:xfrm>
            <a:off x="7067016" y="4984009"/>
            <a:ext cx="4863402" cy="138499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mj-lt"/>
                <a:ea typeface="+mn-ea"/>
                <a:cs typeface="+mn-cs"/>
              </a:rPr>
              <a:t>1. Heatwaves and high temperatures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mj-lt"/>
                <a:ea typeface="+mn-ea"/>
                <a:cs typeface="+mn-cs"/>
              </a:rPr>
              <a:t>2. Drought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mj-lt"/>
                <a:ea typeface="+mn-ea"/>
                <a:cs typeface="+mn-cs"/>
              </a:rPr>
              <a:t>3. Cold weather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mj-lt"/>
                <a:ea typeface="+mn-ea"/>
                <a:cs typeface="+mn-cs"/>
              </a:rPr>
              <a:t>4. Downpours and flooding (from surface-water and rivers)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mj-lt"/>
                <a:ea typeface="+mn-ea"/>
                <a:cs typeface="+mn-cs"/>
              </a:rPr>
              <a:t>5. Severe weather events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mj-lt"/>
                <a:ea typeface="+mn-ea"/>
                <a:cs typeface="+mn-cs"/>
              </a:rPr>
              <a:t>6. Coastal flooding and erosion </a:t>
            </a:r>
          </a:p>
        </p:txBody>
      </p:sp>
      <p:pic>
        <p:nvPicPr>
          <p:cNvPr id="11" name="Graphic 10" descr="Upstairs with solid fill">
            <a:extLst>
              <a:ext uri="{FF2B5EF4-FFF2-40B4-BE49-F238E27FC236}">
                <a16:creationId xmlns:a16="http://schemas.microsoft.com/office/drawing/2014/main" id="{7031E369-C55E-1ACF-E65F-2F37C33C94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6275" y="5003863"/>
            <a:ext cx="914400" cy="914400"/>
          </a:xfrm>
          <a:prstGeom prst="rect">
            <a:avLst/>
          </a:prstGeom>
        </p:spPr>
      </p:pic>
      <p:sp>
        <p:nvSpPr>
          <p:cNvPr id="12" name="Arrow: Right 11">
            <a:extLst>
              <a:ext uri="{FF2B5EF4-FFF2-40B4-BE49-F238E27FC236}">
                <a16:creationId xmlns:a16="http://schemas.microsoft.com/office/drawing/2014/main" id="{E0D6BB6D-9E60-47BE-A670-3D587C22D456}"/>
              </a:ext>
            </a:extLst>
          </p:cNvPr>
          <p:cNvSpPr/>
          <p:nvPr/>
        </p:nvSpPr>
        <p:spPr>
          <a:xfrm>
            <a:off x="6096000" y="5461062"/>
            <a:ext cx="906820" cy="2212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A city block with various buildings, skyscrapers and trees">
            <a:extLst>
              <a:ext uri="{FF2B5EF4-FFF2-40B4-BE49-F238E27FC236}">
                <a16:creationId xmlns:a16="http://schemas.microsoft.com/office/drawing/2014/main" id="{3775E98B-3CB1-4590-59B8-9C79EDD906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0514" y="3354341"/>
            <a:ext cx="2069148" cy="2069148"/>
          </a:xfrm>
          <a:prstGeom prst="rect">
            <a:avLst/>
          </a:prstGeom>
        </p:spPr>
      </p:pic>
    </p:spTree>
    <p:extLst>
      <p:ext uri="{BB962C8B-B14F-4D97-AF65-F5344CB8AC3E}">
        <p14:creationId xmlns:p14="http://schemas.microsoft.com/office/powerpoint/2010/main" val="90679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78987-C540-2EA3-A571-3805CE496067}"/>
              </a:ext>
            </a:extLst>
          </p:cNvPr>
          <p:cNvSpPr>
            <a:spLocks noGrp="1"/>
          </p:cNvSpPr>
          <p:nvPr>
            <p:ph type="title"/>
          </p:nvPr>
        </p:nvSpPr>
        <p:spPr>
          <a:xfrm>
            <a:off x="432000" y="170743"/>
            <a:ext cx="11404154" cy="865186"/>
          </a:xfrm>
        </p:spPr>
        <p:txBody>
          <a:bodyPr>
            <a:normAutofit/>
          </a:bodyPr>
          <a:lstStyle/>
          <a:p>
            <a:r>
              <a:rPr lang="en-GB" dirty="0"/>
              <a:t>Other useful resources</a:t>
            </a:r>
            <a:endParaRPr lang="en-GB" sz="1800" dirty="0"/>
          </a:p>
        </p:txBody>
      </p:sp>
      <p:graphicFrame>
        <p:nvGraphicFramePr>
          <p:cNvPr id="5" name="Table 4">
            <a:extLst>
              <a:ext uri="{FF2B5EF4-FFF2-40B4-BE49-F238E27FC236}">
                <a16:creationId xmlns:a16="http://schemas.microsoft.com/office/drawing/2014/main" id="{4327C98B-050B-300E-CDAC-3ABEF497B9E8}"/>
              </a:ext>
            </a:extLst>
          </p:cNvPr>
          <p:cNvGraphicFramePr>
            <a:graphicFrameLocks noGrp="1"/>
          </p:cNvGraphicFramePr>
          <p:nvPr>
            <p:extLst>
              <p:ext uri="{D42A27DB-BD31-4B8C-83A1-F6EECF244321}">
                <p14:modId xmlns:p14="http://schemas.microsoft.com/office/powerpoint/2010/main" val="2962443581"/>
              </p:ext>
            </p:extLst>
          </p:nvPr>
        </p:nvGraphicFramePr>
        <p:xfrm>
          <a:off x="448787" y="884255"/>
          <a:ext cx="11294426" cy="5250916"/>
        </p:xfrm>
        <a:graphic>
          <a:graphicData uri="http://schemas.openxmlformats.org/drawingml/2006/table">
            <a:tbl>
              <a:tblPr/>
              <a:tblGrid>
                <a:gridCol w="4180193">
                  <a:extLst>
                    <a:ext uri="{9D8B030D-6E8A-4147-A177-3AD203B41FA5}">
                      <a16:colId xmlns:a16="http://schemas.microsoft.com/office/drawing/2014/main" val="2773150903"/>
                    </a:ext>
                  </a:extLst>
                </a:gridCol>
                <a:gridCol w="7114233">
                  <a:extLst>
                    <a:ext uri="{9D8B030D-6E8A-4147-A177-3AD203B41FA5}">
                      <a16:colId xmlns:a16="http://schemas.microsoft.com/office/drawing/2014/main" val="2885856227"/>
                    </a:ext>
                  </a:extLst>
                </a:gridCol>
              </a:tblGrid>
              <a:tr h="337580">
                <a:tc>
                  <a:txBody>
                    <a:bodyPr/>
                    <a:lstStyle/>
                    <a:p>
                      <a:pPr algn="l" fontAlgn="ctr"/>
                      <a:r>
                        <a:rPr lang="en-GB" sz="1300" b="0" i="0" u="none" strike="noStrike" dirty="0">
                          <a:solidFill>
                            <a:srgbClr val="0070C0"/>
                          </a:solidFill>
                          <a:effectLst/>
                          <a:latin typeface="+mj-lt"/>
                          <a:hlinkClick r:id="rId3">
                            <a:extLst>
                              <a:ext uri="{A12FA001-AC4F-418D-AE19-62706E023703}">
                                <ahyp:hlinkClr xmlns:ahyp="http://schemas.microsoft.com/office/drawing/2018/hyperlinkcolor" val="tx"/>
                              </a:ext>
                            </a:extLst>
                          </a:hlinkClick>
                        </a:rPr>
                        <a:t>Met Office: Climate change visualisation tool</a:t>
                      </a:r>
                      <a:endParaRPr lang="en-GB" sz="1300" b="0" i="0" u="none" strike="noStrike" dirty="0">
                        <a:solidFill>
                          <a:srgbClr val="0070C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rgbClr val="000000"/>
                          </a:solidFill>
                          <a:effectLst/>
                          <a:latin typeface="+mj-lt"/>
                        </a:rPr>
                        <a:t>Met Office and BBC tool to show what climate change might look like in your area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8488360"/>
                  </a:ext>
                </a:extLst>
              </a:tr>
              <a:tr h="906529">
                <a:tc>
                  <a:txBody>
                    <a:bodyPr/>
                    <a:lstStyle/>
                    <a:p>
                      <a:pPr algn="l" fontAlgn="ctr"/>
                      <a:r>
                        <a:rPr lang="en-GB" sz="1300" b="0" i="0" u="none" strike="noStrike" dirty="0">
                          <a:solidFill>
                            <a:srgbClr val="000000"/>
                          </a:solidFill>
                          <a:effectLst/>
                          <a:latin typeface="+mj-lt"/>
                        </a:rPr>
                        <a:t>Local Authority CCRAs</a:t>
                      </a: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r>
                        <a:rPr kumimoji="0" lang="en-GB" sz="1300" b="0" i="0" u="none" strike="noStrike" kern="1200" cap="none" spc="0" normalizeH="0" baseline="0" noProof="0" dirty="0">
                          <a:ln>
                            <a:noFill/>
                          </a:ln>
                          <a:solidFill>
                            <a:srgbClr val="0070C0"/>
                          </a:solidFill>
                          <a:effectLst/>
                          <a:uLnTx/>
                          <a:uFillTx/>
                          <a:latin typeface="+mj-lt"/>
                          <a:ea typeface="+mn-ea"/>
                          <a:cs typeface="+mn-cs"/>
                          <a:hlinkClick r:id="rId4">
                            <a:extLst>
                              <a:ext uri="{A12FA001-AC4F-418D-AE19-62706E023703}">
                                <ahyp:hlinkClr xmlns:ahyp="http://schemas.microsoft.com/office/drawing/2018/hyperlinkcolor" val="tx"/>
                              </a:ext>
                            </a:extLst>
                          </a:hlinkClick>
                        </a:rPr>
                        <a:t>https://climatedataportal.metoffice.gov.uk/pages/lacs</a:t>
                      </a:r>
                      <a:endParaRPr kumimoji="0" lang="en-GB" sz="1300" b="0" i="0" u="none" strike="noStrike" kern="1200" cap="none" spc="0" normalizeH="0" baseline="0" noProof="0" dirty="0">
                        <a:ln>
                          <a:noFill/>
                        </a:ln>
                        <a:solidFill>
                          <a:srgbClr val="0070C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None/>
                        <a:tabLst/>
                        <a:defRPr/>
                      </a:pPr>
                      <a:endParaRPr kumimoji="0" lang="en-GB" sz="1300" b="0" i="0" u="none" strike="noStrike" kern="1200" cap="none" spc="0" normalizeH="0" baseline="0" noProof="0" dirty="0">
                        <a:ln>
                          <a:noFill/>
                        </a:ln>
                        <a:solidFill>
                          <a:srgbClr val="231F20"/>
                        </a:solidFill>
                        <a:effectLst/>
                        <a:uLnTx/>
                        <a:uFillTx/>
                        <a:latin typeface="+mj-lt"/>
                        <a:ea typeface="+mn-ea"/>
                        <a:cs typeface="+mn-cs"/>
                      </a:endParaRPr>
                    </a:p>
                    <a:p>
                      <a:pPr algn="l" fontAlgn="ct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rgbClr val="000000"/>
                          </a:solidFill>
                          <a:effectLst/>
                          <a:latin typeface="+mj-lt"/>
                        </a:rPr>
                        <a:t>Where they exist, the CCRA completed by your </a:t>
                      </a:r>
                      <a:r>
                        <a:rPr lang="en-GB" sz="1300" b="0" i="0" u="none" strike="noStrike" dirty="0" err="1">
                          <a:solidFill>
                            <a:srgbClr val="000000"/>
                          </a:solidFill>
                          <a:effectLst/>
                          <a:latin typeface="+mj-lt"/>
                        </a:rPr>
                        <a:t>ocal</a:t>
                      </a:r>
                      <a:r>
                        <a:rPr lang="en-GB" sz="1300" b="0" i="0" u="none" strike="noStrike" dirty="0">
                          <a:solidFill>
                            <a:srgbClr val="000000"/>
                          </a:solidFill>
                          <a:effectLst/>
                          <a:latin typeface="+mj-lt"/>
                        </a:rPr>
                        <a:t> council will have already included a detailed assessment of relevant climate change projections in your area. District, parish, or regional council websites may also contain a range of helpful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1443970"/>
                  </a:ext>
                </a:extLst>
              </a:tr>
              <a:tr h="797745">
                <a:tc>
                  <a:txBody>
                    <a:bodyPr/>
                    <a:lstStyle/>
                    <a:p>
                      <a:pPr algn="l" fontAlgn="ctr"/>
                      <a:r>
                        <a:rPr lang="en-GB" sz="1300" b="0" i="0" u="none" strike="noStrike" dirty="0">
                          <a:solidFill>
                            <a:srgbClr val="000000"/>
                          </a:solidFill>
                          <a:effectLst/>
                          <a:latin typeface="+mj-lt"/>
                          <a:hlinkClick r:id="rId5"/>
                        </a:rPr>
                        <a:t>UK climate risk indicators</a:t>
                      </a: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sng" strike="noStrike" dirty="0">
                          <a:solidFill>
                            <a:schemeClr val="tx1"/>
                          </a:solidFill>
                          <a:effectLst/>
                          <a:latin typeface="+mj-lt"/>
                          <a:hlinkClick r:id="rId5">
                            <a:extLst>
                              <a:ext uri="{A12FA001-AC4F-418D-AE19-62706E023703}">
                                <ahyp:hlinkClr xmlns:ahyp="http://schemas.microsoft.com/office/drawing/2018/hyperlinkcolor" val="tx"/>
                              </a:ext>
                            </a:extLst>
                          </a:hlinkClick>
                        </a:rPr>
                        <a:t>Users can plot and download time series showing change indicators for specific locations. The indicators that are limited to those calculated in the Climate Resilience Programme project. Some of these indicators are very good but others are much more specific and were selected as illustrative of a broader category of indicator.</a:t>
                      </a:r>
                      <a:endParaRPr lang="en-GB" sz="1300" b="0" i="0" u="sng" strike="noStrike" dirty="0">
                        <a:solidFill>
                          <a:schemeClr val="tx1"/>
                        </a:solidFill>
                        <a:effectLst/>
                        <a:latin typeface="+mj-lt"/>
                      </a:endParaRPr>
                    </a:p>
                    <a:p>
                      <a:pPr algn="l" fontAlgn="ct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0139200"/>
                  </a:ext>
                </a:extLst>
              </a:tr>
              <a:tr h="265915">
                <a:tc>
                  <a:txBody>
                    <a:bodyPr/>
                    <a:lstStyle/>
                    <a:p>
                      <a:pPr algn="l" fontAlgn="ctr"/>
                      <a:r>
                        <a:rPr lang="en-GB" sz="1300" b="0" i="0" u="none" strike="noStrike" dirty="0">
                          <a:solidFill>
                            <a:srgbClr val="000000"/>
                          </a:solidFill>
                          <a:effectLst/>
                          <a:latin typeface="+mj-lt"/>
                          <a:hlinkClick r:id="rId6"/>
                        </a:rPr>
                        <a:t>Met Office: Integrated data archive system</a:t>
                      </a: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rgbClr val="000000"/>
                          </a:solidFill>
                          <a:effectLst/>
                          <a:latin typeface="+mj-lt"/>
                        </a:rPr>
                        <a:t>Collects observational weather station data.</a:t>
                      </a:r>
                    </a:p>
                    <a:p>
                      <a:pPr algn="l" fontAlgn="ct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0968956"/>
                  </a:ext>
                </a:extLst>
              </a:tr>
              <a:tr h="400383">
                <a:tc>
                  <a:txBody>
                    <a:bodyPr/>
                    <a:lstStyle/>
                    <a:p>
                      <a:pPr algn="l" fontAlgn="ctr"/>
                      <a:r>
                        <a:rPr lang="en-GB" sz="1300" b="0" i="0" u="none" strike="noStrike" dirty="0">
                          <a:solidFill>
                            <a:srgbClr val="000000"/>
                          </a:solidFill>
                          <a:effectLst/>
                          <a:latin typeface="+mj-lt"/>
                        </a:rPr>
                        <a:t>Estates Returns Information Collection (ERIC)</a:t>
                      </a:r>
                    </a:p>
                    <a:p>
                      <a:pPr algn="l" fontAlgn="ctr"/>
                      <a:r>
                        <a:rPr lang="en-GB" sz="1300" dirty="0">
                          <a:latin typeface="+mj-lt"/>
                          <a:hlinkClick r:id="rId7"/>
                        </a:rPr>
                        <a:t>Estates Returns Information Collection, Summary page and dataset for ERIC 2024/25 - NHS England Digital</a:t>
                      </a: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rgbClr val="000000"/>
                          </a:solidFill>
                          <a:effectLst/>
                          <a:latin typeface="+mj-lt"/>
                        </a:rPr>
                        <a:t>Data on past overheating and flooding occurrences on secondary care sites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3455815"/>
                  </a:ext>
                </a:extLst>
              </a:tr>
              <a:tr h="600416">
                <a:tc>
                  <a:txBody>
                    <a:bodyPr/>
                    <a:lstStyle/>
                    <a:p>
                      <a:pPr algn="l" fontAlgn="ctr"/>
                      <a:r>
                        <a:rPr lang="en-GB" sz="1300" b="0" i="0" u="none" strike="noStrike" dirty="0">
                          <a:solidFill>
                            <a:srgbClr val="000000"/>
                          </a:solidFill>
                          <a:effectLst/>
                          <a:latin typeface="+mj-lt"/>
                          <a:hlinkClick r:id="rId8"/>
                        </a:rPr>
                        <a:t>UK Climate Risk, Evidence for the Third UK Climate Change Risk Assessment (CCRA3) – Summary for England (2021)</a:t>
                      </a: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rgbClr val="000000"/>
                          </a:solidFill>
                          <a:effectLst/>
                          <a:latin typeface="+mj-lt"/>
                        </a:rPr>
                        <a:t>This document is the main source of climate change information for the UK. Chapter 2 contains a summary of climate change in England.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1339164"/>
                  </a:ext>
                </a:extLst>
              </a:tr>
              <a:tr h="464596">
                <a:tc>
                  <a:txBody>
                    <a:bodyPr/>
                    <a:lstStyle/>
                    <a:p>
                      <a:pPr algn="l" fontAlgn="ctr"/>
                      <a:r>
                        <a:rPr lang="en-GB" sz="1300" b="0" i="0" u="none" strike="noStrike">
                          <a:solidFill>
                            <a:srgbClr val="000000"/>
                          </a:solidFill>
                          <a:effectLst/>
                          <a:latin typeface="+mj-lt"/>
                          <a:hlinkClick r:id="rId9"/>
                        </a:rPr>
                        <a:t>Local Climate Adaptation Tool (LCAT) </a:t>
                      </a:r>
                      <a:endParaRPr lang="en-GB" sz="1300" b="0" i="0" u="none" strike="noStrike">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rgbClr val="000000"/>
                          </a:solidFill>
                          <a:effectLst/>
                          <a:latin typeface="+mj-lt"/>
                        </a:rPr>
                        <a:t>Evidence-based tool designed to show decision-makers how their local climate will change. Impacts on public health, which groups are most vulnerable, and adaptation methods most appropriate to your local area are also considered (not healthcare-specific).</a:t>
                      </a:r>
                    </a:p>
                    <a:p>
                      <a:pPr algn="l" fontAlgn="ct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388669"/>
                  </a:ext>
                </a:extLst>
              </a:tr>
              <a:tr h="464596">
                <a:tc>
                  <a:txBody>
                    <a:bodyPr/>
                    <a:lstStyle/>
                    <a:p>
                      <a:pPr algn="l" fontAlgn="ctr"/>
                      <a:r>
                        <a:rPr lang="en-GB" sz="1300" dirty="0">
                          <a:latin typeface="+mj-lt"/>
                          <a:hlinkClick r:id="rId10"/>
                        </a:rPr>
                        <a:t>Home – </a:t>
                      </a:r>
                      <a:r>
                        <a:rPr lang="en-GB" sz="1300" dirty="0" err="1">
                          <a:latin typeface="+mj-lt"/>
                          <a:hlinkClick r:id="rId10"/>
                        </a:rPr>
                        <a:t>weADAPT</a:t>
                      </a:r>
                      <a:r>
                        <a:rPr lang="en-GB" sz="1300" dirty="0">
                          <a:latin typeface="+mj-lt"/>
                        </a:rPr>
                        <a:t> </a:t>
                      </a: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dirty="0" err="1">
                          <a:effectLst/>
                          <a:latin typeface="+mj-lt"/>
                        </a:rPr>
                        <a:t>weADAPT</a:t>
                      </a:r>
                      <a:r>
                        <a:rPr lang="en-GB" sz="1300" b="0" i="0" dirty="0">
                          <a:effectLst/>
                          <a:latin typeface="+mj-lt"/>
                        </a:rPr>
                        <a:t> is one of the world’s leading and longest-running collaborative platforms for climate change adaptation. Find the latest knowledge, share your work and connect with others working on similar issues.</a:t>
                      </a:r>
                      <a:endParaRPr lang="en-GB" sz="13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280851"/>
                  </a:ext>
                </a:extLst>
              </a:tr>
            </a:tbl>
          </a:graphicData>
        </a:graphic>
      </p:graphicFrame>
    </p:spTree>
    <p:extLst>
      <p:ext uri="{BB962C8B-B14F-4D97-AF65-F5344CB8AC3E}">
        <p14:creationId xmlns:p14="http://schemas.microsoft.com/office/powerpoint/2010/main" val="45684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End slide</a:t>
            </a:r>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DE4C3034B2B84F97FD8854FBA3F6F9" ma:contentTypeVersion="17" ma:contentTypeDescription="Create a new document." ma:contentTypeScope="" ma:versionID="7918ed0c010514740c78cf8c51aad0da">
  <xsd:schema xmlns:xsd="http://www.w3.org/2001/XMLSchema" xmlns:xs="http://www.w3.org/2001/XMLSchema" xmlns:p="http://schemas.microsoft.com/office/2006/metadata/properties" xmlns:ns2="b78ca7e2-dc86-43f9-b97c-eae7d1203c3d" xmlns:ns3="55c7dfe8-31bc-4f6c-ad0b-9168b291de96" targetNamespace="http://schemas.microsoft.com/office/2006/metadata/properties" ma:root="true" ma:fieldsID="3f36de29b00c0a6e6211e509c8d5f07c" ns2:_="" ns3:_="">
    <xsd:import namespace="b78ca7e2-dc86-43f9-b97c-eae7d1203c3d"/>
    <xsd:import namespace="55c7dfe8-31bc-4f6c-ad0b-9168b291de96"/>
    <xsd:element name="properties">
      <xsd:complexType>
        <xsd:sequence>
          <xsd:element name="documentManagement">
            <xsd:complexType>
              <xsd:all>
                <xsd:element ref="ns2:Review_x0020_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_ip_UnifiedCompliancePolicyProperties" minOccurs="0"/>
                <xsd:element ref="ns3: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ca7e2-dc86-43f9-b97c-eae7d1203c3d" elementFormDefault="qualified">
    <xsd:import namespace="http://schemas.microsoft.com/office/2006/documentManagement/types"/>
    <xsd:import namespace="http://schemas.microsoft.com/office/infopath/2007/PartnerControls"/>
    <xsd:element name="Review_x0020_Date" ma:index="5" nillable="true" ma:displayName="Review date" ma:indexed="true" ma:internalName="Review_x0020_Date"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1" nillable="true" ma:displayName="Unified Compliance Policy Properties"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c7dfe8-31bc-4f6c-ad0b-9168b291de96" xsi:nil="true"/>
    <lcf76f155ced4ddcb4097134ff3c332f xmlns="b78ca7e2-dc86-43f9-b97c-eae7d1203c3d">
      <Terms xmlns="http://schemas.microsoft.com/office/infopath/2007/PartnerControls"/>
    </lcf76f155ced4ddcb4097134ff3c332f>
    <Review_x0020_Date xmlns="b78ca7e2-dc86-43f9-b97c-eae7d1203c3d" xsi:nil="true"/>
    <_ip_UnifiedCompliancePolicyUIAction xmlns="55c7dfe8-31bc-4f6c-ad0b-9168b291de96" xsi:nil="true"/>
    <_ip_UnifiedCompliancePolicyProperties xmlns="55c7dfe8-31bc-4f6c-ad0b-9168b291de96" xsi:nil="true"/>
  </documentManagement>
</p:properties>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FD6FB4B6-D8C3-4AC2-922E-1CF1F69A1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ca7e2-dc86-43f9-b97c-eae7d1203c3d"/>
    <ds:schemaRef ds:uri="55c7dfe8-31bc-4f6c-ad0b-9168b291d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2B3C52-C4E5-4003-8240-632FDE102EAB}">
  <ds:schemaRefs>
    <ds:schemaRef ds:uri="http://schemas.microsoft.com/office/infopath/2007/PartnerControls"/>
    <ds:schemaRef ds:uri="3aa42f08-e708-46fa-8873-ef4bebe479f0"/>
    <ds:schemaRef ds:uri="http://purl.org/dc/term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8964cdc-6461-4632-bf5a-ecc56702e60f"/>
    <ds:schemaRef ds:uri="http://schemas.microsoft.com/office/2006/metadata/properties"/>
    <ds:schemaRef ds:uri="2e9807c8-684d-4ce2-9798-0aa295dedadb"/>
    <ds:schemaRef ds:uri="5668c8bc-6c30-45e9-80ca-5109d4270dfd"/>
    <ds:schemaRef ds:uri="4e4326f6-5e34-4e05-b314-006661b9c42d"/>
    <ds:schemaRef ds:uri="d1578f25-4d6e-4d4b-93b5-68c0610bc2f6"/>
    <ds:schemaRef ds:uri="f51a84ac-5ef7-4b0b-bd71-e269097bd152"/>
    <ds:schemaRef ds:uri="55c7dfe8-31bc-4f6c-ad0b-9168b291de96"/>
    <ds:schemaRef ds:uri="b78ca7e2-dc86-43f9-b97c-eae7d1203c3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TotalTime>
  <Words>1357</Words>
  <Application>Microsoft Macintosh PowerPoint</Application>
  <PresentationFormat>Widescreen</PresentationFormat>
  <Paragraphs>134</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-apple-system</vt:lpstr>
      <vt:lpstr>Aptos</vt:lpstr>
      <vt:lpstr>Arial</vt:lpstr>
      <vt:lpstr>Calibri</vt:lpstr>
      <vt:lpstr>FrutigerLTStd-Light</vt:lpstr>
      <vt:lpstr>Segoe UI Emoji</vt:lpstr>
      <vt:lpstr>NHSD-Refresh-Theme-NOV1120B</vt:lpstr>
      <vt:lpstr>Planning &amp; delivering  healthcare in a climate change environment</vt:lpstr>
      <vt:lpstr>Adaptation policy the national landscape</vt:lpstr>
      <vt:lpstr>Adaption expectations on NHS Trusts and ICBs</vt:lpstr>
      <vt:lpstr>Green Plan expectations</vt:lpstr>
      <vt:lpstr>Adaptation Resources  </vt:lpstr>
      <vt:lpstr>Adaptation Policy and Requirements  </vt:lpstr>
      <vt:lpstr>Other useful resources</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Louise Elstow</cp:lastModifiedBy>
  <cp:revision>71</cp:revision>
  <dcterms:created xsi:type="dcterms:W3CDTF">2020-11-30T10:49:03Z</dcterms:created>
  <dcterms:modified xsi:type="dcterms:W3CDTF">2025-07-15T07:21:30Z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56579ddb-1cdf-4035-9a3d-2da04fab6c26</vt:lpwstr>
  </property>
  <property fmtid="{D5CDD505-2E9C-101B-9397-08002B2CF9AE}" pid="3" name="MediaServiceImageTags">
    <vt:lpwstr/>
  </property>
  <property fmtid="{D5CDD505-2E9C-101B-9397-08002B2CF9AE}" pid="4" name="ContentTypeId">
    <vt:lpwstr>0x0101006CDE4C3034B2B84F97FD8854FBA3F6F9</vt:lpwstr>
  </property>
</Properties>
</file>